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AD2B5E6-5269-4040-8425-84A4919631BF}" type="datetimeFigureOut">
              <a:rPr lang="en-US" smtClean="0"/>
              <a:t>6/15/2021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CE00AE7-AEF6-48D6-B317-5DC2127D9DF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D2B5E6-5269-4040-8425-84A4919631BF}"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D2B5E6-5269-4040-8425-84A4919631BF}"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D2B5E6-5269-4040-8425-84A4919631BF}"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AD2B5E6-5269-4040-8425-84A4919631BF}"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00AE7-AEF6-48D6-B317-5DC2127D9DF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D2B5E6-5269-4040-8425-84A4919631BF}"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AD2B5E6-5269-4040-8425-84A4919631BF}" type="datetimeFigureOut">
              <a:rPr lang="en-US" smtClean="0"/>
              <a:t>6/15/2021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AD2B5E6-5269-4040-8425-84A4919631BF}" type="datetimeFigureOut">
              <a:rPr lang="en-US" smtClean="0"/>
              <a:t>6/15/2021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2B5E6-5269-4040-8425-84A4919631BF}" type="datetimeFigureOut">
              <a:rPr lang="en-US" smtClean="0"/>
              <a:t>6/15/2021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D2B5E6-5269-4040-8425-84A4919631BF}"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AD2B5E6-5269-4040-8425-84A4919631BF}"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CE00AE7-AEF6-48D6-B317-5DC2127D9DF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AD2B5E6-5269-4040-8425-84A4919631BF}" type="datetimeFigureOut">
              <a:rPr lang="en-US" smtClean="0"/>
              <a:t>6/15/2021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E00AE7-AEF6-48D6-B317-5DC2127D9DF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7581" y="1066801"/>
            <a:ext cx="7175351" cy="2209800"/>
          </a:xfrm>
        </p:spPr>
        <p:txBody>
          <a:bodyPr/>
          <a:lstStyle/>
          <a:p>
            <a:pPr marL="182880" indent="0" algn="ctr">
              <a:buNone/>
            </a:pPr>
            <a:r>
              <a:rPr lang="en-US" dirty="0" smtClean="0">
                <a:solidFill>
                  <a:schemeClr val="accent3">
                    <a:lumMod val="40000"/>
                    <a:lumOff val="60000"/>
                  </a:schemeClr>
                </a:solidFill>
                <a:latin typeface="Arial" pitchFamily="34" charset="0"/>
                <a:cs typeface="Arial" pitchFamily="34" charset="0"/>
              </a:rPr>
              <a:t>Axiology</a:t>
            </a:r>
            <a:endParaRPr lang="en-US" dirty="0">
              <a:solidFill>
                <a:schemeClr val="accent3">
                  <a:lumMod val="40000"/>
                  <a:lumOff val="60000"/>
                </a:schemeClr>
              </a:solidFill>
              <a:latin typeface="Arial" pitchFamily="34" charset="0"/>
              <a:cs typeface="Arial" pitchFamily="34" charset="0"/>
            </a:endParaRPr>
          </a:p>
        </p:txBody>
      </p:sp>
    </p:spTree>
    <p:extLst>
      <p:ext uri="{BB962C8B-B14F-4D97-AF65-F5344CB8AC3E}">
        <p14:creationId xmlns:p14="http://schemas.microsoft.com/office/powerpoint/2010/main" val="1893096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219200"/>
          </a:xfrm>
        </p:spPr>
        <p:txBody>
          <a:bodyPr>
            <a:normAutofit fontScale="90000"/>
          </a:bodyPr>
          <a:lstStyle/>
          <a:p>
            <a:pPr marL="0" indent="0" algn="ctr">
              <a:buNone/>
            </a:pPr>
            <a:r>
              <a:rPr lang="en-US" b="1" dirty="0">
                <a:effectLst/>
                <a:latin typeface="Arial" pitchFamily="34" charset="0"/>
                <a:cs typeface="Arial" pitchFamily="34" charset="0"/>
              </a:rPr>
              <a:t>Axiology</a:t>
            </a:r>
            <a:br>
              <a:rPr lang="en-US" b="1" dirty="0">
                <a:effectLst/>
                <a:latin typeface="Arial" pitchFamily="34" charset="0"/>
                <a:cs typeface="Arial" pitchFamily="34" charset="0"/>
              </a:rPr>
            </a:br>
            <a:endParaRPr lang="en-US"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dirty="0">
                <a:latin typeface="Arial" pitchFamily="34" charset="0"/>
                <a:cs typeface="Arial" pitchFamily="34" charset="0"/>
              </a:rPr>
              <a:t>A</a:t>
            </a:r>
            <a:r>
              <a:rPr lang="en-US" dirty="0" smtClean="0">
                <a:latin typeface="Arial" pitchFamily="34" charset="0"/>
                <a:cs typeface="Arial" pitchFamily="34" charset="0"/>
              </a:rPr>
              <a:t>lso </a:t>
            </a:r>
            <a:r>
              <a:rPr lang="en-US" dirty="0">
                <a:latin typeface="Arial" pitchFamily="34" charset="0"/>
                <a:cs typeface="Arial" pitchFamily="34" charset="0"/>
              </a:rPr>
              <a:t>called Theory Of Value, the philosophical study of goodness, or value, in the widest sense of these </a:t>
            </a:r>
            <a:r>
              <a:rPr lang="en-US" dirty="0" smtClean="0">
                <a:latin typeface="Arial" pitchFamily="34" charset="0"/>
                <a:cs typeface="Arial" pitchFamily="34" charset="0"/>
              </a:rPr>
              <a:t>terms.</a:t>
            </a:r>
          </a:p>
          <a:p>
            <a:r>
              <a:rPr lang="en-US" dirty="0" smtClean="0">
                <a:latin typeface="Arial" pitchFamily="34" charset="0"/>
                <a:cs typeface="Arial" pitchFamily="34" charset="0"/>
              </a:rPr>
              <a:t>It </a:t>
            </a:r>
            <a:r>
              <a:rPr lang="en-US" dirty="0">
                <a:latin typeface="Arial" pitchFamily="34" charset="0"/>
                <a:cs typeface="Arial" pitchFamily="34" charset="0"/>
              </a:rPr>
              <a:t>centers upon the nature of different types of value. -</a:t>
            </a:r>
            <a:r>
              <a:rPr lang="en-US" dirty="0">
                <a:solidFill>
                  <a:srgbClr val="FF0000"/>
                </a:solidFill>
                <a:latin typeface="Arial" pitchFamily="34" charset="0"/>
                <a:cs typeface="Arial" pitchFamily="34" charset="0"/>
              </a:rPr>
              <a:t>include aesthetics</a:t>
            </a:r>
            <a:r>
              <a:rPr lang="en-US" dirty="0">
                <a:latin typeface="Arial" pitchFamily="34" charset="0"/>
                <a:cs typeface="Arial" pitchFamily="34" charset="0"/>
              </a:rPr>
              <a:t>, which investigates the nature of such things as beauty and art; social philosophy and political philosophy; and, most prominently, </a:t>
            </a:r>
            <a:r>
              <a:rPr lang="en-US" dirty="0">
                <a:solidFill>
                  <a:srgbClr val="FF0000"/>
                </a:solidFill>
                <a:latin typeface="Arial" pitchFamily="34" charset="0"/>
                <a:cs typeface="Arial" pitchFamily="34" charset="0"/>
              </a:rPr>
              <a:t>ethics</a:t>
            </a:r>
            <a:r>
              <a:rPr lang="en-US" dirty="0">
                <a:latin typeface="Arial" pitchFamily="34" charset="0"/>
                <a:cs typeface="Arial" pitchFamily="34" charset="0"/>
              </a:rPr>
              <a:t>, which investigates both the nature of right and wrong and the nature of good and evil.</a:t>
            </a:r>
          </a:p>
        </p:txBody>
      </p:sp>
    </p:spTree>
    <p:extLst>
      <p:ext uri="{BB962C8B-B14F-4D97-AF65-F5344CB8AC3E}">
        <p14:creationId xmlns:p14="http://schemas.microsoft.com/office/powerpoint/2010/main" val="561179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Arial" pitchFamily="34" charset="0"/>
                <a:cs typeface="Arial" pitchFamily="34" charset="0"/>
              </a:rPr>
              <a:t>CONT…</a:t>
            </a:r>
            <a:endParaRPr lang="en-US" sz="44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dirty="0">
                <a:latin typeface="Arial" pitchFamily="34" charset="0"/>
                <a:cs typeface="Arial" pitchFamily="34" charset="0"/>
              </a:rPr>
              <a:t>Axiology is an objective format for measuring intangible attitudes and </a:t>
            </a:r>
            <a:r>
              <a:rPr lang="en-US" dirty="0" smtClean="0">
                <a:latin typeface="Arial" pitchFamily="34" charset="0"/>
                <a:cs typeface="Arial" pitchFamily="34" charset="0"/>
              </a:rPr>
              <a:t>values.</a:t>
            </a:r>
          </a:p>
          <a:p>
            <a:r>
              <a:rPr lang="en-US" dirty="0" smtClean="0">
                <a:latin typeface="Arial" pitchFamily="34" charset="0"/>
                <a:cs typeface="Arial" pitchFamily="34" charset="0"/>
              </a:rPr>
              <a:t>Measures </a:t>
            </a:r>
            <a:r>
              <a:rPr lang="en-US" dirty="0">
                <a:latin typeface="Arial" pitchFamily="34" charset="0"/>
                <a:cs typeface="Arial" pitchFamily="34" charset="0"/>
              </a:rPr>
              <a:t>the level of development and the types of one’s perceptual biases in one’s </a:t>
            </a:r>
            <a:r>
              <a:rPr lang="en-US" dirty="0" smtClean="0">
                <a:latin typeface="Arial" pitchFamily="34" charset="0"/>
                <a:cs typeface="Arial" pitchFamily="34" charset="0"/>
              </a:rPr>
              <a:t>thinking.</a:t>
            </a:r>
          </a:p>
          <a:p>
            <a:r>
              <a:rPr lang="en-US" dirty="0" smtClean="0">
                <a:latin typeface="Arial" pitchFamily="34" charset="0"/>
                <a:cs typeface="Arial" pitchFamily="34" charset="0"/>
              </a:rPr>
              <a:t>The </a:t>
            </a:r>
            <a:r>
              <a:rPr lang="en-US" dirty="0">
                <a:latin typeface="Arial" pitchFamily="34" charset="0"/>
                <a:cs typeface="Arial" pitchFamily="34" charset="0"/>
              </a:rPr>
              <a:t>development of the science makes possible the objective measurement of value as accurately as a thermometer measures </a:t>
            </a:r>
            <a:r>
              <a:rPr lang="en-US" dirty="0" smtClean="0">
                <a:latin typeface="Arial" pitchFamily="34" charset="0"/>
                <a:cs typeface="Arial" pitchFamily="34" charset="0"/>
              </a:rPr>
              <a:t>heat.</a:t>
            </a:r>
            <a:endParaRPr lang="en-US" dirty="0">
              <a:latin typeface="Arial" pitchFamily="34" charset="0"/>
              <a:cs typeface="Arial" pitchFamily="34" charset="0"/>
            </a:endParaRPr>
          </a:p>
        </p:txBody>
      </p:sp>
    </p:spTree>
    <p:extLst>
      <p:ext uri="{BB962C8B-B14F-4D97-AF65-F5344CB8AC3E}">
        <p14:creationId xmlns:p14="http://schemas.microsoft.com/office/powerpoint/2010/main" val="1553932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Arial" pitchFamily="34" charset="0"/>
                <a:cs typeface="Arial" pitchFamily="34" charset="0"/>
              </a:rPr>
              <a:t>CONT…</a:t>
            </a:r>
            <a:endParaRPr lang="en-US" sz="4400" b="1"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Axiology studies mainly two kinds of </a:t>
            </a:r>
            <a:r>
              <a:rPr lang="en-US" dirty="0" smtClean="0">
                <a:latin typeface="Arial" pitchFamily="34" charset="0"/>
                <a:cs typeface="Arial" pitchFamily="34" charset="0"/>
              </a:rPr>
              <a:t>values: </a:t>
            </a:r>
          </a:p>
          <a:p>
            <a:pPr marL="0" indent="0">
              <a:buNone/>
            </a:pPr>
            <a:r>
              <a:rPr lang="en-US" dirty="0">
                <a:latin typeface="Arial" pitchFamily="34" charset="0"/>
                <a:cs typeface="Arial" pitchFamily="34" charset="0"/>
              </a:rPr>
              <a:t>E</a:t>
            </a:r>
            <a:r>
              <a:rPr lang="en-US" dirty="0" smtClean="0">
                <a:latin typeface="Arial" pitchFamily="34" charset="0"/>
                <a:cs typeface="Arial" pitchFamily="34" charset="0"/>
              </a:rPr>
              <a:t>thics </a:t>
            </a:r>
            <a:r>
              <a:rPr lang="en-US" dirty="0">
                <a:latin typeface="Arial" pitchFamily="34" charset="0"/>
                <a:cs typeface="Arial" pitchFamily="34" charset="0"/>
              </a:rPr>
              <a:t>and A</a:t>
            </a:r>
            <a:r>
              <a:rPr lang="en-US" dirty="0" smtClean="0">
                <a:latin typeface="Arial" pitchFamily="34" charset="0"/>
                <a:cs typeface="Arial" pitchFamily="34" charset="0"/>
              </a:rPr>
              <a:t>esthetics.</a:t>
            </a:r>
          </a:p>
          <a:p>
            <a:r>
              <a:rPr lang="en-US" dirty="0" smtClean="0">
                <a:latin typeface="Arial" pitchFamily="34" charset="0"/>
                <a:cs typeface="Arial" pitchFamily="34" charset="0"/>
              </a:rPr>
              <a:t>Ethics </a:t>
            </a:r>
            <a:r>
              <a:rPr lang="en-US" dirty="0">
                <a:latin typeface="Arial" pitchFamily="34" charset="0"/>
                <a:cs typeface="Arial" pitchFamily="34" charset="0"/>
              </a:rPr>
              <a:t>investigates the concepts of right </a:t>
            </a:r>
            <a:r>
              <a:rPr lang="en-US">
                <a:latin typeface="Arial" pitchFamily="34" charset="0"/>
                <a:cs typeface="Arial" pitchFamily="34" charset="0"/>
              </a:rPr>
              <a:t>and </a:t>
            </a:r>
            <a:r>
              <a:rPr lang="en-US" smtClean="0">
                <a:latin typeface="Arial" pitchFamily="34" charset="0"/>
                <a:cs typeface="Arial" pitchFamily="34" charset="0"/>
              </a:rPr>
              <a:t>wrong </a:t>
            </a:r>
            <a:r>
              <a:rPr lang="en-US" dirty="0">
                <a:latin typeface="Arial" pitchFamily="34" charset="0"/>
                <a:cs typeface="Arial" pitchFamily="34" charset="0"/>
              </a:rPr>
              <a:t>in individual and social </a:t>
            </a:r>
            <a:r>
              <a:rPr lang="en-US" dirty="0" smtClean="0">
                <a:latin typeface="Arial" pitchFamily="34" charset="0"/>
                <a:cs typeface="Arial" pitchFamily="34" charset="0"/>
              </a:rPr>
              <a:t>conduct.</a:t>
            </a:r>
          </a:p>
          <a:p>
            <a:r>
              <a:rPr lang="en-US" dirty="0" smtClean="0">
                <a:latin typeface="Arial" pitchFamily="34" charset="0"/>
                <a:cs typeface="Arial" pitchFamily="34" charset="0"/>
              </a:rPr>
              <a:t>Aesthetics </a:t>
            </a:r>
            <a:r>
              <a:rPr lang="en-US" dirty="0">
                <a:latin typeface="Arial" pitchFamily="34" charset="0"/>
                <a:cs typeface="Arial" pitchFamily="34" charset="0"/>
              </a:rPr>
              <a:t>studies the concept of beauty and harmony. </a:t>
            </a:r>
          </a:p>
        </p:txBody>
      </p:sp>
    </p:spTree>
    <p:extLst>
      <p:ext uri="{BB962C8B-B14F-4D97-AF65-F5344CB8AC3E}">
        <p14:creationId xmlns:p14="http://schemas.microsoft.com/office/powerpoint/2010/main" val="3652218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Arial" pitchFamily="34" charset="0"/>
                <a:cs typeface="Arial" pitchFamily="34" charset="0"/>
              </a:rPr>
              <a:t>Ethics</a:t>
            </a:r>
            <a:endParaRPr lang="en-US" sz="4400"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Ethics also known as moral philosophy, is a branch of philosophy that involves systematizing, defending and recommending concepts of right and wrong </a:t>
            </a:r>
            <a:r>
              <a:rPr lang="en-US" dirty="0" smtClean="0">
                <a:latin typeface="Arial" pitchFamily="34" charset="0"/>
                <a:cs typeface="Arial" pitchFamily="34" charset="0"/>
              </a:rPr>
              <a:t>conduct.</a:t>
            </a:r>
          </a:p>
          <a:p>
            <a:r>
              <a:rPr lang="en-US" dirty="0" smtClean="0">
                <a:latin typeface="Arial" pitchFamily="34" charset="0"/>
                <a:cs typeface="Arial" pitchFamily="34" charset="0"/>
              </a:rPr>
              <a:t>Ethics </a:t>
            </a:r>
            <a:r>
              <a:rPr lang="en-US" dirty="0">
                <a:latin typeface="Arial" pitchFamily="34" charset="0"/>
                <a:cs typeface="Arial" pitchFamily="34" charset="0"/>
              </a:rPr>
              <a:t>is a complement to aesthetics in the philosophical field of axiology. In philosophy, ethics studies the moral </a:t>
            </a:r>
            <a:r>
              <a:rPr lang="en-US" dirty="0" smtClean="0">
                <a:latin typeface="Arial" pitchFamily="34" charset="0"/>
                <a:cs typeface="Arial" pitchFamily="34" charset="0"/>
              </a:rPr>
              <a:t>behavior </a:t>
            </a:r>
            <a:r>
              <a:rPr lang="en-US" dirty="0">
                <a:latin typeface="Arial" pitchFamily="34" charset="0"/>
                <a:cs typeface="Arial" pitchFamily="34" charset="0"/>
              </a:rPr>
              <a:t>in humans and how one should act.</a:t>
            </a:r>
          </a:p>
        </p:txBody>
      </p:sp>
    </p:spTree>
    <p:extLst>
      <p:ext uri="{BB962C8B-B14F-4D97-AF65-F5344CB8AC3E}">
        <p14:creationId xmlns:p14="http://schemas.microsoft.com/office/powerpoint/2010/main" val="2164702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Arial" pitchFamily="34" charset="0"/>
                <a:cs typeface="Arial" pitchFamily="34" charset="0"/>
              </a:rPr>
              <a:t>Aesthetics</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Aesthetics is a branch of philosophy dealing with the nature of art, beauty and taste, with the creation and appreciation of beauty. It is more scientifically defined as the study of sensory or sensory- emotional values, sometimes called </a:t>
            </a:r>
            <a:r>
              <a:rPr lang="en-US" dirty="0" smtClean="0">
                <a:latin typeface="Arial" pitchFamily="34" charset="0"/>
                <a:cs typeface="Arial" pitchFamily="34" charset="0"/>
              </a:rPr>
              <a:t>judgments </a:t>
            </a:r>
            <a:r>
              <a:rPr lang="en-US" dirty="0">
                <a:latin typeface="Arial" pitchFamily="34" charset="0"/>
                <a:cs typeface="Arial" pitchFamily="34" charset="0"/>
              </a:rPr>
              <a:t>of sentiment and taste. More broadly, scholars in the field define aesthetics as “ critical reflection on art, culture and nature”. </a:t>
            </a:r>
          </a:p>
        </p:txBody>
      </p:sp>
    </p:spTree>
    <p:extLst>
      <p:ext uri="{BB962C8B-B14F-4D97-AF65-F5344CB8AC3E}">
        <p14:creationId xmlns:p14="http://schemas.microsoft.com/office/powerpoint/2010/main" val="7034143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latin typeface="Arial" pitchFamily="34" charset="0"/>
                <a:cs typeface="Arial" pitchFamily="34" charset="0"/>
              </a:rPr>
              <a:t>Main Concept</a:t>
            </a:r>
            <a:endParaRPr lang="en-US" sz="4400" b="1"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a:bodyPr>
          <a:lstStyle/>
          <a:p>
            <a:r>
              <a:rPr lang="en-US" b="1" dirty="0">
                <a:latin typeface="Arial" pitchFamily="34" charset="0"/>
                <a:cs typeface="Arial" pitchFamily="34" charset="0"/>
              </a:rPr>
              <a:t>Axiology. </a:t>
            </a:r>
            <a:r>
              <a:rPr lang="en-US" dirty="0">
                <a:latin typeface="Arial" pitchFamily="34" charset="0"/>
                <a:cs typeface="Arial" pitchFamily="34" charset="0"/>
              </a:rPr>
              <a:t>This branch of philosophy philosophically studies value. </a:t>
            </a:r>
            <a:endParaRPr lang="en-US" dirty="0" smtClean="0">
              <a:latin typeface="Arial" pitchFamily="34" charset="0"/>
              <a:cs typeface="Arial" pitchFamily="34" charset="0"/>
            </a:endParaRPr>
          </a:p>
          <a:p>
            <a:pPr marL="0" indent="0">
              <a:buNone/>
            </a:pPr>
            <a:r>
              <a:rPr lang="en-US" dirty="0" smtClean="0">
                <a:latin typeface="Arial" pitchFamily="34" charset="0"/>
                <a:cs typeface="Arial" pitchFamily="34" charset="0"/>
              </a:rPr>
              <a:t>It </a:t>
            </a:r>
            <a:r>
              <a:rPr lang="en-US" dirty="0">
                <a:latin typeface="Arial" pitchFamily="34" charset="0"/>
                <a:cs typeface="Arial" pitchFamily="34" charset="0"/>
              </a:rPr>
              <a:t>has been divided into the following three branches</a:t>
            </a:r>
            <a:r>
              <a:rPr lang="en-US" smtClean="0">
                <a:latin typeface="Arial" pitchFamily="34" charset="0"/>
                <a:cs typeface="Arial" pitchFamily="34" charset="0"/>
              </a:rPr>
              <a:t>:      </a:t>
            </a:r>
          </a:p>
          <a:p>
            <a:pPr marL="0" indent="0">
              <a:buNone/>
            </a:pPr>
            <a:r>
              <a:rPr lang="en-US" smtClean="0">
                <a:latin typeface="Arial" pitchFamily="34" charset="0"/>
                <a:cs typeface="Arial" pitchFamily="34" charset="0"/>
              </a:rPr>
              <a:t>(</a:t>
            </a:r>
            <a:r>
              <a:rPr lang="en-US" dirty="0" smtClean="0">
                <a:latin typeface="Arial" pitchFamily="34" charset="0"/>
                <a:cs typeface="Arial" pitchFamily="34" charset="0"/>
              </a:rPr>
              <a:t>i)</a:t>
            </a:r>
            <a:r>
              <a:rPr lang="en-US" b="1" dirty="0" smtClean="0">
                <a:latin typeface="Arial" pitchFamily="34" charset="0"/>
                <a:cs typeface="Arial" pitchFamily="34" charset="0"/>
              </a:rPr>
              <a:t>Ethics</a:t>
            </a:r>
            <a:r>
              <a:rPr lang="en-US" b="1" dirty="0">
                <a:latin typeface="Arial" pitchFamily="34" charset="0"/>
                <a:cs typeface="Arial" pitchFamily="34" charset="0"/>
              </a:rPr>
              <a:t>:</a:t>
            </a:r>
            <a:r>
              <a:rPr lang="en-US" b="1" dirty="0" smtClean="0">
                <a:latin typeface="Arial" pitchFamily="34" charset="0"/>
                <a:cs typeface="Arial" pitchFamily="34" charset="0"/>
              </a:rPr>
              <a:t> </a:t>
            </a:r>
            <a:r>
              <a:rPr lang="en-US" dirty="0">
                <a:latin typeface="Arial" pitchFamily="34" charset="0"/>
                <a:cs typeface="Arial" pitchFamily="34" charset="0"/>
              </a:rPr>
              <a:t>Ethics discusses the criteria of right and good</a:t>
            </a:r>
            <a:r>
              <a:rPr lang="en-US" dirty="0" smtClean="0">
                <a:latin typeface="Arial" pitchFamily="34" charset="0"/>
                <a:cs typeface="Arial" pitchFamily="34" charset="0"/>
              </a:rPr>
              <a:t>.</a:t>
            </a:r>
          </a:p>
          <a:p>
            <a:pPr marL="0" indent="0">
              <a:buNone/>
            </a:pPr>
            <a:r>
              <a:rPr lang="en-US" dirty="0" smtClean="0">
                <a:latin typeface="Arial" pitchFamily="34" charset="0"/>
                <a:cs typeface="Arial" pitchFamily="34" charset="0"/>
              </a:rPr>
              <a:t>(</a:t>
            </a:r>
            <a:r>
              <a:rPr lang="en-US" dirty="0">
                <a:latin typeface="Arial" pitchFamily="34" charset="0"/>
                <a:cs typeface="Arial" pitchFamily="34" charset="0"/>
              </a:rPr>
              <a:t>ii) </a:t>
            </a:r>
            <a:r>
              <a:rPr lang="en-US" b="1" dirty="0" smtClean="0">
                <a:latin typeface="Arial" pitchFamily="34" charset="0"/>
                <a:cs typeface="Arial" pitchFamily="34" charset="0"/>
              </a:rPr>
              <a:t>Aesthetics</a:t>
            </a:r>
            <a:r>
              <a:rPr lang="en-US" b="1" dirty="0">
                <a:latin typeface="Arial" pitchFamily="34" charset="0"/>
                <a:cs typeface="Arial" pitchFamily="34" charset="0"/>
              </a:rPr>
              <a:t>:</a:t>
            </a:r>
            <a:r>
              <a:rPr lang="en-US" b="1" dirty="0" smtClean="0">
                <a:latin typeface="Arial" pitchFamily="34" charset="0"/>
                <a:cs typeface="Arial" pitchFamily="34" charset="0"/>
              </a:rPr>
              <a:t> </a:t>
            </a:r>
            <a:r>
              <a:rPr lang="en-US" dirty="0">
                <a:latin typeface="Arial" pitchFamily="34" charset="0"/>
                <a:cs typeface="Arial" pitchFamily="34" charset="0"/>
              </a:rPr>
              <a:t>Aesthetics discusses the nature and criteria of beauty</a:t>
            </a:r>
            <a:r>
              <a:rPr lang="en-US" dirty="0" smtClean="0">
                <a:latin typeface="Arial" pitchFamily="34" charset="0"/>
                <a:cs typeface="Arial" pitchFamily="34" charset="0"/>
              </a:rPr>
              <a:t>.</a:t>
            </a:r>
          </a:p>
          <a:p>
            <a:pPr marL="0" indent="0">
              <a:buNone/>
            </a:pPr>
            <a:r>
              <a:rPr lang="en-US" dirty="0" smtClean="0">
                <a:latin typeface="Arial" pitchFamily="34" charset="0"/>
                <a:cs typeface="Arial" pitchFamily="34" charset="0"/>
              </a:rPr>
              <a:t>(iii) </a:t>
            </a:r>
            <a:r>
              <a:rPr lang="en-US" b="1" dirty="0" smtClean="0">
                <a:latin typeface="Arial" pitchFamily="34" charset="0"/>
                <a:cs typeface="Arial" pitchFamily="34" charset="0"/>
              </a:rPr>
              <a:t>Logic </a:t>
            </a:r>
            <a:r>
              <a:rPr lang="en-US" b="1" dirty="0">
                <a:latin typeface="Arial" pitchFamily="34" charset="0"/>
                <a:cs typeface="Arial" pitchFamily="34" charset="0"/>
              </a:rPr>
              <a:t>studies </a:t>
            </a:r>
            <a:r>
              <a:rPr lang="en-US" b="1" dirty="0" smtClean="0">
                <a:latin typeface="Arial" pitchFamily="34" charset="0"/>
                <a:cs typeface="Arial" pitchFamily="34" charset="0"/>
              </a:rPr>
              <a:t>truth: </a:t>
            </a:r>
            <a:r>
              <a:rPr lang="en-US" dirty="0">
                <a:latin typeface="Arial" pitchFamily="34" charset="0"/>
                <a:cs typeface="Arial" pitchFamily="34" charset="0"/>
              </a:rPr>
              <a:t>The subject matter of logic includes the methods of judgment, types of proposition, hypothesis, definition, comparison, division, classification and fundamental laws of thoughts, etc.</a:t>
            </a:r>
          </a:p>
        </p:txBody>
      </p:sp>
    </p:spTree>
    <p:extLst>
      <p:ext uri="{BB962C8B-B14F-4D97-AF65-F5344CB8AC3E}">
        <p14:creationId xmlns:p14="http://schemas.microsoft.com/office/powerpoint/2010/main" val="1078571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381000" y="-533400"/>
            <a:ext cx="8229600" cy="381000"/>
          </a:xfrm>
        </p:spPr>
        <p:txBody>
          <a:bodyPr>
            <a:normAutofit fontScale="90000"/>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200" y="2057400"/>
            <a:ext cx="4724400" cy="3143873"/>
          </a:xfrm>
        </p:spPr>
      </p:pic>
    </p:spTree>
    <p:extLst>
      <p:ext uri="{BB962C8B-B14F-4D97-AF65-F5344CB8AC3E}">
        <p14:creationId xmlns:p14="http://schemas.microsoft.com/office/powerpoint/2010/main" val="41759026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779</TotalTime>
  <Words>381</Words>
  <Application>Microsoft Office PowerPoint</Application>
  <PresentationFormat>On-screen Show (4:3)</PresentationFormat>
  <Paragraphs>24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Constantia</vt:lpstr>
      <vt:lpstr>Wingdings 2</vt:lpstr>
      <vt:lpstr>Flow</vt:lpstr>
      <vt:lpstr>Axiology</vt:lpstr>
      <vt:lpstr>Axiology </vt:lpstr>
      <vt:lpstr>CONT…</vt:lpstr>
      <vt:lpstr>CONT…</vt:lpstr>
      <vt:lpstr>Ethics</vt:lpstr>
      <vt:lpstr>Aesthetics</vt:lpstr>
      <vt:lpstr>Main Concept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Axiology</dc:title>
  <dc:creator>Malik</dc:creator>
  <cp:lastModifiedBy>DR RIFFAT</cp:lastModifiedBy>
  <cp:revision>23</cp:revision>
  <dcterms:created xsi:type="dcterms:W3CDTF">2021-03-27T15:54:32Z</dcterms:created>
  <dcterms:modified xsi:type="dcterms:W3CDTF">2021-06-15T07:41:09Z</dcterms:modified>
</cp:coreProperties>
</file>