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B27BC-4201-4F1C-A563-E6D6C2EB8A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AD657E-C7F3-45AF-880B-7F5B84FA4D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76A591-BF5B-431B-AD41-BAA901C10D9D}"/>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5" name="Footer Placeholder 4">
            <a:extLst>
              <a:ext uri="{FF2B5EF4-FFF2-40B4-BE49-F238E27FC236}">
                <a16:creationId xmlns:a16="http://schemas.microsoft.com/office/drawing/2014/main" id="{D350ABA2-4BAF-4EB2-810B-09DECB6599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9F0B77-C62E-4189-A122-F53D073E8446}"/>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810666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86F1-D4E4-45C3-9E68-ACEC42FB758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9BB013-928E-4C5E-9157-9859D9ADBE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68E55-A2EA-44A0-B002-5A596AFA7873}"/>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5" name="Footer Placeholder 4">
            <a:extLst>
              <a:ext uri="{FF2B5EF4-FFF2-40B4-BE49-F238E27FC236}">
                <a16:creationId xmlns:a16="http://schemas.microsoft.com/office/drawing/2014/main" id="{3CE239CA-7775-4AFD-8E53-83C06B81E7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9F95DE-B79A-49A2-9283-4C1E1AB06110}"/>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702759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781424-9BAA-4760-8110-88F8C0402A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7F251E-30E9-4A88-BF96-CEF8463C64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BE480D-3C23-4DF1-8725-A7C4355437D1}"/>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5" name="Footer Placeholder 4">
            <a:extLst>
              <a:ext uri="{FF2B5EF4-FFF2-40B4-BE49-F238E27FC236}">
                <a16:creationId xmlns:a16="http://schemas.microsoft.com/office/drawing/2014/main" id="{709BA1D7-B79D-45DE-B1FC-32D2B1B47F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4DF3F-04C2-4769-8D7A-BC01146AC7FA}"/>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316813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60E10-A091-4CC1-A23D-F1A714ABC0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C1E3A5-9DD5-49E8-92CF-F26FDDD7CD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2683AF-485B-4303-9687-826CF26CEF19}"/>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5" name="Footer Placeholder 4">
            <a:extLst>
              <a:ext uri="{FF2B5EF4-FFF2-40B4-BE49-F238E27FC236}">
                <a16:creationId xmlns:a16="http://schemas.microsoft.com/office/drawing/2014/main" id="{79A4E750-28B1-43AE-833B-B88BDE8D03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D52D2F-FA5F-41AF-B216-2E9B178049AF}"/>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181295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D268-C03A-430F-B296-AA7BFCCD4D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E4501B-581F-41BF-81BF-A2A5E82FC2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CAA30F-B9C6-4BAE-B7EB-588B2542EE3E}"/>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5" name="Footer Placeholder 4">
            <a:extLst>
              <a:ext uri="{FF2B5EF4-FFF2-40B4-BE49-F238E27FC236}">
                <a16:creationId xmlns:a16="http://schemas.microsoft.com/office/drawing/2014/main" id="{DFCCC468-282A-4565-9C61-A9D960C42C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2E56F2-C6C8-410E-B1AE-C3CA726BF0A3}"/>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1265264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505A9-4BD4-4EB7-9ABF-6FD86C57F8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6C3A90-3BD6-4008-B5D2-7804FD6624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89BA11-344B-48D5-B2FD-051123C64F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D9EEE8-BEDE-4A85-AB01-7B17B05569A1}"/>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6" name="Footer Placeholder 5">
            <a:extLst>
              <a:ext uri="{FF2B5EF4-FFF2-40B4-BE49-F238E27FC236}">
                <a16:creationId xmlns:a16="http://schemas.microsoft.com/office/drawing/2014/main" id="{938F0F38-B9BC-4964-8D89-791DBF7CC1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54E055-FA88-4BB0-8A0B-1BF757EF014B}"/>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3300293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B1339-0CC2-4990-9F7E-F8E6BE2AAA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282837-7DD8-414B-8917-88510FF1F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B90DEA-EB41-489A-86AC-7ACA69F68C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128B49-27AF-40F7-B6DE-2B26E78DC0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7D64BE-405D-47F2-87C0-F966AC69EA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80245E-D706-4292-9C2B-E478F0637AF2}"/>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8" name="Footer Placeholder 7">
            <a:extLst>
              <a:ext uri="{FF2B5EF4-FFF2-40B4-BE49-F238E27FC236}">
                <a16:creationId xmlns:a16="http://schemas.microsoft.com/office/drawing/2014/main" id="{6FD2134F-677F-4A41-878E-736F4FD045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1D1722-058A-40FE-B98E-5F36E09DAB9C}"/>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2534103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F999D-6849-4C63-9622-8821D88F3E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BBBBAF-0127-439B-8242-CBCE1AEE4DAE}"/>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4" name="Footer Placeholder 3">
            <a:extLst>
              <a:ext uri="{FF2B5EF4-FFF2-40B4-BE49-F238E27FC236}">
                <a16:creationId xmlns:a16="http://schemas.microsoft.com/office/drawing/2014/main" id="{9D9F4EE5-3346-47F3-871D-02C94ECAD7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9D93B2-7877-4210-B556-B91F402EB60E}"/>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3057961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F5671B-863E-4F46-B96F-0896E3FC6C77}"/>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3" name="Footer Placeholder 2">
            <a:extLst>
              <a:ext uri="{FF2B5EF4-FFF2-40B4-BE49-F238E27FC236}">
                <a16:creationId xmlns:a16="http://schemas.microsoft.com/office/drawing/2014/main" id="{390ED559-3972-4161-AF2F-83F10B17D0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ED1487-496A-4C31-8AB7-39457E6F735C}"/>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2213666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2081B-B2B7-416D-AA05-2DAF821FA9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CA7B39-A4B6-41FF-8FAD-F28E9FEA50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4C2745-C1CE-453A-80F6-91C9E0E994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9BA1D-5CA7-45F7-ACDD-7AF2F2B0AD27}"/>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6" name="Footer Placeholder 5">
            <a:extLst>
              <a:ext uri="{FF2B5EF4-FFF2-40B4-BE49-F238E27FC236}">
                <a16:creationId xmlns:a16="http://schemas.microsoft.com/office/drawing/2014/main" id="{F646D573-522C-4AF7-A39D-43C82826D0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572E83-1DB3-45F8-BD48-84EB0FB1CFC6}"/>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487014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3AE2A-689B-4FE8-BA2C-0725B01823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5AF26B-72D5-40D2-A13B-9329838FD5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E59187-4A2A-43A6-AB5A-63CD3F20DD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4F4F5C-0498-4C8A-B779-A85909BA55AD}"/>
              </a:ext>
            </a:extLst>
          </p:cNvPr>
          <p:cNvSpPr>
            <a:spLocks noGrp="1"/>
          </p:cNvSpPr>
          <p:nvPr>
            <p:ph type="dt" sz="half" idx="10"/>
          </p:nvPr>
        </p:nvSpPr>
        <p:spPr/>
        <p:txBody>
          <a:bodyPr/>
          <a:lstStyle/>
          <a:p>
            <a:fld id="{E5CF320A-C6F2-4870-8288-198AC5BA70CF}" type="datetimeFigureOut">
              <a:rPr lang="en-US" smtClean="0"/>
              <a:t>2/27/2020</a:t>
            </a:fld>
            <a:endParaRPr lang="en-US"/>
          </a:p>
        </p:txBody>
      </p:sp>
      <p:sp>
        <p:nvSpPr>
          <p:cNvPr id="6" name="Footer Placeholder 5">
            <a:extLst>
              <a:ext uri="{FF2B5EF4-FFF2-40B4-BE49-F238E27FC236}">
                <a16:creationId xmlns:a16="http://schemas.microsoft.com/office/drawing/2014/main" id="{21508D2B-2403-4DCB-BD94-331969AA16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DE6ACE-0D3C-4070-A51F-69DFB963F791}"/>
              </a:ext>
            </a:extLst>
          </p:cNvPr>
          <p:cNvSpPr>
            <a:spLocks noGrp="1"/>
          </p:cNvSpPr>
          <p:nvPr>
            <p:ph type="sldNum" sz="quarter" idx="12"/>
          </p:nvPr>
        </p:nvSpPr>
        <p:spPr/>
        <p:txBody>
          <a:bodyPr/>
          <a:lstStyle/>
          <a:p>
            <a:fld id="{C6D8903C-AA7C-41D6-B47E-A10AC5D3CB31}" type="slidenum">
              <a:rPr lang="en-US" smtClean="0"/>
              <a:t>‹#›</a:t>
            </a:fld>
            <a:endParaRPr lang="en-US"/>
          </a:p>
        </p:txBody>
      </p:sp>
    </p:spTree>
    <p:extLst>
      <p:ext uri="{BB962C8B-B14F-4D97-AF65-F5344CB8AC3E}">
        <p14:creationId xmlns:p14="http://schemas.microsoft.com/office/powerpoint/2010/main" val="1984953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0DDC13-65EC-4C5B-BE57-C191706480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4258E2-3023-4890-9981-060DA35219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98FD88-B2D7-4DDF-AF97-65D13881E2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F320A-C6F2-4870-8288-198AC5BA70CF}" type="datetimeFigureOut">
              <a:rPr lang="en-US" smtClean="0"/>
              <a:t>2/27/2020</a:t>
            </a:fld>
            <a:endParaRPr lang="en-US"/>
          </a:p>
        </p:txBody>
      </p:sp>
      <p:sp>
        <p:nvSpPr>
          <p:cNvPr id="5" name="Footer Placeholder 4">
            <a:extLst>
              <a:ext uri="{FF2B5EF4-FFF2-40B4-BE49-F238E27FC236}">
                <a16:creationId xmlns:a16="http://schemas.microsoft.com/office/drawing/2014/main" id="{522444A7-BA2D-4B81-953F-A788080F9A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66C4D0-0876-4050-A904-30E62F2AC3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D8903C-AA7C-41D6-B47E-A10AC5D3CB31}" type="slidenum">
              <a:rPr lang="en-US" smtClean="0"/>
              <a:t>‹#›</a:t>
            </a:fld>
            <a:endParaRPr lang="en-US"/>
          </a:p>
        </p:txBody>
      </p:sp>
    </p:spTree>
    <p:extLst>
      <p:ext uri="{BB962C8B-B14F-4D97-AF65-F5344CB8AC3E}">
        <p14:creationId xmlns:p14="http://schemas.microsoft.com/office/powerpoint/2010/main" val="2667682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n.wikipedia.org/wiki/Design_pattern_(computer_scien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Composite_pattern#cite_note-GangOfFour-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5FEAF-F77A-4808-8295-C18E55257082}"/>
              </a:ext>
            </a:extLst>
          </p:cNvPr>
          <p:cNvSpPr>
            <a:spLocks noGrp="1"/>
          </p:cNvSpPr>
          <p:nvPr>
            <p:ph type="title"/>
          </p:nvPr>
        </p:nvSpPr>
        <p:spPr/>
        <p:txBody>
          <a:bodyPr/>
          <a:lstStyle/>
          <a:p>
            <a:r>
              <a:rPr lang="en-US" b="1" i="1" dirty="0"/>
              <a:t>Composite pattern </a:t>
            </a:r>
          </a:p>
        </p:txBody>
      </p:sp>
      <p:sp>
        <p:nvSpPr>
          <p:cNvPr id="4" name="Content Placeholder 3">
            <a:extLst>
              <a:ext uri="{FF2B5EF4-FFF2-40B4-BE49-F238E27FC236}">
                <a16:creationId xmlns:a16="http://schemas.microsoft.com/office/drawing/2014/main" id="{99D385FE-B045-44DE-9ED7-CF02DB5AC708}"/>
              </a:ext>
            </a:extLst>
          </p:cNvPr>
          <p:cNvSpPr>
            <a:spLocks noGrp="1"/>
          </p:cNvSpPr>
          <p:nvPr>
            <p:ph idx="1"/>
          </p:nvPr>
        </p:nvSpPr>
        <p:spPr>
          <a:xfrm>
            <a:off x="838200" y="1590261"/>
            <a:ext cx="10704444" cy="6951930"/>
          </a:xfrm>
        </p:spPr>
        <p:txBody>
          <a:bodyPr/>
          <a:lstStyle/>
          <a:p>
            <a:pPr fontAlgn="base"/>
            <a:r>
              <a:rPr lang="en-US" dirty="0"/>
              <a:t>the </a:t>
            </a:r>
            <a:r>
              <a:rPr lang="en-US" b="1" dirty="0"/>
              <a:t>composite pattern</a:t>
            </a:r>
            <a:r>
              <a:rPr lang="en-US" dirty="0"/>
              <a:t> is a partitioning </a:t>
            </a:r>
            <a:r>
              <a:rPr lang="en-US" dirty="0">
                <a:hlinkClick r:id="rId2" tooltip="Design pattern (computer science)"/>
              </a:rPr>
              <a:t>design pattern</a:t>
            </a:r>
            <a:r>
              <a:rPr lang="en-US" dirty="0"/>
              <a:t>. The composite pattern describes a group of. objects that are treated the same way as a single instance of the same type of object.</a:t>
            </a:r>
            <a:r>
              <a:rPr lang="en-US" b="1" dirty="0"/>
              <a:t> </a:t>
            </a:r>
          </a:p>
          <a:p>
            <a:pPr fontAlgn="base"/>
            <a:r>
              <a:rPr lang="en-US" b="1" dirty="0"/>
              <a:t>The Composite Pattern has four participants:</a:t>
            </a:r>
            <a:endParaRPr lang="en-US" dirty="0"/>
          </a:p>
          <a:p>
            <a:pPr lvl="1" fontAlgn="base"/>
            <a:r>
              <a:rPr lang="en-US" b="1" dirty="0"/>
              <a:t>Component – </a:t>
            </a:r>
            <a:r>
              <a:rPr lang="en-US" dirty="0"/>
              <a:t>Component declares the interface for objects in the composition and for accessing and managing its child components. It also implements default behavior for the interface common to all classes as appropriate.</a:t>
            </a:r>
          </a:p>
          <a:p>
            <a:pPr lvl="1" fontAlgn="base"/>
            <a:r>
              <a:rPr lang="en-US" b="1" dirty="0"/>
              <a:t>Leaf – </a:t>
            </a:r>
            <a:r>
              <a:rPr lang="en-US" dirty="0"/>
              <a:t>Leaf defines behavior for primitive objects in the composition. It represents leaf objects in the composition.</a:t>
            </a:r>
          </a:p>
          <a:p>
            <a:pPr lvl="1" fontAlgn="base"/>
            <a:r>
              <a:rPr lang="en-US" b="1" dirty="0"/>
              <a:t>Composite – </a:t>
            </a:r>
            <a:r>
              <a:rPr lang="en-US" dirty="0"/>
              <a:t>Composite stores child components and implements child related operations in the component interface.</a:t>
            </a:r>
          </a:p>
          <a:p>
            <a:pPr lvl="1" fontAlgn="base"/>
            <a:r>
              <a:rPr lang="en-US" b="1" dirty="0"/>
              <a:t>Client –</a:t>
            </a:r>
            <a:r>
              <a:rPr lang="en-US" dirty="0"/>
              <a:t> Client manipulates the objects in the composition through the component interface.</a:t>
            </a:r>
          </a:p>
          <a:p>
            <a:endParaRPr lang="en-US" dirty="0"/>
          </a:p>
        </p:txBody>
      </p:sp>
    </p:spTree>
    <p:extLst>
      <p:ext uri="{BB962C8B-B14F-4D97-AF65-F5344CB8AC3E}">
        <p14:creationId xmlns:p14="http://schemas.microsoft.com/office/powerpoint/2010/main" val="1154268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7B416-DF5A-4129-A294-7120E2CB146F}"/>
              </a:ext>
            </a:extLst>
          </p:cNvPr>
          <p:cNvSpPr>
            <a:spLocks noGrp="1"/>
          </p:cNvSpPr>
          <p:nvPr>
            <p:ph type="title"/>
          </p:nvPr>
        </p:nvSpPr>
        <p:spPr/>
        <p:txBody>
          <a:bodyPr/>
          <a:lstStyle/>
          <a:p>
            <a:r>
              <a:rPr lang="en-US" dirty="0"/>
              <a:t>intent</a:t>
            </a:r>
          </a:p>
        </p:txBody>
      </p:sp>
      <p:sp>
        <p:nvSpPr>
          <p:cNvPr id="3" name="Content Placeholder 2">
            <a:extLst>
              <a:ext uri="{FF2B5EF4-FFF2-40B4-BE49-F238E27FC236}">
                <a16:creationId xmlns:a16="http://schemas.microsoft.com/office/drawing/2014/main" id="{6281B398-7932-4CC6-BACB-CF04AFED6A10}"/>
              </a:ext>
            </a:extLst>
          </p:cNvPr>
          <p:cNvSpPr>
            <a:spLocks noGrp="1"/>
          </p:cNvSpPr>
          <p:nvPr>
            <p:ph idx="1"/>
          </p:nvPr>
        </p:nvSpPr>
        <p:spPr/>
        <p:txBody>
          <a:bodyPr/>
          <a:lstStyle/>
          <a:p>
            <a:r>
              <a:rPr lang="en-US" dirty="0"/>
              <a:t> The intent of a composite is to "compose" objects into tree structures to represent part-whole hierarchies. Implementing the composite pattern lets clients treat individual objects and compositions uniformly.</a:t>
            </a:r>
          </a:p>
        </p:txBody>
      </p:sp>
    </p:spTree>
    <p:extLst>
      <p:ext uri="{BB962C8B-B14F-4D97-AF65-F5344CB8AC3E}">
        <p14:creationId xmlns:p14="http://schemas.microsoft.com/office/powerpoint/2010/main" val="3964111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3EE62-577A-40DE-8003-0011FED12D68}"/>
              </a:ext>
            </a:extLst>
          </p:cNvPr>
          <p:cNvSpPr>
            <a:spLocks noGrp="1"/>
          </p:cNvSpPr>
          <p:nvPr>
            <p:ph type="title"/>
          </p:nvPr>
        </p:nvSpPr>
        <p:spPr/>
        <p:txBody>
          <a:bodyPr/>
          <a:lstStyle/>
          <a:p>
            <a:r>
              <a:rPr lang="en-US" dirty="0"/>
              <a:t>When to use</a:t>
            </a:r>
          </a:p>
        </p:txBody>
      </p:sp>
      <p:sp>
        <p:nvSpPr>
          <p:cNvPr id="3" name="Content Placeholder 2">
            <a:extLst>
              <a:ext uri="{FF2B5EF4-FFF2-40B4-BE49-F238E27FC236}">
                <a16:creationId xmlns:a16="http://schemas.microsoft.com/office/drawing/2014/main" id="{AB5B9604-0452-484F-A57E-686F998D08D3}"/>
              </a:ext>
            </a:extLst>
          </p:cNvPr>
          <p:cNvSpPr>
            <a:spLocks noGrp="1"/>
          </p:cNvSpPr>
          <p:nvPr>
            <p:ph idx="1"/>
          </p:nvPr>
        </p:nvSpPr>
        <p:spPr/>
        <p:txBody>
          <a:bodyPr/>
          <a:lstStyle/>
          <a:p>
            <a:r>
              <a:rPr lang="en-US" dirty="0"/>
              <a:t>Composite should be used when clients ignore the difference between compositions of objects and individual objects.</a:t>
            </a:r>
            <a:r>
              <a:rPr lang="en-US" baseline="30000" dirty="0">
                <a:hlinkClick r:id="rId2"/>
              </a:rPr>
              <a:t>[1]</a:t>
            </a:r>
            <a:r>
              <a:rPr lang="en-US" dirty="0"/>
              <a:t> If programmers find that they are using multiple objects in the same way, and often have nearly identical code to handle each of them, then composite is a good choice;</a:t>
            </a:r>
          </a:p>
        </p:txBody>
      </p:sp>
    </p:spTree>
    <p:extLst>
      <p:ext uri="{BB962C8B-B14F-4D97-AF65-F5344CB8AC3E}">
        <p14:creationId xmlns:p14="http://schemas.microsoft.com/office/powerpoint/2010/main" val="2511832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862E-B819-422D-9204-843DD47D856C}"/>
              </a:ext>
            </a:extLst>
          </p:cNvPr>
          <p:cNvSpPr>
            <a:spLocks noGrp="1"/>
          </p:cNvSpPr>
          <p:nvPr>
            <p:ph type="title"/>
          </p:nvPr>
        </p:nvSpPr>
        <p:spPr/>
        <p:txBody>
          <a:bodyPr/>
          <a:lstStyle/>
          <a:p>
            <a:r>
              <a:rPr lang="en-US" dirty="0"/>
              <a:t>structure</a:t>
            </a:r>
          </a:p>
        </p:txBody>
      </p:sp>
      <p:pic>
        <p:nvPicPr>
          <p:cNvPr id="4" name="Picture 2">
            <a:extLst>
              <a:ext uri="{FF2B5EF4-FFF2-40B4-BE49-F238E27FC236}">
                <a16:creationId xmlns:a16="http://schemas.microsoft.com/office/drawing/2014/main" id="{4608D43A-55DE-4B38-8AE8-F6552671EDE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0" y="2477294"/>
            <a:ext cx="7620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300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0256D7E-1AEA-4EF5-BEE6-CDDAE02F1A07}"/>
              </a:ext>
            </a:extLst>
          </p:cNvPr>
          <p:cNvSpPr>
            <a:spLocks noGrp="1"/>
          </p:cNvSpPr>
          <p:nvPr>
            <p:ph type="title"/>
          </p:nvPr>
        </p:nvSpPr>
        <p:spPr/>
        <p:txBody>
          <a:bodyPr>
            <a:normAutofit fontScale="90000"/>
          </a:bodyPr>
          <a:lstStyle/>
          <a:p>
            <a:r>
              <a:rPr lang="en-US" b="1" dirty="0"/>
              <a:t>Advantage/disadvantage of Composite Design Pattern</a:t>
            </a:r>
            <a:br>
              <a:rPr lang="en-US" dirty="0"/>
            </a:br>
            <a:endParaRPr lang="en-US" dirty="0"/>
          </a:p>
        </p:txBody>
      </p:sp>
      <p:sp>
        <p:nvSpPr>
          <p:cNvPr id="8" name="Content Placeholder 7">
            <a:extLst>
              <a:ext uri="{FF2B5EF4-FFF2-40B4-BE49-F238E27FC236}">
                <a16:creationId xmlns:a16="http://schemas.microsoft.com/office/drawing/2014/main" id="{B1EB7073-B286-404F-B983-F7D60CC66AE9}"/>
              </a:ext>
            </a:extLst>
          </p:cNvPr>
          <p:cNvSpPr>
            <a:spLocks noGrp="1"/>
          </p:cNvSpPr>
          <p:nvPr>
            <p:ph sz="half" idx="1"/>
          </p:nvPr>
        </p:nvSpPr>
        <p:spPr/>
        <p:txBody>
          <a:bodyPr>
            <a:normAutofit fontScale="85000" lnSpcReduction="20000"/>
          </a:bodyPr>
          <a:lstStyle/>
          <a:p>
            <a:r>
              <a:rPr lang="en-US" dirty="0"/>
              <a:t>Advantages</a:t>
            </a:r>
          </a:p>
          <a:p>
            <a:r>
              <a:rPr lang="en-US" dirty="0"/>
              <a:t>It defines class hierarchies that contain primitive and complex </a:t>
            </a:r>
            <a:r>
              <a:rPr lang="en-US" b="1" dirty="0"/>
              <a:t>objects</a:t>
            </a:r>
            <a:r>
              <a:rPr lang="en-US" dirty="0"/>
              <a:t>.</a:t>
            </a:r>
          </a:p>
          <a:p>
            <a:r>
              <a:rPr lang="en-US" dirty="0"/>
              <a:t>It makes easier to you to add new kinds of components.</a:t>
            </a:r>
          </a:p>
          <a:p>
            <a:r>
              <a:rPr lang="en-US" dirty="0"/>
              <a:t>It provides </a:t>
            </a:r>
            <a:r>
              <a:rPr lang="en-US" b="1" dirty="0"/>
              <a:t>flexibility</a:t>
            </a:r>
            <a:r>
              <a:rPr lang="en-US" dirty="0"/>
              <a:t> of structure with manageable class or interface.</a:t>
            </a:r>
          </a:p>
          <a:p>
            <a:r>
              <a:rPr lang="en-US" dirty="0"/>
              <a:t> </a:t>
            </a:r>
            <a:r>
              <a:rPr lang="en-US" b="1" dirty="0"/>
              <a:t>Composites</a:t>
            </a:r>
            <a:r>
              <a:rPr lang="en-US" dirty="0"/>
              <a:t> have lower assembly costs because it requires very few  bolts etc.</a:t>
            </a:r>
          </a:p>
          <a:p>
            <a:r>
              <a:rPr lang="en-US" b="1" dirty="0"/>
              <a:t>Composites</a:t>
            </a:r>
            <a:r>
              <a:rPr lang="en-US" dirty="0"/>
              <a:t> reduced the overall structural member weight by 20-50%</a:t>
            </a:r>
            <a:br>
              <a:rPr lang="en-US" dirty="0"/>
            </a:br>
            <a:endParaRPr lang="en-US" dirty="0"/>
          </a:p>
          <a:p>
            <a:endParaRPr lang="en-US" dirty="0"/>
          </a:p>
          <a:p>
            <a:endParaRPr lang="en-US" dirty="0"/>
          </a:p>
        </p:txBody>
      </p:sp>
      <p:sp>
        <p:nvSpPr>
          <p:cNvPr id="9" name="Content Placeholder 8">
            <a:extLst>
              <a:ext uri="{FF2B5EF4-FFF2-40B4-BE49-F238E27FC236}">
                <a16:creationId xmlns:a16="http://schemas.microsoft.com/office/drawing/2014/main" id="{0C965071-E366-4044-8395-645C4EE283B4}"/>
              </a:ext>
            </a:extLst>
          </p:cNvPr>
          <p:cNvSpPr>
            <a:spLocks noGrp="1"/>
          </p:cNvSpPr>
          <p:nvPr>
            <p:ph sz="half" idx="2"/>
          </p:nvPr>
        </p:nvSpPr>
        <p:spPr/>
        <p:txBody>
          <a:bodyPr>
            <a:normAutofit fontScale="85000" lnSpcReduction="20000"/>
          </a:bodyPr>
          <a:lstStyle/>
          <a:p>
            <a:r>
              <a:rPr lang="en-US" dirty="0"/>
              <a:t>Disadvantages </a:t>
            </a:r>
          </a:p>
          <a:p>
            <a:r>
              <a:rPr lang="en-US" dirty="0"/>
              <a:t>Once tree structure is defined.</a:t>
            </a:r>
          </a:p>
          <a:p>
            <a:r>
              <a:rPr lang="en-US" dirty="0"/>
              <a:t> the </a:t>
            </a:r>
            <a:r>
              <a:rPr lang="en-US" b="1" dirty="0"/>
              <a:t>composite</a:t>
            </a:r>
            <a:r>
              <a:rPr lang="en-US" dirty="0"/>
              <a:t> design makes the tree overly general. </a:t>
            </a:r>
          </a:p>
          <a:p>
            <a:r>
              <a:rPr lang="en-US" dirty="0"/>
              <a:t>In specific cases, it is difficult to restrict the components of the tree to only particular types.</a:t>
            </a:r>
          </a:p>
          <a:p>
            <a:r>
              <a:rPr lang="en-US" dirty="0"/>
              <a:t>Analysis is difficult.</a:t>
            </a:r>
          </a:p>
          <a:p>
            <a:r>
              <a:rPr lang="en-US" dirty="0"/>
              <a:t>Reuse and disposal may be difficult.</a:t>
            </a:r>
          </a:p>
        </p:txBody>
      </p:sp>
    </p:spTree>
    <p:extLst>
      <p:ext uri="{BB962C8B-B14F-4D97-AF65-F5344CB8AC3E}">
        <p14:creationId xmlns:p14="http://schemas.microsoft.com/office/powerpoint/2010/main" val="2085972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334</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Composite pattern </vt:lpstr>
      <vt:lpstr>intent</vt:lpstr>
      <vt:lpstr>When to use</vt:lpstr>
      <vt:lpstr>structure</vt:lpstr>
      <vt:lpstr>Advantage/disadvantage of Composite Design Pattern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Composite pattern</dc:title>
  <dc:creator>Muzamal</dc:creator>
  <cp:lastModifiedBy>Muzamal</cp:lastModifiedBy>
  <cp:revision>9</cp:revision>
  <dcterms:created xsi:type="dcterms:W3CDTF">2020-02-26T14:33:43Z</dcterms:created>
  <dcterms:modified xsi:type="dcterms:W3CDTF">2020-02-27T02:52:31Z</dcterms:modified>
</cp:coreProperties>
</file>