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83" r:id="rId2"/>
    <p:sldId id="280" r:id="rId3"/>
    <p:sldId id="281" r:id="rId4"/>
    <p:sldId id="282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70C05-B2B2-4BF3-9E2B-3737EA1777D3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F27A3-413E-4958-A371-79968360A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678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Check list 37 items regarding guideline development.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F27A3-413E-4958-A371-79968360AE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26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Stakeholder:a</a:t>
            </a:r>
            <a:r>
              <a:rPr lang="en-US" dirty="0" smtClean="0"/>
              <a:t> person, group, organization, member or system who affects or can be affected by an organization's actions</a:t>
            </a:r>
          </a:p>
          <a:p>
            <a:r>
              <a:rPr lang="en-US" dirty="0" err="1" smtClean="0"/>
              <a:t>Rigour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1475A-519D-4D91-90DB-BF9C21FE4A8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Rigour</a:t>
            </a:r>
            <a:r>
              <a:rPr lang="en-US" dirty="0" smtClean="0"/>
              <a:t> (</a:t>
            </a:r>
            <a:r>
              <a:rPr lang="en-US" dirty="0" err="1" smtClean="0"/>
              <a:t>Riger</a:t>
            </a:r>
            <a:r>
              <a:rPr lang="en-US" dirty="0" smtClean="0"/>
              <a:t>) : No double </a:t>
            </a:r>
            <a:r>
              <a:rPr lang="en-US" dirty="0" err="1" smtClean="0"/>
              <a:t>standard,unified</a:t>
            </a:r>
            <a:r>
              <a:rPr lang="en-US" dirty="0" smtClean="0"/>
              <a:t> principles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1475A-519D-4D91-90DB-BF9C21FE4A8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Systematically  developed statements  that  assist 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parajita" pitchFamily="34" charset="0"/>
              </a:rPr>
              <a:t>practitioner and patient decisions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about 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appropriate  health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parajita" pitchFamily="34" charset="0"/>
              </a:rPr>
              <a:t>specific circumstances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1475A-519D-4D91-90DB-BF9C21FE4A8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uideline.gov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dirty="0" smtClean="0"/>
              <a:t>DEFINATION</a:t>
            </a:r>
            <a:endParaRPr lang="en-US" sz="6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6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 &amp;  PURPOSE</a:t>
            </a:r>
            <a:endParaRPr lang="en-US" dirty="0"/>
          </a:p>
        </p:txBody>
      </p:sp>
      <p:pic>
        <p:nvPicPr>
          <p:cNvPr id="2050" name="Picture 2" descr="E:\EBP &amp; PP\EBP\pics\9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9687" y="1371600"/>
            <a:ext cx="7324627" cy="5486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6593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developers should be clear about 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overall objective(s)</a:t>
            </a:r>
          </a:p>
          <a:p>
            <a:pPr>
              <a:buFont typeface="Wingdings" pitchFamily="2" charset="2"/>
              <a:buChar char="v"/>
            </a:pPr>
            <a:r>
              <a:rPr lang="en-US" sz="4000" dirty="0" smtClean="0"/>
              <a:t> guideline’s potential</a:t>
            </a:r>
          </a:p>
          <a:p>
            <a:pPr>
              <a:buNone/>
            </a:pPr>
            <a:r>
              <a:rPr lang="en-US" sz="4000" dirty="0" smtClean="0"/>
              <a:t>        (Specific Clinical Question)</a:t>
            </a:r>
          </a:p>
          <a:p>
            <a:pPr>
              <a:buFont typeface="Wingdings" pitchFamily="2" charset="2"/>
              <a:buChar char="v"/>
            </a:pPr>
            <a:r>
              <a:rPr lang="en-US" sz="4000" dirty="0" smtClean="0"/>
              <a:t>impact on society </a:t>
            </a:r>
          </a:p>
          <a:p>
            <a:pPr>
              <a:buFont typeface="Wingdings" pitchFamily="2" charset="2"/>
              <a:buChar char="v"/>
            </a:pPr>
            <a:r>
              <a:rPr lang="en-US" sz="4000" dirty="0" smtClean="0"/>
              <a:t> populations of patients.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 &amp;  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38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odoni MT Condensed" pitchFamily="18" charset="0"/>
              </a:rPr>
              <a:t>STAKEHOLDER   INVOLVEMENT</a:t>
            </a:r>
            <a:endParaRPr lang="en-US" dirty="0"/>
          </a:p>
        </p:txBody>
      </p:sp>
      <p:pic>
        <p:nvPicPr>
          <p:cNvPr id="3074" name="Picture 2" descr="E:\EBP &amp; PP\EBP\pics\images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676401"/>
            <a:ext cx="6440067" cy="42671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885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u="sng" dirty="0" smtClean="0"/>
              <a:t>Stakeholders</a:t>
            </a:r>
            <a:r>
              <a:rPr lang="en-US" sz="3600" dirty="0" smtClean="0"/>
              <a:t> include any groups of </a:t>
            </a:r>
            <a:r>
              <a:rPr lang="en-US" sz="3600" b="1" dirty="0" smtClean="0"/>
              <a:t>health professionals</a:t>
            </a:r>
            <a:r>
              <a:rPr lang="en-US" sz="3600" dirty="0" smtClean="0"/>
              <a:t> involved with the care of patients for the topic being considered, </a:t>
            </a:r>
            <a:r>
              <a:rPr lang="en-US" sz="3600" b="1" dirty="0" smtClean="0"/>
              <a:t>patients</a:t>
            </a:r>
            <a:r>
              <a:rPr lang="en-US" sz="3600" dirty="0" smtClean="0"/>
              <a:t> themselves, </a:t>
            </a:r>
            <a:r>
              <a:rPr lang="en-US" sz="3600" b="1" dirty="0" smtClean="0"/>
              <a:t>people with technical skills</a:t>
            </a:r>
            <a:r>
              <a:rPr lang="en-US" sz="3600" dirty="0" smtClean="0"/>
              <a:t> &amp; those who have </a:t>
            </a:r>
            <a:r>
              <a:rPr lang="en-US" sz="4000" i="1" dirty="0" smtClean="0"/>
              <a:t>responsibility for the successful implementation of the guideline.</a:t>
            </a:r>
            <a:endParaRPr lang="en-US" sz="40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Bodoni MT Condensed" pitchFamily="18" charset="0"/>
              </a:rPr>
              <a:t>STAKEHOLDER   INVOLVEMENT</a:t>
            </a:r>
            <a:endParaRPr lang="en-US" dirty="0">
              <a:latin typeface="Bodoni MT Condense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56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6018" y="0"/>
            <a:ext cx="915001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RIGOUR OF DEVELOPMENT</a:t>
            </a:r>
            <a:endParaRPr lang="en-US" dirty="0"/>
          </a:p>
        </p:txBody>
      </p:sp>
      <p:pic>
        <p:nvPicPr>
          <p:cNvPr id="4098" name="Picture 2" descr="E:\EBP &amp; PP\EBP\pics\images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64657" y="1828800"/>
            <a:ext cx="4822031" cy="4800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70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/>
              <a:t>No double </a:t>
            </a:r>
            <a:r>
              <a:rPr lang="en-US" dirty="0" smtClean="0"/>
              <a:t>standard , unified </a:t>
            </a:r>
            <a:r>
              <a:rPr lang="en-US" dirty="0"/>
              <a:t>principles</a:t>
            </a:r>
          </a:p>
          <a:p>
            <a:r>
              <a:rPr lang="en-US" dirty="0" smtClean="0"/>
              <a:t>Readers of clinical practice guidelines need to be satisfied that the evidence is based on an up-to-date and rigorous review.</a:t>
            </a:r>
          </a:p>
          <a:p>
            <a:r>
              <a:rPr lang="en-US" dirty="0" smtClean="0"/>
              <a:t>****</a:t>
            </a:r>
          </a:p>
          <a:p>
            <a:r>
              <a:rPr lang="en-US" dirty="0" smtClean="0"/>
              <a:t>Systematic review of RCT</a:t>
            </a:r>
          </a:p>
          <a:p>
            <a:r>
              <a:rPr lang="en-US" dirty="0" smtClean="0"/>
              <a:t>single randomized controlled trials, then cohort and other observational studies.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RIGOUR OF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14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3153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4000" dirty="0" smtClean="0"/>
              <a:t>The GRADE approach takes into account </a:t>
            </a:r>
          </a:p>
          <a:p>
            <a:r>
              <a:rPr lang="en-US" sz="4000" dirty="0" smtClean="0"/>
              <a:t>study design</a:t>
            </a:r>
          </a:p>
          <a:p>
            <a:r>
              <a:rPr lang="en-US" sz="4000" dirty="0" smtClean="0"/>
              <a:t>Quality of evidence</a:t>
            </a:r>
          </a:p>
          <a:p>
            <a:r>
              <a:rPr lang="en-US" sz="4000" dirty="0" smtClean="0"/>
              <a:t>Translation of evidence into practice </a:t>
            </a:r>
          </a:p>
          <a:p>
            <a:r>
              <a:rPr lang="en-US" sz="4000" dirty="0" smtClean="0"/>
              <a:t>consistency and directness in judging the quality of evidence </a:t>
            </a:r>
            <a:r>
              <a:rPr lang="en-US" sz="800" dirty="0" smtClean="0"/>
              <a:t>for each important outcome</a:t>
            </a:r>
          </a:p>
          <a:p>
            <a:endParaRPr lang="en-US" sz="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approach 2004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40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Grades</a:t>
            </a:r>
          </a:p>
          <a:p>
            <a:r>
              <a:rPr lang="en-US" dirty="0" smtClean="0"/>
              <a:t>RCT is better than personal experiences</a:t>
            </a:r>
          </a:p>
          <a:p>
            <a:r>
              <a:rPr lang="en-US" dirty="0" smtClean="0"/>
              <a:t>Scottish Intercollegiate Guidelines Network</a:t>
            </a:r>
          </a:p>
          <a:p>
            <a:pPr>
              <a:buNone/>
            </a:pPr>
            <a:r>
              <a:rPr lang="en-US" dirty="0" smtClean="0"/>
              <a:t>(SIGN)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37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Inclusion criteria: Systematic Literature Review</a:t>
            </a:r>
          </a:p>
          <a:p>
            <a:r>
              <a:rPr lang="en-US" dirty="0" err="1" smtClean="0"/>
              <a:t>PEDro</a:t>
            </a:r>
            <a:endParaRPr lang="en-US" dirty="0" smtClean="0"/>
          </a:p>
          <a:p>
            <a:r>
              <a:rPr lang="en-US" dirty="0"/>
              <a:t>National Guidelines Clearing House can be found at </a:t>
            </a:r>
            <a:r>
              <a:rPr lang="en-US" dirty="0">
                <a:hlinkClick r:id="rId2"/>
              </a:rPr>
              <a:t>http://www.guideline.gov/</a:t>
            </a:r>
            <a:r>
              <a:rPr lang="en-US" dirty="0"/>
              <a:t>.   (North America)</a:t>
            </a:r>
          </a:p>
          <a:p>
            <a:r>
              <a:rPr lang="en-US" dirty="0" smtClean="0"/>
              <a:t>(</a:t>
            </a:r>
            <a:r>
              <a:rPr lang="en-US" dirty="0"/>
              <a:t>in England) http://www.nice.org.uk</a:t>
            </a:r>
          </a:p>
          <a:p>
            <a:r>
              <a:rPr lang="en-US" dirty="0" smtClean="0"/>
              <a:t>(</a:t>
            </a:r>
            <a:r>
              <a:rPr lang="en-US" dirty="0"/>
              <a:t>in Australia) http://</a:t>
            </a:r>
            <a:r>
              <a:rPr lang="en-US" dirty="0" smtClean="0"/>
              <a:t>www.nhmrc.gov.au/guidelines/health_guidelines.htm</a:t>
            </a:r>
            <a:endParaRPr lang="en-US" dirty="0"/>
          </a:p>
          <a:p>
            <a:r>
              <a:rPr lang="en-US" dirty="0" smtClean="0"/>
              <a:t>(</a:t>
            </a:r>
            <a:r>
              <a:rPr lang="en-US" dirty="0"/>
              <a:t>in New Zealand) http://www.nzgg.org.nz</a:t>
            </a:r>
          </a:p>
          <a:p>
            <a:r>
              <a:rPr lang="en-US" dirty="0" smtClean="0"/>
              <a:t>(</a:t>
            </a:r>
            <a:r>
              <a:rPr lang="en-US" dirty="0"/>
              <a:t>in the USA)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www.guideline.gov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60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CLARITY AND PRESENTATION</a:t>
            </a:r>
            <a:endParaRPr lang="en-US" dirty="0"/>
          </a:p>
        </p:txBody>
      </p:sp>
      <p:pic>
        <p:nvPicPr>
          <p:cNvPr id="5122" name="Picture 2" descr="E:\EBP &amp; PP\EBP\pics\clarityOcean_Clarity_Magnifi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057400"/>
            <a:ext cx="6502400" cy="4419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580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The recommendations are specific and unambiguous</a:t>
            </a:r>
          </a:p>
          <a:p>
            <a:r>
              <a:rPr lang="en-US" sz="3600" dirty="0" smtClean="0"/>
              <a:t>The different options for management of the condition are clearly presented.</a:t>
            </a:r>
          </a:p>
          <a:p>
            <a:r>
              <a:rPr lang="en-US" sz="3600" i="1" dirty="0" smtClean="0"/>
              <a:t>Key recommendations</a:t>
            </a:r>
            <a:r>
              <a:rPr lang="en-US" sz="3600" dirty="0" smtClean="0"/>
              <a:t> are easily identifiable</a:t>
            </a:r>
          </a:p>
          <a:p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CLARITY AND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18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APPLICABILITY</a:t>
            </a:r>
            <a:endParaRPr lang="en-US" dirty="0"/>
          </a:p>
        </p:txBody>
      </p:sp>
      <p:pic>
        <p:nvPicPr>
          <p:cNvPr id="6146" name="Picture 2" descr="E:\EBP &amp; PP\EBP\pics\images8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552057"/>
            <a:ext cx="5618905" cy="47725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556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The potential organizational barriers in applying the recommendations </a:t>
            </a:r>
          </a:p>
          <a:p>
            <a:r>
              <a:rPr lang="en-US" sz="3600" dirty="0" smtClean="0"/>
              <a:t>Cost implications of applying the recommendations</a:t>
            </a:r>
          </a:p>
          <a:p>
            <a:pPr>
              <a:buNone/>
            </a:pPr>
            <a:r>
              <a:rPr lang="en-US" sz="3600" dirty="0" smtClean="0"/>
              <a:t>(requirements for more staff or new equipment , potential impact on resources)</a:t>
            </a:r>
          </a:p>
          <a:p>
            <a:r>
              <a:rPr lang="en-US" sz="3600" dirty="0" smtClean="0"/>
              <a:t>key review criteria for monitoring and/or audit purposes</a:t>
            </a:r>
          </a:p>
          <a:p>
            <a:endParaRPr lang="en-US" sz="3600" dirty="0" smtClean="0"/>
          </a:p>
          <a:p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APPLICABILITY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1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EBP &amp; PP\EBP\pics\medical_journa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95400"/>
            <a:ext cx="5029200" cy="535609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EDITORIAL INDEPENDENCE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30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Interest of </a:t>
            </a:r>
          </a:p>
          <a:p>
            <a:r>
              <a:rPr lang="en-US" dirty="0" smtClean="0"/>
              <a:t>Funding body</a:t>
            </a:r>
          </a:p>
          <a:p>
            <a:r>
              <a:rPr lang="en-US" dirty="0" smtClean="0"/>
              <a:t>Members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EDITORIAL INDEPENDENCE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38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Arial Rounded MT Bold" pitchFamily="34" charset="0"/>
              </a:rPr>
              <a:t>Is the purpose of the guideline clear?</a:t>
            </a:r>
          </a:p>
          <a:p>
            <a:r>
              <a:rPr lang="en-US" dirty="0" smtClean="0">
                <a:latin typeface="Arial Rounded MT Bold" pitchFamily="34" charset="0"/>
              </a:rPr>
              <a:t>Is the patient population to which the guideline applies similar to your own patients?</a:t>
            </a:r>
          </a:p>
          <a:p>
            <a:r>
              <a:rPr lang="en-US" dirty="0" smtClean="0">
                <a:latin typeface="Arial Rounded MT Bold" pitchFamily="34" charset="0"/>
              </a:rPr>
              <a:t> Are the settings to which the guideline applies similar to the settings of your patients?</a:t>
            </a:r>
          </a:p>
          <a:p>
            <a:r>
              <a:rPr lang="en-US" dirty="0" smtClean="0">
                <a:latin typeface="Arial Rounded MT Bold" pitchFamily="34" charset="0"/>
              </a:rPr>
              <a:t> Has the development process been systematic and rigorous?</a:t>
            </a:r>
          </a:p>
          <a:p>
            <a:r>
              <a:rPr lang="en-US" dirty="0" smtClean="0">
                <a:latin typeface="Arial Rounded MT Bold" pitchFamily="34" charset="0"/>
              </a:rPr>
              <a:t> Is the guideline generally, and the recommendations in particular, clear?</a:t>
            </a:r>
            <a:endParaRPr lang="en-US" dirty="0">
              <a:latin typeface="Arial Rounded MT Bold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RESULTS OF THE CRITICAL APPRAISAL</a:t>
            </a:r>
            <a:br>
              <a:rPr lang="en-US" sz="2800" b="1" dirty="0" smtClean="0"/>
            </a:br>
            <a:r>
              <a:rPr lang="en-US" sz="2800" b="1" dirty="0" smtClean="0"/>
              <a:t> MEANING IN PRACTICE?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235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 descr="E:\EBP &amp; PP\EBP\pics\images0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81000"/>
            <a:ext cx="8458200" cy="63354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1706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800" i="1" dirty="0" smtClean="0">
                <a:latin typeface="+mj-lt"/>
              </a:rPr>
              <a:t>  Systematically  developed statements  that  assist  </a:t>
            </a:r>
            <a:r>
              <a:rPr lang="en-US" sz="4800" i="1" dirty="0" smtClean="0">
                <a:latin typeface="+mj-lt"/>
                <a:cs typeface="Aparajita" pitchFamily="34" charset="0"/>
              </a:rPr>
              <a:t>practitioner and patient decisions</a:t>
            </a:r>
            <a:r>
              <a:rPr lang="en-US" sz="4800" i="1" dirty="0" smtClean="0">
                <a:latin typeface="+mj-lt"/>
              </a:rPr>
              <a:t> about appropriate  health for </a:t>
            </a:r>
            <a:r>
              <a:rPr lang="en-US" sz="4800" i="1" dirty="0" smtClean="0">
                <a:latin typeface="+mj-lt"/>
                <a:cs typeface="Aparajita" pitchFamily="34" charset="0"/>
              </a:rPr>
              <a:t>specific circumstances</a:t>
            </a:r>
            <a:endParaRPr lang="en-US" sz="4800" i="1" dirty="0" smtClean="0">
              <a:latin typeface="+mj-lt"/>
            </a:endParaRPr>
          </a:p>
          <a:p>
            <a:endParaRPr lang="en-US" sz="4800" i="1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86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Guideline International Network</a:t>
            </a:r>
            <a:r>
              <a:rPr lang="en-US" sz="3200" dirty="0"/>
              <a:t> </a:t>
            </a:r>
            <a:r>
              <a:rPr lang="en-US" sz="3200" dirty="0" smtClean="0"/>
              <a:t>(GIN)</a:t>
            </a:r>
          </a:p>
          <a:p>
            <a:r>
              <a:rPr lang="en-US" sz="3200" dirty="0" smtClean="0"/>
              <a:t>Facilitating sharing of info &amp; knowledge</a:t>
            </a:r>
          </a:p>
          <a:p>
            <a:pPr marL="0" indent="0">
              <a:buNone/>
            </a:pP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2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themojocompany.com/wp-content/uploads/2012/08/trustfal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6988"/>
            <a:ext cx="7639050" cy="599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798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A large no of guidelines</a:t>
            </a:r>
          </a:p>
          <a:p>
            <a:r>
              <a:rPr lang="en-US" sz="4000" dirty="0" smtClean="0"/>
              <a:t>Low quality Vs High Quality guideline</a:t>
            </a:r>
          </a:p>
          <a:p>
            <a:r>
              <a:rPr lang="en-US" sz="4000" dirty="0" smtClean="0"/>
              <a:t>Some studies that focused on quality of guideline ,they found widespread quality issues.</a:t>
            </a:r>
          </a:p>
          <a:p>
            <a:pPr>
              <a:buNone/>
            </a:pPr>
            <a:endParaRPr lang="en-US" sz="4000" dirty="0" smtClean="0"/>
          </a:p>
          <a:p>
            <a:endParaRPr lang="en-US" sz="4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I Trust This Guideline?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7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5400" dirty="0" smtClean="0"/>
              <a:t>  There Should  be some Criteria for Critical appraisal of Guidelines ??</a:t>
            </a:r>
          </a:p>
          <a:p>
            <a:pPr>
              <a:buNone/>
            </a:pPr>
            <a:endParaRPr lang="en-US" sz="5400" dirty="0" smtClean="0"/>
          </a:p>
          <a:p>
            <a:pPr>
              <a:buNone/>
            </a:pPr>
            <a:r>
              <a:rPr lang="en-US" sz="5400" dirty="0" smtClean="0"/>
              <a:t>(a) AGREE        (b)DISAGREE</a:t>
            </a:r>
            <a:endParaRPr lang="en-US" sz="5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82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Bodoni MT Condensed" pitchFamily="18" charset="0"/>
              </a:rPr>
              <a:t> </a:t>
            </a:r>
            <a:r>
              <a:rPr lang="en-US" sz="5200" dirty="0" smtClean="0">
                <a:latin typeface="Bodoni MT Condensed" pitchFamily="18" charset="0"/>
              </a:rPr>
              <a:t>Appraisal of Guidelines, </a:t>
            </a:r>
            <a:r>
              <a:rPr lang="en-US" sz="5200" dirty="0" err="1" smtClean="0">
                <a:latin typeface="Bodoni MT Condensed" pitchFamily="18" charset="0"/>
              </a:rPr>
              <a:t>REsearch</a:t>
            </a:r>
            <a:r>
              <a:rPr lang="en-US" sz="5200" dirty="0" smtClean="0">
                <a:latin typeface="Bodoni MT Condensed" pitchFamily="18" charset="0"/>
              </a:rPr>
              <a:t> and Evaluation (AGREE) Collaboration </a:t>
            </a:r>
          </a:p>
          <a:p>
            <a:r>
              <a:rPr lang="en-US" dirty="0" smtClean="0"/>
              <a:t>Previously a Check </a:t>
            </a:r>
            <a:r>
              <a:rPr lang="en-US" dirty="0"/>
              <a:t>list 37 items regarding guideline development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Further Validated by  international  group of researchers,13 countries</a:t>
            </a:r>
          </a:p>
          <a:p>
            <a:r>
              <a:rPr lang="en-US" dirty="0"/>
              <a:t>(The AGREE Collaboration 2003)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21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6 theoretical </a:t>
            </a: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 smtClean="0"/>
              <a:t>quality </a:t>
            </a:r>
            <a:r>
              <a:rPr lang="en-US" sz="3200" b="1" dirty="0"/>
              <a:t>Domains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u="sng" dirty="0" smtClean="0"/>
              <a:t>Domains of AGREE instrument: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>
                <a:solidFill>
                  <a:srgbClr val="FF0000"/>
                </a:solidFill>
              </a:rPr>
              <a:t>agreetrust.org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2209800"/>
            <a:ext cx="529093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2795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b="1" dirty="0" smtClean="0">
                <a:latin typeface="Bradley Hand ITC" pitchFamily="66" charset="0"/>
                <a:cs typeface="AngsanaUPC" pitchFamily="18" charset="-34"/>
              </a:rPr>
              <a:t>One of the key features of a good clinical guideline is that </a:t>
            </a:r>
            <a:r>
              <a:rPr lang="en-US" sz="4800" b="1" i="1" dirty="0" smtClean="0">
                <a:latin typeface="Bradley Hand ITC" pitchFamily="66" charset="0"/>
                <a:cs typeface="AngsanaUPC" pitchFamily="18" charset="-34"/>
              </a:rPr>
              <a:t>the way it has been developed should be </a:t>
            </a:r>
            <a:endParaRPr lang="en-US" sz="4800" dirty="0" smtClean="0">
              <a:latin typeface="Bradley Hand ITC" pitchFamily="66" charset="0"/>
              <a:cs typeface="AngsanaUPC" pitchFamily="18" charset="-34"/>
            </a:endParaRPr>
          </a:p>
          <a:p>
            <a:pPr>
              <a:buNone/>
            </a:pPr>
            <a:r>
              <a:rPr lang="en-US" sz="5400" dirty="0" smtClean="0">
                <a:latin typeface="Arial Rounded MT Bold" pitchFamily="34" charset="0"/>
                <a:cs typeface="AngsanaUPC" pitchFamily="18" charset="-34"/>
              </a:rPr>
              <a:t>            transparent</a:t>
            </a:r>
            <a:endParaRPr lang="en-US" sz="5400" dirty="0">
              <a:latin typeface="Arial Rounded MT Bold" pitchFamily="34" charset="0"/>
              <a:cs typeface="AngsanaUPC" pitchFamily="18" charset="-3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32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127</TotalTime>
  <Words>579</Words>
  <Application>Microsoft Office PowerPoint</Application>
  <PresentationFormat>On-screen Show (4:3)</PresentationFormat>
  <Paragraphs>92</Paragraphs>
  <Slides>28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Hardcover</vt:lpstr>
      <vt:lpstr>Clinical Guidelines</vt:lpstr>
      <vt:lpstr>Clinical Guidelines</vt:lpstr>
      <vt:lpstr>PowerPoint Presentation</vt:lpstr>
      <vt:lpstr>PowerPoint Presentation</vt:lpstr>
      <vt:lpstr>Can I Trust This Guideline?</vt:lpstr>
      <vt:lpstr>PowerPoint Presentation</vt:lpstr>
      <vt:lpstr>AGREE</vt:lpstr>
      <vt:lpstr>Domains of AGREE instrument: agreetrust.org</vt:lpstr>
      <vt:lpstr>PowerPoint Presentation</vt:lpstr>
      <vt:lpstr>SCOPE  &amp;  PURPOSE</vt:lpstr>
      <vt:lpstr>SCOPE  &amp;  PURPOSE</vt:lpstr>
      <vt:lpstr>STAKEHOLDER   INVOLVEMENT</vt:lpstr>
      <vt:lpstr>STAKEHOLDER   INVOLVEMENT</vt:lpstr>
      <vt:lpstr>PowerPoint Presentation</vt:lpstr>
      <vt:lpstr>RIGOUR OF DEVELOPMENT</vt:lpstr>
      <vt:lpstr>RIGOUR OF DEVELOPMENT</vt:lpstr>
      <vt:lpstr>PowerPoint Presentation</vt:lpstr>
      <vt:lpstr>GRADE approach 2004</vt:lpstr>
      <vt:lpstr>PowerPoint Presentation</vt:lpstr>
      <vt:lpstr>CLARITY AND PRESENTATION</vt:lpstr>
      <vt:lpstr>CLARITY AND PRESENTATION</vt:lpstr>
      <vt:lpstr>APPLICABILITY</vt:lpstr>
      <vt:lpstr>APPLICABILITY</vt:lpstr>
      <vt:lpstr>EDITORIAL INDEPENDENCE</vt:lpstr>
      <vt:lpstr>EDITORIAL INDEPENDENCE</vt:lpstr>
      <vt:lpstr>RESULTS OF THE CRITICAL APPRAISAL  MEANING IN PRACTICE?</vt:lpstr>
      <vt:lpstr>PowerPoint Presentation</vt:lpstr>
      <vt:lpstr>CLINICAL GUIDELINES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Guidelines</dc:title>
  <dc:creator>Abdul Munem</dc:creator>
  <cp:lastModifiedBy>ismail - [2010]</cp:lastModifiedBy>
  <cp:revision>11</cp:revision>
  <dcterms:created xsi:type="dcterms:W3CDTF">2006-08-16T00:00:00Z</dcterms:created>
  <dcterms:modified xsi:type="dcterms:W3CDTF">2014-03-27T08:44:52Z</dcterms:modified>
</cp:coreProperties>
</file>