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4" r:id="rId1"/>
  </p:sldMasterIdLst>
  <p:notesMasterIdLst>
    <p:notesMasterId r:id="rId21"/>
  </p:notesMasterIdLst>
  <p:sldIdLst>
    <p:sldId id="256" r:id="rId2"/>
    <p:sldId id="257" r:id="rId3"/>
    <p:sldId id="270" r:id="rId4"/>
    <p:sldId id="271" r:id="rId5"/>
    <p:sldId id="272" r:id="rId6"/>
    <p:sldId id="273" r:id="rId7"/>
    <p:sldId id="274" r:id="rId8"/>
    <p:sldId id="276" r:id="rId9"/>
    <p:sldId id="275" r:id="rId10"/>
    <p:sldId id="277" r:id="rId11"/>
    <p:sldId id="278" r:id="rId12"/>
    <p:sldId id="279" r:id="rId13"/>
    <p:sldId id="280" r:id="rId14"/>
    <p:sldId id="269" r:id="rId15"/>
    <p:sldId id="267" r:id="rId16"/>
    <p:sldId id="258" r:id="rId17"/>
    <p:sldId id="259" r:id="rId18"/>
    <p:sldId id="268" r:id="rId19"/>
    <p:sldId id="28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207" autoAdjust="0"/>
  </p:normalViewPr>
  <p:slideViewPr>
    <p:cSldViewPr snapToGrid="0">
      <p:cViewPr varScale="1">
        <p:scale>
          <a:sx n="59" d="100"/>
          <a:sy n="59" d="100"/>
        </p:scale>
        <p:origin x="94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EB6C4-6B73-4BD2-AEBE-D41204A702E9}" type="datetimeFigureOut">
              <a:rPr lang="en-US" smtClean="0"/>
              <a:t>9/1/2019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52318D-99E1-4C00-89BF-F48941B41662}" type="slidenum">
              <a:rPr lang="en-US" smtClean="0"/>
              <a:t>‹#›</a:t>
            </a:fld>
            <a:endParaRPr lang="en-US"/>
          </a:p>
        </p:txBody>
      </p:sp>
    </p:spTree>
    <p:extLst>
      <p:ext uri="{BB962C8B-B14F-4D97-AF65-F5344CB8AC3E}">
        <p14:creationId xmlns:p14="http://schemas.microsoft.com/office/powerpoint/2010/main" val="1357471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docs.microsoft.com/en-us/dotnet/csharp/language-reference/keywords/interna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2</a:t>
            </a:fld>
            <a:endParaRPr lang="en-US"/>
          </a:p>
        </p:txBody>
      </p:sp>
    </p:spTree>
    <p:extLst>
      <p:ext uri="{BB962C8B-B14F-4D97-AF65-F5344CB8AC3E}">
        <p14:creationId xmlns:p14="http://schemas.microsoft.com/office/powerpoint/2010/main" val="2639249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11</a:t>
            </a:fld>
            <a:endParaRPr lang="en-US"/>
          </a:p>
        </p:txBody>
      </p:sp>
    </p:spTree>
    <p:extLst>
      <p:ext uri="{BB962C8B-B14F-4D97-AF65-F5344CB8AC3E}">
        <p14:creationId xmlns:p14="http://schemas.microsoft.com/office/powerpoint/2010/main" val="1026445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12</a:t>
            </a:fld>
            <a:endParaRPr lang="en-US"/>
          </a:p>
        </p:txBody>
      </p:sp>
    </p:spTree>
    <p:extLst>
      <p:ext uri="{BB962C8B-B14F-4D97-AF65-F5344CB8AC3E}">
        <p14:creationId xmlns:p14="http://schemas.microsoft.com/office/powerpoint/2010/main" val="2091126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13</a:t>
            </a:fld>
            <a:endParaRPr lang="en-US"/>
          </a:p>
        </p:txBody>
      </p:sp>
    </p:spTree>
    <p:extLst>
      <p:ext uri="{BB962C8B-B14F-4D97-AF65-F5344CB8AC3E}">
        <p14:creationId xmlns:p14="http://schemas.microsoft.com/office/powerpoint/2010/main" val="890504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14</a:t>
            </a:fld>
            <a:endParaRPr lang="en-US"/>
          </a:p>
        </p:txBody>
      </p:sp>
    </p:spTree>
    <p:extLst>
      <p:ext uri="{BB962C8B-B14F-4D97-AF65-F5344CB8AC3E}">
        <p14:creationId xmlns:p14="http://schemas.microsoft.com/office/powerpoint/2010/main" val="1863489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dirty="0" smtClean="0">
              <a:solidFill>
                <a:schemeClr val="tx1"/>
              </a:solidFill>
              <a:effectLst/>
              <a:latin typeface="+mn-lt"/>
              <a:ea typeface="+mn-ea"/>
              <a:cs typeface="+mn-cs"/>
              <a:hlinkClick r:id="rId3"/>
            </a:endParaRPr>
          </a:p>
        </p:txBody>
      </p:sp>
      <p:sp>
        <p:nvSpPr>
          <p:cNvPr id="4" name="Slide Number Placeholder 3"/>
          <p:cNvSpPr>
            <a:spLocks noGrp="1"/>
          </p:cNvSpPr>
          <p:nvPr>
            <p:ph type="sldNum" sz="quarter" idx="10"/>
          </p:nvPr>
        </p:nvSpPr>
        <p:spPr/>
        <p:txBody>
          <a:bodyPr/>
          <a:lstStyle/>
          <a:p>
            <a:fld id="{0752318D-99E1-4C00-89BF-F48941B41662}" type="slidenum">
              <a:rPr lang="en-US" smtClean="0"/>
              <a:t>15</a:t>
            </a:fld>
            <a:endParaRPr lang="en-US"/>
          </a:p>
        </p:txBody>
      </p:sp>
    </p:spTree>
    <p:extLst>
      <p:ext uri="{BB962C8B-B14F-4D97-AF65-F5344CB8AC3E}">
        <p14:creationId xmlns:p14="http://schemas.microsoft.com/office/powerpoint/2010/main" val="1435189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17</a:t>
            </a:fld>
            <a:endParaRPr lang="en-US"/>
          </a:p>
        </p:txBody>
      </p:sp>
    </p:spTree>
    <p:extLst>
      <p:ext uri="{BB962C8B-B14F-4D97-AF65-F5344CB8AC3E}">
        <p14:creationId xmlns:p14="http://schemas.microsoft.com/office/powerpoint/2010/main" val="1717289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18</a:t>
            </a:fld>
            <a:endParaRPr lang="en-US"/>
          </a:p>
        </p:txBody>
      </p:sp>
    </p:spTree>
    <p:extLst>
      <p:ext uri="{BB962C8B-B14F-4D97-AF65-F5344CB8AC3E}">
        <p14:creationId xmlns:p14="http://schemas.microsoft.com/office/powerpoint/2010/main" val="114493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19</a:t>
            </a:fld>
            <a:endParaRPr lang="en-US"/>
          </a:p>
        </p:txBody>
      </p:sp>
    </p:spTree>
    <p:extLst>
      <p:ext uri="{BB962C8B-B14F-4D97-AF65-F5344CB8AC3E}">
        <p14:creationId xmlns:p14="http://schemas.microsoft.com/office/powerpoint/2010/main" val="1986022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3</a:t>
            </a:fld>
            <a:endParaRPr lang="en-US"/>
          </a:p>
        </p:txBody>
      </p:sp>
    </p:spTree>
    <p:extLst>
      <p:ext uri="{BB962C8B-B14F-4D97-AF65-F5344CB8AC3E}">
        <p14:creationId xmlns:p14="http://schemas.microsoft.com/office/powerpoint/2010/main" val="1966161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4</a:t>
            </a:fld>
            <a:endParaRPr lang="en-US"/>
          </a:p>
        </p:txBody>
      </p:sp>
    </p:spTree>
    <p:extLst>
      <p:ext uri="{BB962C8B-B14F-4D97-AF65-F5344CB8AC3E}">
        <p14:creationId xmlns:p14="http://schemas.microsoft.com/office/powerpoint/2010/main" val="1341037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5</a:t>
            </a:fld>
            <a:endParaRPr lang="en-US"/>
          </a:p>
        </p:txBody>
      </p:sp>
    </p:spTree>
    <p:extLst>
      <p:ext uri="{BB962C8B-B14F-4D97-AF65-F5344CB8AC3E}">
        <p14:creationId xmlns:p14="http://schemas.microsoft.com/office/powerpoint/2010/main" val="2562489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6</a:t>
            </a:fld>
            <a:endParaRPr lang="en-US"/>
          </a:p>
        </p:txBody>
      </p:sp>
    </p:spTree>
    <p:extLst>
      <p:ext uri="{BB962C8B-B14F-4D97-AF65-F5344CB8AC3E}">
        <p14:creationId xmlns:p14="http://schemas.microsoft.com/office/powerpoint/2010/main" val="2572613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7</a:t>
            </a:fld>
            <a:endParaRPr lang="en-US"/>
          </a:p>
        </p:txBody>
      </p:sp>
    </p:spTree>
    <p:extLst>
      <p:ext uri="{BB962C8B-B14F-4D97-AF65-F5344CB8AC3E}">
        <p14:creationId xmlns:p14="http://schemas.microsoft.com/office/powerpoint/2010/main" val="4121654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8</a:t>
            </a:fld>
            <a:endParaRPr lang="en-US"/>
          </a:p>
        </p:txBody>
      </p:sp>
    </p:spTree>
    <p:extLst>
      <p:ext uri="{BB962C8B-B14F-4D97-AF65-F5344CB8AC3E}">
        <p14:creationId xmlns:p14="http://schemas.microsoft.com/office/powerpoint/2010/main" val="3949814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9</a:t>
            </a:fld>
            <a:endParaRPr lang="en-US"/>
          </a:p>
        </p:txBody>
      </p:sp>
    </p:spTree>
    <p:extLst>
      <p:ext uri="{BB962C8B-B14F-4D97-AF65-F5344CB8AC3E}">
        <p14:creationId xmlns:p14="http://schemas.microsoft.com/office/powerpoint/2010/main" val="3798849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2318D-99E1-4C00-89BF-F48941B41662}" type="slidenum">
              <a:rPr lang="en-US" smtClean="0"/>
              <a:t>10</a:t>
            </a:fld>
            <a:endParaRPr lang="en-US"/>
          </a:p>
        </p:txBody>
      </p:sp>
    </p:spTree>
    <p:extLst>
      <p:ext uri="{BB962C8B-B14F-4D97-AF65-F5344CB8AC3E}">
        <p14:creationId xmlns:p14="http://schemas.microsoft.com/office/powerpoint/2010/main" val="2423252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FA2BA35-0259-4E18-9237-41B12F371366}" type="datetimeFigureOut">
              <a:rPr lang="en-US" smtClean="0"/>
              <a:t>9/1/2019</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680E6BB-D008-446D-9A68-891AA291553C}"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3541072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A2BA35-0259-4E18-9237-41B12F371366}" type="datetimeFigureOut">
              <a:rPr lang="en-US" smtClean="0"/>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1539102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A2BA35-0259-4E18-9237-41B12F371366}" type="datetimeFigureOut">
              <a:rPr lang="en-US" smtClean="0"/>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1725567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A2BA35-0259-4E18-9237-41B12F371366}" type="datetimeFigureOut">
              <a:rPr lang="en-US" smtClean="0"/>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210279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FA2BA35-0259-4E18-9237-41B12F371366}" type="datetimeFigureOut">
              <a:rPr lang="en-US" smtClean="0"/>
              <a:t>9/1/2019</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680E6BB-D008-446D-9A68-891AA291553C}"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0863711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A2BA35-0259-4E18-9237-41B12F371366}" type="datetimeFigureOut">
              <a:rPr lang="en-US" smtClean="0"/>
              <a:t>9/1/2019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154459870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A2BA35-0259-4E18-9237-41B12F371366}" type="datetimeFigureOut">
              <a:rPr lang="en-US" smtClean="0"/>
              <a:t>9/1/2019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263528516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FA2BA35-0259-4E18-9237-41B12F371366}" type="datetimeFigureOut">
              <a:rPr lang="en-US" smtClean="0"/>
              <a:t>9/1/2019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1128127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A2BA35-0259-4E18-9237-41B12F371366}" type="datetimeFigureOut">
              <a:rPr lang="en-US" smtClean="0"/>
              <a:t>9/1/2019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373730576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9FA2BA35-0259-4E18-9237-41B12F371366}" type="datetimeFigureOut">
              <a:rPr lang="en-US" smtClean="0"/>
              <a:t>9/1/2019</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A680E6BB-D008-446D-9A68-891AA291553C}"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04554663"/>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9FA2BA35-0259-4E18-9237-41B12F371366}" type="datetimeFigureOut">
              <a:rPr lang="en-US" smtClean="0"/>
              <a:t>9/1/2019</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A680E6BB-D008-446D-9A68-891AA291553C}" type="slidenum">
              <a:rPr lang="en-US" smtClean="0"/>
              <a:t>‹#›</a:t>
            </a:fld>
            <a:endParaRPr lang="en-US"/>
          </a:p>
        </p:txBody>
      </p:sp>
    </p:spTree>
    <p:extLst>
      <p:ext uri="{BB962C8B-B14F-4D97-AF65-F5344CB8AC3E}">
        <p14:creationId xmlns:p14="http://schemas.microsoft.com/office/powerpoint/2010/main" val="310008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FA2BA35-0259-4E18-9237-41B12F371366}" type="datetimeFigureOut">
              <a:rPr lang="en-US" smtClean="0"/>
              <a:t>9/1/2019</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680E6BB-D008-446D-9A68-891AA291553C}"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76812125"/>
      </p:ext>
    </p:extLst>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1685" y="1098388"/>
            <a:ext cx="7260771" cy="4394988"/>
          </a:xfrm>
        </p:spPr>
        <p:txBody>
          <a:bodyPr>
            <a:normAutofit/>
          </a:bodyPr>
          <a:lstStyle/>
          <a:p>
            <a:r>
              <a:rPr lang="en-US" sz="4400" dirty="0" smtClean="0">
                <a:latin typeface="Algerian" panose="04020705040A02060702" pitchFamily="82" charset="0"/>
              </a:rPr>
              <a:t>Enterprise Application Development</a:t>
            </a:r>
            <a:endParaRPr lang="en-US" sz="4400" dirty="0">
              <a:latin typeface="Algerian" panose="04020705040A02060702" pitchFamily="82" charset="0"/>
            </a:endParaRPr>
          </a:p>
        </p:txBody>
      </p:sp>
    </p:spTree>
    <p:extLst>
      <p:ext uri="{BB962C8B-B14F-4D97-AF65-F5344CB8AC3E}">
        <p14:creationId xmlns:p14="http://schemas.microsoft.com/office/powerpoint/2010/main" val="3099934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Types Of Application</a:t>
            </a:r>
            <a:endParaRPr lang="en-US" sz="4800" dirty="0"/>
          </a:p>
        </p:txBody>
      </p:sp>
      <p:sp>
        <p:nvSpPr>
          <p:cNvPr id="3" name="Content Placeholder 2"/>
          <p:cNvSpPr>
            <a:spLocks noGrp="1"/>
          </p:cNvSpPr>
          <p:nvPr>
            <p:ph idx="1"/>
          </p:nvPr>
        </p:nvSpPr>
        <p:spPr>
          <a:xfrm>
            <a:off x="1358538" y="1186543"/>
            <a:ext cx="10277302" cy="5431972"/>
          </a:xfrm>
        </p:spPr>
        <p:txBody>
          <a:bodyPr>
            <a:normAutofit fontScale="92500" lnSpcReduction="10000"/>
          </a:bodyPr>
          <a:lstStyle/>
          <a:p>
            <a:r>
              <a:rPr lang="en-US" altLang="en-US" sz="3200" b="1" dirty="0" smtClean="0"/>
              <a:t>Application Software:</a:t>
            </a:r>
            <a:endParaRPr lang="en-US" altLang="en-US" sz="3200" b="1" dirty="0"/>
          </a:p>
          <a:p>
            <a:pPr lvl="1" algn="just"/>
            <a:r>
              <a:rPr lang="en-US" altLang="en-US" sz="3000" dirty="0"/>
              <a:t>Application software allows end users to accomplish one or more specific (non-computer related) tasks. </a:t>
            </a:r>
            <a:endParaRPr lang="en-US" altLang="en-US" sz="3000" dirty="0" smtClean="0"/>
          </a:p>
          <a:p>
            <a:pPr lvl="1" algn="just"/>
            <a:r>
              <a:rPr lang="en-US" altLang="en-US" sz="3000" dirty="0" smtClean="0"/>
              <a:t>Typical </a:t>
            </a:r>
            <a:r>
              <a:rPr lang="en-US" altLang="en-US" sz="3000" dirty="0"/>
              <a:t>applications include </a:t>
            </a:r>
            <a:r>
              <a:rPr lang="en-US" altLang="en-US" sz="3000" dirty="0" err="1"/>
              <a:t>Ms</a:t>
            </a:r>
            <a:r>
              <a:rPr lang="en-US" altLang="en-US" sz="3000" dirty="0"/>
              <a:t> Word, Google, industrial automation, business software, educational software, medical software, ERP, and computer games. </a:t>
            </a:r>
            <a:endParaRPr lang="en-US" altLang="en-US" sz="3000" dirty="0" smtClean="0"/>
          </a:p>
          <a:p>
            <a:pPr lvl="1" algn="just"/>
            <a:r>
              <a:rPr lang="en-US" altLang="en-US" sz="3000" dirty="0" smtClean="0"/>
              <a:t>Businesses </a:t>
            </a:r>
            <a:r>
              <a:rPr lang="en-US" altLang="en-US" sz="3000" dirty="0"/>
              <a:t>are probably the biggest users of application software, but almost every field of human activity now uses some form of application software. </a:t>
            </a:r>
            <a:endParaRPr lang="en-US" altLang="en-US" sz="3000" dirty="0" smtClean="0"/>
          </a:p>
          <a:p>
            <a:pPr lvl="1" algn="just"/>
            <a:r>
              <a:rPr lang="en-US" altLang="en-US" sz="3000" dirty="0" smtClean="0"/>
              <a:t>It </a:t>
            </a:r>
            <a:r>
              <a:rPr lang="en-US" altLang="en-US" sz="3000" dirty="0"/>
              <a:t>is used to automate all sorts of functions. </a:t>
            </a:r>
            <a:endParaRPr lang="en-US" sz="2600" dirty="0"/>
          </a:p>
        </p:txBody>
      </p:sp>
    </p:spTree>
    <p:extLst>
      <p:ext uri="{BB962C8B-B14F-4D97-AF65-F5344CB8AC3E}">
        <p14:creationId xmlns:p14="http://schemas.microsoft.com/office/powerpoint/2010/main" val="3568387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Types Of Application</a:t>
            </a:r>
            <a:endParaRPr lang="en-US" sz="4800" dirty="0"/>
          </a:p>
        </p:txBody>
      </p:sp>
      <p:sp>
        <p:nvSpPr>
          <p:cNvPr id="3" name="Content Placeholder 2"/>
          <p:cNvSpPr>
            <a:spLocks noGrp="1"/>
          </p:cNvSpPr>
          <p:nvPr>
            <p:ph idx="1"/>
          </p:nvPr>
        </p:nvSpPr>
        <p:spPr>
          <a:xfrm>
            <a:off x="1358538" y="1186542"/>
            <a:ext cx="10277302" cy="5671457"/>
          </a:xfrm>
        </p:spPr>
        <p:txBody>
          <a:bodyPr>
            <a:normAutofit/>
          </a:bodyPr>
          <a:lstStyle/>
          <a:p>
            <a:r>
              <a:rPr lang="en-US" altLang="en-US" sz="3200" b="1" dirty="0" smtClean="0"/>
              <a:t>Desktop:</a:t>
            </a:r>
            <a:endParaRPr lang="en-US" altLang="en-US" sz="3200" b="1" dirty="0"/>
          </a:p>
          <a:p>
            <a:pPr lvl="1" algn="just"/>
            <a:r>
              <a:rPr lang="en-US" altLang="en-US" sz="2800" dirty="0"/>
              <a:t>Windows or Desktop Applications are form based standard Windows desktop applications for common day to day tasks. Microsoft word is an example of a Windows application</a:t>
            </a:r>
            <a:r>
              <a:rPr lang="en-US" altLang="en-US" sz="2800" dirty="0"/>
              <a:t>.</a:t>
            </a:r>
          </a:p>
          <a:p>
            <a:pPr>
              <a:tabLst>
                <a:tab pos="457200" algn="l"/>
              </a:tabLst>
              <a:defRPr/>
            </a:pPr>
            <a:r>
              <a:rPr lang="en-US" sz="3200" b="1" dirty="0" smtClean="0"/>
              <a:t>Web:</a:t>
            </a:r>
            <a:endParaRPr lang="en-US" sz="3200" b="1" dirty="0"/>
          </a:p>
          <a:p>
            <a:pPr lvl="1" algn="just">
              <a:tabLst>
                <a:tab pos="457200" algn="l"/>
              </a:tabLst>
              <a:defRPr/>
            </a:pPr>
            <a:r>
              <a:rPr lang="en-US" sz="2800" dirty="0"/>
              <a:t>Web </a:t>
            </a:r>
            <a:r>
              <a:rPr lang="en-US" sz="2800" dirty="0"/>
              <a:t>Applications are programs that used to run inside some web server (e.g., IIS) to fulfill the user requests over the http. A typical example of web application is Hotmail and Google. </a:t>
            </a:r>
          </a:p>
        </p:txBody>
      </p:sp>
    </p:spTree>
    <p:extLst>
      <p:ext uri="{BB962C8B-B14F-4D97-AF65-F5344CB8AC3E}">
        <p14:creationId xmlns:p14="http://schemas.microsoft.com/office/powerpoint/2010/main" val="30217080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804158"/>
          </a:xfrm>
        </p:spPr>
        <p:txBody>
          <a:bodyPr>
            <a:normAutofit/>
          </a:bodyPr>
          <a:lstStyle/>
          <a:p>
            <a:r>
              <a:rPr lang="en-US" sz="4800" dirty="0" smtClean="0"/>
              <a:t>Development</a:t>
            </a:r>
            <a:endParaRPr lang="en-US" sz="4800" dirty="0"/>
          </a:p>
        </p:txBody>
      </p:sp>
      <p:sp>
        <p:nvSpPr>
          <p:cNvPr id="3" name="Content Placeholder 2"/>
          <p:cNvSpPr>
            <a:spLocks noGrp="1"/>
          </p:cNvSpPr>
          <p:nvPr>
            <p:ph idx="1"/>
          </p:nvPr>
        </p:nvSpPr>
        <p:spPr>
          <a:xfrm>
            <a:off x="1358537" y="1186543"/>
            <a:ext cx="10278291" cy="5290458"/>
          </a:xfrm>
        </p:spPr>
        <p:txBody>
          <a:bodyPr>
            <a:normAutofit/>
          </a:bodyPr>
          <a:lstStyle/>
          <a:p>
            <a:pPr algn="just"/>
            <a:r>
              <a:rPr lang="en-US" altLang="en-US" sz="2800" dirty="0"/>
              <a:t>A </a:t>
            </a:r>
            <a:r>
              <a:rPr lang="en-US" altLang="en-US" sz="2800" dirty="0"/>
              <a:t>process in which something passes by degrees to a different </a:t>
            </a:r>
            <a:r>
              <a:rPr lang="en-US" altLang="en-US" sz="2800" dirty="0"/>
              <a:t>stage (especially </a:t>
            </a:r>
            <a:r>
              <a:rPr lang="en-US" altLang="en-US" sz="2800" dirty="0"/>
              <a:t>to a more advanced or mature stage</a:t>
            </a:r>
            <a:r>
              <a:rPr lang="en-US" altLang="en-US" sz="2800" dirty="0"/>
              <a:t>).</a:t>
            </a:r>
          </a:p>
          <a:p>
            <a:pPr algn="just"/>
            <a:r>
              <a:rPr lang="en-US" altLang="en-US" sz="2800" dirty="0"/>
              <a:t>Act </a:t>
            </a:r>
            <a:r>
              <a:rPr lang="en-US" altLang="en-US" sz="2800" dirty="0"/>
              <a:t>of improving by expanding or enlarging or </a:t>
            </a:r>
            <a:r>
              <a:rPr lang="en-US" altLang="en-US" sz="2800" dirty="0"/>
              <a:t>refining.</a:t>
            </a:r>
          </a:p>
          <a:p>
            <a:pPr algn="just"/>
            <a:r>
              <a:rPr lang="en-US" sz="2800" dirty="0"/>
              <a:t>Development in Computer Science refers to a catch-all term for the entire process of creating software, from specifying the requirement all the way through to testing and user acceptance.</a:t>
            </a:r>
          </a:p>
        </p:txBody>
      </p:sp>
    </p:spTree>
    <p:extLst>
      <p:ext uri="{BB962C8B-B14F-4D97-AF65-F5344CB8AC3E}">
        <p14:creationId xmlns:p14="http://schemas.microsoft.com/office/powerpoint/2010/main" val="3249543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804158"/>
          </a:xfrm>
        </p:spPr>
        <p:txBody>
          <a:bodyPr>
            <a:normAutofit/>
          </a:bodyPr>
          <a:lstStyle/>
          <a:p>
            <a:r>
              <a:rPr lang="en-US" sz="4800" dirty="0" smtClean="0"/>
              <a:t>Enterprise Application</a:t>
            </a:r>
            <a:endParaRPr lang="en-US" sz="4800" dirty="0"/>
          </a:p>
        </p:txBody>
      </p:sp>
      <p:sp>
        <p:nvSpPr>
          <p:cNvPr id="3" name="Content Placeholder 2"/>
          <p:cNvSpPr>
            <a:spLocks noGrp="1"/>
          </p:cNvSpPr>
          <p:nvPr>
            <p:ph idx="1"/>
          </p:nvPr>
        </p:nvSpPr>
        <p:spPr>
          <a:xfrm>
            <a:off x="1358537" y="1186543"/>
            <a:ext cx="10278291" cy="5290458"/>
          </a:xfrm>
        </p:spPr>
        <p:txBody>
          <a:bodyPr>
            <a:normAutofit/>
          </a:bodyPr>
          <a:lstStyle/>
          <a:p>
            <a:pPr algn="just"/>
            <a:r>
              <a:rPr lang="en-US" altLang="en-US" sz="2800" dirty="0" smtClean="0"/>
              <a:t>The </a:t>
            </a:r>
            <a:r>
              <a:rPr lang="en-US" altLang="en-US" sz="2800" dirty="0"/>
              <a:t>enterprise software is a collection of computer programs with common business applications, tools for modeling how the entire organization works, and development tools for building applications unique to the organization</a:t>
            </a:r>
          </a:p>
        </p:txBody>
      </p:sp>
    </p:spTree>
    <p:extLst>
      <p:ext uri="{BB962C8B-B14F-4D97-AF65-F5344CB8AC3E}">
        <p14:creationId xmlns:p14="http://schemas.microsoft.com/office/powerpoint/2010/main" val="6785197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706186"/>
          </a:xfrm>
        </p:spPr>
        <p:txBody>
          <a:bodyPr>
            <a:normAutofit fontScale="90000"/>
          </a:bodyPr>
          <a:lstStyle/>
          <a:p>
            <a:r>
              <a:rPr lang="en-US" sz="4800" dirty="0" smtClean="0"/>
              <a:t>What is An Enterprise Application?</a:t>
            </a:r>
            <a:endParaRPr lang="en-US" sz="4800" dirty="0"/>
          </a:p>
        </p:txBody>
      </p:sp>
      <p:sp>
        <p:nvSpPr>
          <p:cNvPr id="3" name="Content Placeholder 2"/>
          <p:cNvSpPr>
            <a:spLocks noGrp="1"/>
          </p:cNvSpPr>
          <p:nvPr>
            <p:ph idx="1"/>
          </p:nvPr>
        </p:nvSpPr>
        <p:spPr>
          <a:xfrm>
            <a:off x="1358538" y="1219201"/>
            <a:ext cx="10277302" cy="5040086"/>
          </a:xfrm>
        </p:spPr>
        <p:txBody>
          <a:bodyPr>
            <a:normAutofit fontScale="92500" lnSpcReduction="10000"/>
          </a:bodyPr>
          <a:lstStyle/>
          <a:p>
            <a:pPr algn="just"/>
            <a:r>
              <a:rPr lang="en-US" altLang="en-US" sz="2800" dirty="0"/>
              <a:t>Enterprise software, also known as enterprise application software (EAS), is software intended to solve an enterprise problem.</a:t>
            </a:r>
          </a:p>
          <a:p>
            <a:pPr algn="just"/>
            <a:r>
              <a:rPr lang="en-US" sz="2800" dirty="0"/>
              <a:t>Software system designed to operate in a corporate environment.</a:t>
            </a:r>
          </a:p>
          <a:p>
            <a:pPr algn="just"/>
            <a:r>
              <a:rPr lang="en-US" sz="2800" dirty="0"/>
              <a:t>Designed to satisfied the needs of an organization rather than individual users.</a:t>
            </a:r>
          </a:p>
          <a:p>
            <a:pPr algn="just"/>
            <a:r>
              <a:rPr lang="en-US" sz="2800" dirty="0"/>
              <a:t>It is intended to solve an enterprise-wide problem, rather than departmental problem.</a:t>
            </a:r>
          </a:p>
          <a:p>
            <a:pPr algn="just"/>
            <a:r>
              <a:rPr lang="en-US" sz="2800" dirty="0"/>
              <a:t>Such applications would include businesses, schools, interest-based user groups, clubs, charities, or governments.</a:t>
            </a:r>
            <a:endParaRPr lang="en-US" sz="2800" dirty="0"/>
          </a:p>
          <a:p>
            <a:pPr lvl="1"/>
            <a:endParaRPr lang="en-US" sz="4000" dirty="0"/>
          </a:p>
          <a:p>
            <a:endParaRPr lang="en-US" dirty="0" smtClean="0"/>
          </a:p>
          <a:p>
            <a:endParaRPr lang="en-US" dirty="0" smtClean="0"/>
          </a:p>
          <a:p>
            <a:endParaRPr lang="en-US" dirty="0"/>
          </a:p>
        </p:txBody>
      </p:sp>
    </p:spTree>
    <p:extLst>
      <p:ext uri="{BB962C8B-B14F-4D97-AF65-F5344CB8AC3E}">
        <p14:creationId xmlns:p14="http://schemas.microsoft.com/office/powerpoint/2010/main" val="3948604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Why Do We Need These Applications?</a:t>
            </a:r>
            <a:endParaRPr lang="en-US" sz="4400" dirty="0"/>
          </a:p>
        </p:txBody>
      </p:sp>
      <p:sp>
        <p:nvSpPr>
          <p:cNvPr id="3" name="Content Placeholder 2"/>
          <p:cNvSpPr>
            <a:spLocks noGrp="1"/>
          </p:cNvSpPr>
          <p:nvPr>
            <p:ph idx="1"/>
          </p:nvPr>
        </p:nvSpPr>
        <p:spPr>
          <a:xfrm>
            <a:off x="1091474" y="1530044"/>
            <a:ext cx="10058400" cy="4023360"/>
          </a:xfrm>
        </p:spPr>
        <p:txBody>
          <a:bodyPr>
            <a:noAutofit/>
          </a:bodyPr>
          <a:lstStyle/>
          <a:p>
            <a:pPr>
              <a:lnSpc>
                <a:spcPct val="120000"/>
              </a:lnSpc>
            </a:pPr>
            <a:r>
              <a:rPr lang="en-US" sz="2400" dirty="0" smtClean="0"/>
              <a:t>To improve productivity.</a:t>
            </a:r>
          </a:p>
          <a:p>
            <a:pPr>
              <a:lnSpc>
                <a:spcPct val="120000"/>
              </a:lnSpc>
            </a:pPr>
            <a:r>
              <a:rPr lang="en-US" sz="2400" dirty="0" smtClean="0"/>
              <a:t>Enterprise applications are typically designed to interface or integrate with other enterprise applications used  within the organization.</a:t>
            </a:r>
          </a:p>
          <a:p>
            <a:pPr>
              <a:lnSpc>
                <a:spcPct val="120000"/>
              </a:lnSpc>
            </a:pPr>
            <a:r>
              <a:rPr lang="en-US" sz="2400" dirty="0" smtClean="0"/>
              <a:t>Enable data to flow from one program to another, and provides interfaces to manage the data flow.</a:t>
            </a:r>
          </a:p>
          <a:p>
            <a:pPr>
              <a:lnSpc>
                <a:spcPct val="120000"/>
              </a:lnSpc>
            </a:pPr>
            <a:r>
              <a:rPr lang="en-US" sz="2400" dirty="0" smtClean="0"/>
              <a:t>Allows companies to realize the full benefit of their investments: The ability to use data as fully as possible.</a:t>
            </a:r>
            <a:endParaRPr lang="en-US" sz="2400" dirty="0"/>
          </a:p>
        </p:txBody>
      </p:sp>
    </p:spTree>
    <p:extLst>
      <p:ext uri="{BB962C8B-B14F-4D97-AF65-F5344CB8AC3E}">
        <p14:creationId xmlns:p14="http://schemas.microsoft.com/office/powerpoint/2010/main" val="4166962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Characteristics of Enterprise Application</a:t>
            </a:r>
            <a:endParaRPr lang="en-US" sz="4400" dirty="0"/>
          </a:p>
        </p:txBody>
      </p:sp>
      <p:sp>
        <p:nvSpPr>
          <p:cNvPr id="3" name="Content Placeholder 2"/>
          <p:cNvSpPr>
            <a:spLocks noGrp="1"/>
          </p:cNvSpPr>
          <p:nvPr>
            <p:ph idx="1"/>
          </p:nvPr>
        </p:nvSpPr>
        <p:spPr>
          <a:xfrm>
            <a:off x="1251678" y="1905000"/>
            <a:ext cx="10178322" cy="3964094"/>
          </a:xfrm>
        </p:spPr>
        <p:txBody>
          <a:bodyPr/>
          <a:lstStyle/>
          <a:p>
            <a:pPr>
              <a:spcAft>
                <a:spcPts val="1200"/>
              </a:spcAft>
            </a:pPr>
            <a:r>
              <a:rPr lang="en-US" sz="2400" dirty="0" smtClean="0"/>
              <a:t>Complex</a:t>
            </a:r>
          </a:p>
          <a:p>
            <a:pPr>
              <a:spcAft>
                <a:spcPts val="1200"/>
              </a:spcAft>
            </a:pPr>
            <a:r>
              <a:rPr lang="en-US" sz="2400" dirty="0" smtClean="0"/>
              <a:t>Scalable</a:t>
            </a:r>
          </a:p>
          <a:p>
            <a:pPr>
              <a:spcAft>
                <a:spcPts val="1200"/>
              </a:spcAft>
            </a:pPr>
            <a:r>
              <a:rPr lang="en-US" sz="2400" dirty="0" smtClean="0"/>
              <a:t>Component-based</a:t>
            </a:r>
          </a:p>
          <a:p>
            <a:pPr>
              <a:spcAft>
                <a:spcPts val="1200"/>
              </a:spcAft>
            </a:pPr>
            <a:r>
              <a:rPr lang="en-US" sz="2400" dirty="0" smtClean="0"/>
              <a:t>Distributed</a:t>
            </a:r>
          </a:p>
          <a:p>
            <a:pPr>
              <a:spcAft>
                <a:spcPts val="1200"/>
              </a:spcAft>
            </a:pPr>
            <a:r>
              <a:rPr lang="en-US" sz="2400" dirty="0" smtClean="0"/>
              <a:t>Real-time</a:t>
            </a:r>
          </a:p>
          <a:p>
            <a:pPr>
              <a:spcAft>
                <a:spcPts val="1200"/>
              </a:spcAft>
            </a:pPr>
            <a:endParaRPr lang="en-US" sz="2400" dirty="0"/>
          </a:p>
        </p:txBody>
      </p:sp>
    </p:spTree>
    <p:extLst>
      <p:ext uri="{BB962C8B-B14F-4D97-AF65-F5344CB8AC3E}">
        <p14:creationId xmlns:p14="http://schemas.microsoft.com/office/powerpoint/2010/main" val="105230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94977"/>
            <a:ext cx="10058400" cy="1450757"/>
          </a:xfrm>
        </p:spPr>
        <p:txBody>
          <a:bodyPr>
            <a:normAutofit/>
          </a:bodyPr>
          <a:lstStyle/>
          <a:p>
            <a:r>
              <a:rPr lang="en-US" sz="4400" dirty="0" smtClean="0"/>
              <a:t>Examples of Enterprise Applications</a:t>
            </a:r>
            <a:endParaRPr lang="en-US" sz="4400" dirty="0"/>
          </a:p>
        </p:txBody>
      </p:sp>
      <p:sp>
        <p:nvSpPr>
          <p:cNvPr id="3" name="Content Placeholder 2"/>
          <p:cNvSpPr>
            <a:spLocks noGrp="1"/>
          </p:cNvSpPr>
          <p:nvPr>
            <p:ph idx="1"/>
          </p:nvPr>
        </p:nvSpPr>
        <p:spPr>
          <a:xfrm>
            <a:off x="1097280" y="1399417"/>
            <a:ext cx="10058400" cy="4511523"/>
          </a:xfrm>
        </p:spPr>
        <p:txBody>
          <a:bodyPr>
            <a:noAutofit/>
          </a:bodyPr>
          <a:lstStyle/>
          <a:p>
            <a:pPr>
              <a:lnSpc>
                <a:spcPct val="120000"/>
              </a:lnSpc>
            </a:pPr>
            <a:r>
              <a:rPr lang="en-US" sz="2400" dirty="0" smtClean="0"/>
              <a:t>Payment Processing</a:t>
            </a:r>
          </a:p>
          <a:p>
            <a:pPr>
              <a:lnSpc>
                <a:spcPct val="120000"/>
              </a:lnSpc>
            </a:pPr>
            <a:r>
              <a:rPr lang="en-US" sz="2400" dirty="0" smtClean="0"/>
              <a:t>Enterprise Resource Planning</a:t>
            </a:r>
          </a:p>
          <a:p>
            <a:pPr>
              <a:lnSpc>
                <a:spcPct val="120000"/>
              </a:lnSpc>
            </a:pPr>
            <a:r>
              <a:rPr lang="en-US" sz="2400" dirty="0" smtClean="0"/>
              <a:t>Content Management System</a:t>
            </a:r>
          </a:p>
          <a:p>
            <a:pPr>
              <a:lnSpc>
                <a:spcPct val="120000"/>
              </a:lnSpc>
            </a:pPr>
            <a:r>
              <a:rPr lang="en-US" sz="2400" dirty="0" smtClean="0"/>
              <a:t>Customer Relationship Management</a:t>
            </a:r>
          </a:p>
          <a:p>
            <a:pPr>
              <a:lnSpc>
                <a:spcPct val="120000"/>
              </a:lnSpc>
            </a:pPr>
            <a:r>
              <a:rPr lang="en-US" sz="2400" dirty="0" smtClean="0"/>
              <a:t>Business Intelligence</a:t>
            </a:r>
          </a:p>
          <a:p>
            <a:pPr>
              <a:lnSpc>
                <a:spcPct val="120000"/>
              </a:lnSpc>
            </a:pPr>
            <a:r>
              <a:rPr lang="en-US" sz="2400" dirty="0" smtClean="0"/>
              <a:t>Supply Chain Management</a:t>
            </a:r>
          </a:p>
          <a:p>
            <a:pPr>
              <a:lnSpc>
                <a:spcPct val="120000"/>
              </a:lnSpc>
            </a:pPr>
            <a:endParaRPr lang="en-US" sz="2400" dirty="0"/>
          </a:p>
        </p:txBody>
      </p:sp>
    </p:spTree>
    <p:extLst>
      <p:ext uri="{BB962C8B-B14F-4D97-AF65-F5344CB8AC3E}">
        <p14:creationId xmlns:p14="http://schemas.microsoft.com/office/powerpoint/2010/main" val="123071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94977"/>
            <a:ext cx="10058400" cy="1450757"/>
          </a:xfrm>
        </p:spPr>
        <p:txBody>
          <a:bodyPr>
            <a:normAutofit/>
          </a:bodyPr>
          <a:lstStyle/>
          <a:p>
            <a:r>
              <a:rPr lang="en-US" sz="4400" dirty="0" smtClean="0"/>
              <a:t>Cloud, No Cloud, Or Hybrid?</a:t>
            </a:r>
            <a:endParaRPr lang="en-US" sz="4400" dirty="0"/>
          </a:p>
        </p:txBody>
      </p:sp>
      <p:sp>
        <p:nvSpPr>
          <p:cNvPr id="3" name="Content Placeholder 2"/>
          <p:cNvSpPr>
            <a:spLocks noGrp="1"/>
          </p:cNvSpPr>
          <p:nvPr>
            <p:ph idx="1"/>
          </p:nvPr>
        </p:nvSpPr>
        <p:spPr>
          <a:xfrm>
            <a:off x="1097280" y="1399417"/>
            <a:ext cx="10058400" cy="4511523"/>
          </a:xfrm>
        </p:spPr>
        <p:txBody>
          <a:bodyPr>
            <a:noAutofit/>
          </a:bodyPr>
          <a:lstStyle/>
          <a:p>
            <a:pPr>
              <a:lnSpc>
                <a:spcPct val="120000"/>
              </a:lnSpc>
            </a:pPr>
            <a:r>
              <a:rPr lang="en-US" sz="2400" dirty="0" smtClean="0"/>
              <a:t>Depends on the business context or need.</a:t>
            </a:r>
          </a:p>
          <a:p>
            <a:pPr>
              <a:lnSpc>
                <a:spcPct val="120000"/>
              </a:lnSpc>
            </a:pPr>
            <a:r>
              <a:rPr lang="en-US" sz="2400" dirty="0" smtClean="0"/>
              <a:t>Usually companies moves some or its entire infrastructure to the cloud, where services are delivered to an organization’s computers and devices through the internet as an on demand services. </a:t>
            </a:r>
          </a:p>
          <a:p>
            <a:pPr>
              <a:lnSpc>
                <a:spcPct val="120000"/>
              </a:lnSpc>
            </a:pPr>
            <a:r>
              <a:rPr lang="en-US" sz="2400" dirty="0" smtClean="0"/>
              <a:t>Some enterprises may also choose a hybrid solution where cloud applications are integrated with on promise systems.</a:t>
            </a:r>
          </a:p>
          <a:p>
            <a:pPr>
              <a:lnSpc>
                <a:spcPct val="120000"/>
              </a:lnSpc>
            </a:pPr>
            <a:endParaRPr lang="en-US" sz="2400" dirty="0"/>
          </a:p>
        </p:txBody>
      </p:sp>
    </p:spTree>
    <p:extLst>
      <p:ext uri="{BB962C8B-B14F-4D97-AF65-F5344CB8AC3E}">
        <p14:creationId xmlns:p14="http://schemas.microsoft.com/office/powerpoint/2010/main" val="5415266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706186"/>
          </a:xfrm>
        </p:spPr>
        <p:txBody>
          <a:bodyPr>
            <a:normAutofit fontScale="90000"/>
          </a:bodyPr>
          <a:lstStyle/>
          <a:p>
            <a:r>
              <a:rPr lang="en-US" sz="4800" dirty="0" smtClean="0"/>
              <a:t>Enterprise Application Development?</a:t>
            </a:r>
            <a:endParaRPr lang="en-US" sz="4800" dirty="0"/>
          </a:p>
        </p:txBody>
      </p:sp>
      <p:sp>
        <p:nvSpPr>
          <p:cNvPr id="3" name="Content Placeholder 2"/>
          <p:cNvSpPr>
            <a:spLocks noGrp="1"/>
          </p:cNvSpPr>
          <p:nvPr>
            <p:ph idx="1"/>
          </p:nvPr>
        </p:nvSpPr>
        <p:spPr>
          <a:xfrm>
            <a:off x="1358538" y="1219201"/>
            <a:ext cx="10277302" cy="5040086"/>
          </a:xfrm>
        </p:spPr>
        <p:txBody>
          <a:bodyPr>
            <a:normAutofit/>
          </a:bodyPr>
          <a:lstStyle/>
          <a:p>
            <a:pPr algn="just"/>
            <a:r>
              <a:rPr lang="en-US" altLang="en-US" sz="2800" dirty="0"/>
              <a:t>The process of Developing a software or application intended to solve an enterprise (unique) problems is “Enterprise Application Development</a:t>
            </a:r>
            <a:r>
              <a:rPr lang="en-US" altLang="en-US" sz="2800" dirty="0" smtClean="0"/>
              <a:t>.</a:t>
            </a:r>
          </a:p>
          <a:p>
            <a:pPr algn="just"/>
            <a:r>
              <a:rPr lang="en-US" sz="2800" dirty="0"/>
              <a:t>The process of Developing Enterprise Application is what “Enterprise Application Development” is.</a:t>
            </a:r>
            <a:endParaRPr lang="en-US" sz="4000" dirty="0"/>
          </a:p>
          <a:p>
            <a:endParaRPr lang="en-US" dirty="0" smtClean="0"/>
          </a:p>
          <a:p>
            <a:endParaRPr lang="en-US" dirty="0" smtClean="0"/>
          </a:p>
          <a:p>
            <a:endParaRPr lang="en-US" dirty="0"/>
          </a:p>
        </p:txBody>
      </p:sp>
    </p:spTree>
    <p:extLst>
      <p:ext uri="{BB962C8B-B14F-4D97-AF65-F5344CB8AC3E}">
        <p14:creationId xmlns:p14="http://schemas.microsoft.com/office/powerpoint/2010/main" val="1831122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Enterprise</a:t>
            </a:r>
            <a:endParaRPr lang="en-US" sz="4800" dirty="0"/>
          </a:p>
        </p:txBody>
      </p:sp>
      <p:sp>
        <p:nvSpPr>
          <p:cNvPr id="3" name="Content Placeholder 2"/>
          <p:cNvSpPr>
            <a:spLocks noGrp="1"/>
          </p:cNvSpPr>
          <p:nvPr>
            <p:ph idx="1"/>
          </p:nvPr>
        </p:nvSpPr>
        <p:spPr>
          <a:xfrm>
            <a:off x="1358538" y="1186543"/>
            <a:ext cx="10277302" cy="5290458"/>
          </a:xfrm>
        </p:spPr>
        <p:txBody>
          <a:bodyPr>
            <a:normAutofit fontScale="92500"/>
          </a:bodyPr>
          <a:lstStyle/>
          <a:p>
            <a:r>
              <a:rPr lang="en-US" sz="2800" dirty="0"/>
              <a:t>In the computer industry, an enterprise is an organization that uses computers. </a:t>
            </a:r>
            <a:endParaRPr lang="en-US" sz="2800" dirty="0" smtClean="0"/>
          </a:p>
          <a:p>
            <a:r>
              <a:rPr lang="en-US" sz="2800" dirty="0" smtClean="0"/>
              <a:t>A </a:t>
            </a:r>
            <a:r>
              <a:rPr lang="en-US" sz="2800" dirty="0"/>
              <a:t>word was needed that would encompass(cover) corporations, small businesses, non-profit institutions, government bodies and possibly other kinds of organizations. For this purpose the term “enterprise” seemed to do the job</a:t>
            </a:r>
            <a:r>
              <a:rPr lang="en-US" sz="2800" dirty="0" smtClean="0"/>
              <a:t>.</a:t>
            </a:r>
          </a:p>
          <a:p>
            <a:r>
              <a:rPr lang="en-US" altLang="en-US" sz="2800" dirty="0"/>
              <a:t>In practice, the term is applied much more often to larger organizations than smaller ones</a:t>
            </a:r>
            <a:r>
              <a:rPr lang="en-US" altLang="en-US" sz="2800" dirty="0" smtClean="0"/>
              <a:t>.</a:t>
            </a:r>
          </a:p>
          <a:p>
            <a:r>
              <a:rPr lang="en-US" altLang="en-US" sz="2800" dirty="0"/>
              <a:t>Enterprise is a business organization. In the computer industry, the term is often used to describe any large organization that utilizes computers.</a:t>
            </a:r>
          </a:p>
          <a:p>
            <a:endParaRPr lang="en-US" sz="2800" dirty="0"/>
          </a:p>
          <a:p>
            <a:endParaRPr lang="en-US" dirty="0" smtClean="0"/>
          </a:p>
          <a:p>
            <a:endParaRPr lang="en-US" dirty="0" smtClean="0"/>
          </a:p>
          <a:p>
            <a:endParaRPr lang="en-US" dirty="0"/>
          </a:p>
        </p:txBody>
      </p:sp>
    </p:spTree>
    <p:extLst>
      <p:ext uri="{BB962C8B-B14F-4D97-AF65-F5344CB8AC3E}">
        <p14:creationId xmlns:p14="http://schemas.microsoft.com/office/powerpoint/2010/main" val="233676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Types Of Enterprise</a:t>
            </a:r>
            <a:endParaRPr lang="en-US" sz="4800" dirty="0"/>
          </a:p>
        </p:txBody>
      </p:sp>
      <p:sp>
        <p:nvSpPr>
          <p:cNvPr id="3" name="Content Placeholder 2"/>
          <p:cNvSpPr>
            <a:spLocks noGrp="1"/>
          </p:cNvSpPr>
          <p:nvPr>
            <p:ph idx="1"/>
          </p:nvPr>
        </p:nvSpPr>
        <p:spPr>
          <a:xfrm>
            <a:off x="1358538" y="1186543"/>
            <a:ext cx="10277302" cy="5290458"/>
          </a:xfrm>
        </p:spPr>
        <p:txBody>
          <a:bodyPr>
            <a:normAutofit/>
          </a:bodyPr>
          <a:lstStyle/>
          <a:p>
            <a:r>
              <a:rPr lang="en-US" altLang="en-US" sz="3200" b="1" dirty="0"/>
              <a:t>Micro </a:t>
            </a:r>
            <a:r>
              <a:rPr lang="en-US" altLang="en-US" sz="3200" b="1" dirty="0" smtClean="0"/>
              <a:t>Enterprise</a:t>
            </a:r>
            <a:r>
              <a:rPr lang="en-US" altLang="en-US" sz="3200" dirty="0" smtClean="0"/>
              <a:t>:</a:t>
            </a:r>
            <a:r>
              <a:rPr lang="en-US" altLang="en-US" sz="2800" dirty="0" smtClean="0"/>
              <a:t> </a:t>
            </a:r>
          </a:p>
          <a:p>
            <a:pPr lvl="1"/>
            <a:r>
              <a:rPr lang="en-US" sz="2600" dirty="0" smtClean="0"/>
              <a:t>This </a:t>
            </a:r>
            <a:r>
              <a:rPr lang="en-US" sz="2600" dirty="0"/>
              <a:t>is an enterprise which has fewer than 10 employees; and has either an annual turnover not exceeding € 2 million or an annual balance sheet not exceeding € 2 million</a:t>
            </a:r>
            <a:r>
              <a:rPr lang="en-US" sz="2600" dirty="0" smtClean="0"/>
              <a:t>.</a:t>
            </a:r>
          </a:p>
          <a:p>
            <a:r>
              <a:rPr lang="en-US" altLang="en-US" sz="3200" b="1" dirty="0" smtClean="0"/>
              <a:t>Small </a:t>
            </a:r>
            <a:r>
              <a:rPr lang="en-US" altLang="en-US" sz="3200" b="1" dirty="0"/>
              <a:t>Enterprise</a:t>
            </a:r>
            <a:r>
              <a:rPr lang="en-US" altLang="en-US" sz="3200" dirty="0"/>
              <a:t>:</a:t>
            </a:r>
            <a:r>
              <a:rPr lang="en-US" altLang="en-US" sz="2800" dirty="0"/>
              <a:t> </a:t>
            </a:r>
          </a:p>
          <a:p>
            <a:pPr lvl="1"/>
            <a:r>
              <a:rPr lang="en-US" sz="2600" dirty="0"/>
              <a:t>This is an enterprise which has fewer than 50 employees; and has either an annual turnover not exceeding € 10 million or an annual balance sheet not exceeding € 10 million.</a:t>
            </a:r>
            <a:endParaRPr lang="en-US" sz="2800" dirty="0"/>
          </a:p>
          <a:p>
            <a:endParaRPr lang="en-US" dirty="0" smtClean="0"/>
          </a:p>
          <a:p>
            <a:endParaRPr lang="en-US" dirty="0" smtClean="0"/>
          </a:p>
          <a:p>
            <a:endParaRPr lang="en-US" dirty="0"/>
          </a:p>
        </p:txBody>
      </p:sp>
    </p:spTree>
    <p:extLst>
      <p:ext uri="{BB962C8B-B14F-4D97-AF65-F5344CB8AC3E}">
        <p14:creationId xmlns:p14="http://schemas.microsoft.com/office/powerpoint/2010/main" val="2141049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Types Of Enterprise</a:t>
            </a:r>
            <a:endParaRPr lang="en-US" sz="4800" dirty="0"/>
          </a:p>
        </p:txBody>
      </p:sp>
      <p:sp>
        <p:nvSpPr>
          <p:cNvPr id="3" name="Content Placeholder 2"/>
          <p:cNvSpPr>
            <a:spLocks noGrp="1"/>
          </p:cNvSpPr>
          <p:nvPr>
            <p:ph idx="1"/>
          </p:nvPr>
        </p:nvSpPr>
        <p:spPr>
          <a:xfrm>
            <a:off x="1358538" y="1186543"/>
            <a:ext cx="10277302" cy="5290458"/>
          </a:xfrm>
        </p:spPr>
        <p:txBody>
          <a:bodyPr>
            <a:normAutofit/>
          </a:bodyPr>
          <a:lstStyle/>
          <a:p>
            <a:r>
              <a:rPr lang="en-US" altLang="en-US" sz="3200" b="1" dirty="0" smtClean="0"/>
              <a:t>Medium Enterprise</a:t>
            </a:r>
            <a:r>
              <a:rPr lang="en-US" altLang="en-US" sz="3200" dirty="0" smtClean="0"/>
              <a:t>:</a:t>
            </a:r>
            <a:r>
              <a:rPr lang="en-US" altLang="en-US" sz="2800" dirty="0" smtClean="0"/>
              <a:t> </a:t>
            </a:r>
          </a:p>
          <a:p>
            <a:pPr lvl="1"/>
            <a:r>
              <a:rPr lang="en-US" sz="2600" dirty="0"/>
              <a:t>This is an enterprise which has fewer than 250 employees; and has either an annual turnover not exceeding € 50 million or an annual balance sheet not exceeding € 43 </a:t>
            </a:r>
            <a:r>
              <a:rPr lang="en-US" sz="2600" dirty="0" smtClean="0"/>
              <a:t>million.</a:t>
            </a:r>
          </a:p>
          <a:p>
            <a:r>
              <a:rPr lang="en-US" altLang="en-US" sz="3400" b="1" dirty="0" smtClean="0"/>
              <a:t>Intermediate </a:t>
            </a:r>
            <a:r>
              <a:rPr lang="en-US" altLang="en-US" sz="3400" b="1" dirty="0"/>
              <a:t>Enterprise</a:t>
            </a:r>
            <a:r>
              <a:rPr lang="en-US" altLang="en-US" sz="3400" dirty="0"/>
              <a:t>:</a:t>
            </a:r>
            <a:r>
              <a:rPr lang="en-US" altLang="en-US" sz="3000" dirty="0"/>
              <a:t> </a:t>
            </a:r>
          </a:p>
          <a:p>
            <a:pPr lvl="1"/>
            <a:r>
              <a:rPr lang="en-US" sz="2600" dirty="0"/>
              <a:t>This is an enterprise which has less than 750 employees; or has an annual turnover of less than € 200 million.</a:t>
            </a:r>
            <a:endParaRPr lang="en-US" dirty="0" smtClean="0"/>
          </a:p>
          <a:p>
            <a:endParaRPr lang="en-US" dirty="0" smtClean="0"/>
          </a:p>
          <a:p>
            <a:endParaRPr lang="en-US" dirty="0"/>
          </a:p>
        </p:txBody>
      </p:sp>
    </p:spTree>
    <p:extLst>
      <p:ext uri="{BB962C8B-B14F-4D97-AF65-F5344CB8AC3E}">
        <p14:creationId xmlns:p14="http://schemas.microsoft.com/office/powerpoint/2010/main" val="2912346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Types Of Enterprise</a:t>
            </a:r>
            <a:endParaRPr lang="en-US" sz="4800" dirty="0"/>
          </a:p>
        </p:txBody>
      </p:sp>
      <p:sp>
        <p:nvSpPr>
          <p:cNvPr id="3" name="Content Placeholder 2"/>
          <p:cNvSpPr>
            <a:spLocks noGrp="1"/>
          </p:cNvSpPr>
          <p:nvPr>
            <p:ph idx="1"/>
          </p:nvPr>
        </p:nvSpPr>
        <p:spPr>
          <a:xfrm>
            <a:off x="1358538" y="1186543"/>
            <a:ext cx="10277302" cy="5290458"/>
          </a:xfrm>
        </p:spPr>
        <p:txBody>
          <a:bodyPr>
            <a:normAutofit/>
          </a:bodyPr>
          <a:lstStyle/>
          <a:p>
            <a:r>
              <a:rPr lang="en-US" altLang="en-US" sz="3200" b="1" dirty="0" smtClean="0"/>
              <a:t>Macro/Large Enterprise</a:t>
            </a:r>
            <a:r>
              <a:rPr lang="en-US" altLang="en-US" sz="3200" dirty="0" smtClean="0"/>
              <a:t>:</a:t>
            </a:r>
            <a:r>
              <a:rPr lang="en-US" altLang="en-US" sz="2800" dirty="0" smtClean="0"/>
              <a:t> </a:t>
            </a:r>
          </a:p>
          <a:p>
            <a:pPr lvl="1" algn="just"/>
            <a:r>
              <a:rPr lang="en-US" sz="2600" dirty="0"/>
              <a:t>This is an enterprise which has more than 750 employees; or has an annual turnover of more than € 200 million</a:t>
            </a:r>
            <a:r>
              <a:rPr lang="en-US" sz="2600" dirty="0" smtClean="0"/>
              <a:t>.</a:t>
            </a:r>
            <a:endParaRPr lang="en-US" dirty="0" smtClean="0"/>
          </a:p>
          <a:p>
            <a:endParaRPr lang="en-US" dirty="0"/>
          </a:p>
        </p:txBody>
      </p:sp>
    </p:spTree>
    <p:extLst>
      <p:ext uri="{BB962C8B-B14F-4D97-AF65-F5344CB8AC3E}">
        <p14:creationId xmlns:p14="http://schemas.microsoft.com/office/powerpoint/2010/main" val="2173609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Application</a:t>
            </a:r>
            <a:endParaRPr lang="en-US" sz="4800" dirty="0"/>
          </a:p>
        </p:txBody>
      </p:sp>
      <p:sp>
        <p:nvSpPr>
          <p:cNvPr id="3" name="Content Placeholder 2"/>
          <p:cNvSpPr>
            <a:spLocks noGrp="1"/>
          </p:cNvSpPr>
          <p:nvPr>
            <p:ph idx="1"/>
          </p:nvPr>
        </p:nvSpPr>
        <p:spPr>
          <a:xfrm>
            <a:off x="1358538" y="1186543"/>
            <a:ext cx="10277302" cy="5290458"/>
          </a:xfrm>
        </p:spPr>
        <p:txBody>
          <a:bodyPr>
            <a:normAutofit/>
          </a:bodyPr>
          <a:lstStyle/>
          <a:p>
            <a:pPr algn="just"/>
            <a:r>
              <a:rPr lang="en-US" altLang="en-US" sz="3200" dirty="0"/>
              <a:t>Application </a:t>
            </a:r>
            <a:r>
              <a:rPr lang="en-US" altLang="en-US" sz="3200" dirty="0"/>
              <a:t>software, software application or simple “an application is computer software designed to help the user to perform a singular or multiple related specific tasks”.</a:t>
            </a:r>
          </a:p>
          <a:p>
            <a:pPr algn="just"/>
            <a:r>
              <a:rPr lang="en-US" altLang="en-US" sz="3200" dirty="0" smtClean="0"/>
              <a:t>Typical </a:t>
            </a:r>
            <a:r>
              <a:rPr lang="en-US" altLang="en-US" sz="3200" dirty="0"/>
              <a:t>examples are Window XP, Device Drivers, </a:t>
            </a:r>
            <a:r>
              <a:rPr lang="en-US" altLang="en-US" sz="3200" dirty="0" err="1"/>
              <a:t>TextEditor</a:t>
            </a:r>
            <a:r>
              <a:rPr lang="en-US" altLang="en-US" sz="3200" dirty="0"/>
              <a:t>, Visual Studio, MS Word, spreadsheets, media players and database applications, business applications, Games etc.</a:t>
            </a:r>
            <a:endParaRPr lang="en-US" sz="3200" dirty="0"/>
          </a:p>
        </p:txBody>
      </p:sp>
    </p:spTree>
    <p:extLst>
      <p:ext uri="{BB962C8B-B14F-4D97-AF65-F5344CB8AC3E}">
        <p14:creationId xmlns:p14="http://schemas.microsoft.com/office/powerpoint/2010/main" val="1627780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Types Of Application</a:t>
            </a:r>
            <a:endParaRPr lang="en-US" sz="4800" dirty="0"/>
          </a:p>
        </p:txBody>
      </p:sp>
      <p:sp>
        <p:nvSpPr>
          <p:cNvPr id="3" name="Content Placeholder 2"/>
          <p:cNvSpPr>
            <a:spLocks noGrp="1"/>
          </p:cNvSpPr>
          <p:nvPr>
            <p:ph idx="1"/>
          </p:nvPr>
        </p:nvSpPr>
        <p:spPr>
          <a:xfrm>
            <a:off x="1358538" y="1186542"/>
            <a:ext cx="10277302" cy="5671457"/>
          </a:xfrm>
        </p:spPr>
        <p:txBody>
          <a:bodyPr>
            <a:normAutofit fontScale="92500" lnSpcReduction="10000"/>
          </a:bodyPr>
          <a:lstStyle/>
          <a:p>
            <a:r>
              <a:rPr lang="en-US" altLang="en-US" sz="3200" b="1" dirty="0"/>
              <a:t>Types of Software or </a:t>
            </a:r>
            <a:r>
              <a:rPr lang="en-US" altLang="en-US" sz="3200" b="1" dirty="0"/>
              <a:t>Application:</a:t>
            </a:r>
          </a:p>
          <a:p>
            <a:pPr lvl="1" algn="just"/>
            <a:r>
              <a:rPr lang="en-US" altLang="en-US" sz="3000" dirty="0"/>
              <a:t>Practical computer systems divide software into three major classes: system software, programming software and application software that </a:t>
            </a:r>
            <a:r>
              <a:rPr lang="en-US" altLang="en-US" sz="3000" dirty="0" smtClean="0"/>
              <a:t>is:</a:t>
            </a:r>
          </a:p>
          <a:p>
            <a:pPr lvl="1" algn="just"/>
            <a:r>
              <a:rPr lang="en-US" sz="3000" dirty="0"/>
              <a:t>System </a:t>
            </a:r>
            <a:r>
              <a:rPr lang="en-US" sz="3000" dirty="0" smtClean="0"/>
              <a:t>Software</a:t>
            </a:r>
          </a:p>
          <a:p>
            <a:pPr lvl="1" algn="just"/>
            <a:r>
              <a:rPr lang="en-US" sz="3000" dirty="0" smtClean="0"/>
              <a:t>Programming Software</a:t>
            </a:r>
          </a:p>
          <a:p>
            <a:pPr lvl="1" algn="just"/>
            <a:r>
              <a:rPr lang="en-US" sz="3000" dirty="0" smtClean="0"/>
              <a:t>Application Software</a:t>
            </a:r>
          </a:p>
          <a:p>
            <a:pPr lvl="2" algn="just"/>
            <a:r>
              <a:rPr lang="en-US" sz="2800" dirty="0" smtClean="0"/>
              <a:t>Mobile Software</a:t>
            </a:r>
          </a:p>
          <a:p>
            <a:pPr lvl="2" algn="just"/>
            <a:r>
              <a:rPr lang="en-US" sz="2800" dirty="0" smtClean="0"/>
              <a:t>Computer Software</a:t>
            </a:r>
          </a:p>
          <a:p>
            <a:pPr lvl="3" algn="just"/>
            <a:r>
              <a:rPr lang="en-US" sz="2600" dirty="0" smtClean="0"/>
              <a:t>Web</a:t>
            </a:r>
          </a:p>
          <a:p>
            <a:pPr lvl="3" algn="just"/>
            <a:r>
              <a:rPr lang="en-US" sz="2600" dirty="0" smtClean="0"/>
              <a:t>Desktop</a:t>
            </a:r>
            <a:endParaRPr lang="en-US" sz="2600" dirty="0"/>
          </a:p>
        </p:txBody>
      </p:sp>
    </p:spTree>
    <p:extLst>
      <p:ext uri="{BB962C8B-B14F-4D97-AF65-F5344CB8AC3E}">
        <p14:creationId xmlns:p14="http://schemas.microsoft.com/office/powerpoint/2010/main" val="3055261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Types Of Application</a:t>
            </a:r>
            <a:endParaRPr lang="en-US" sz="4800" dirty="0"/>
          </a:p>
        </p:txBody>
      </p:sp>
      <p:sp>
        <p:nvSpPr>
          <p:cNvPr id="3" name="Content Placeholder 2"/>
          <p:cNvSpPr>
            <a:spLocks noGrp="1"/>
          </p:cNvSpPr>
          <p:nvPr>
            <p:ph idx="1"/>
          </p:nvPr>
        </p:nvSpPr>
        <p:spPr>
          <a:xfrm>
            <a:off x="1358538" y="1186542"/>
            <a:ext cx="10277302" cy="5671457"/>
          </a:xfrm>
        </p:spPr>
        <p:txBody>
          <a:bodyPr>
            <a:normAutofit fontScale="92500"/>
          </a:bodyPr>
          <a:lstStyle/>
          <a:p>
            <a:r>
              <a:rPr lang="en-US" altLang="en-US" sz="3200" b="1" dirty="0" smtClean="0"/>
              <a:t>System Software:</a:t>
            </a:r>
            <a:endParaRPr lang="en-US" altLang="en-US" sz="3200" b="1" dirty="0"/>
          </a:p>
          <a:p>
            <a:pPr lvl="1" algn="just"/>
            <a:r>
              <a:rPr lang="en-US" altLang="en-US" sz="3000" dirty="0"/>
              <a:t>“System software helps run the computer hardware and computer system. It includes operating systems, device drivers, diagnostic tools and more.” </a:t>
            </a:r>
            <a:endParaRPr lang="en-US" altLang="en-US" sz="3000" dirty="0" smtClean="0"/>
          </a:p>
          <a:p>
            <a:pPr lvl="1" algn="just"/>
            <a:r>
              <a:rPr lang="en-US" altLang="en-US" sz="3000" dirty="0"/>
              <a:t>The purpose of systems software is to protect the applications programmer as much as possible from the details of the particular complex computer hardware that has been used, especially memory management and other hardware features such as communications, printers, readers, displays, keyboards, etc.</a:t>
            </a:r>
            <a:endParaRPr lang="en-US" altLang="en-US" sz="3000" dirty="0" smtClean="0"/>
          </a:p>
        </p:txBody>
      </p:sp>
    </p:spTree>
    <p:extLst>
      <p:ext uri="{BB962C8B-B14F-4D97-AF65-F5344CB8AC3E}">
        <p14:creationId xmlns:p14="http://schemas.microsoft.com/office/powerpoint/2010/main" val="577886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940322" cy="1492132"/>
          </a:xfrm>
        </p:spPr>
        <p:txBody>
          <a:bodyPr>
            <a:normAutofit/>
          </a:bodyPr>
          <a:lstStyle/>
          <a:p>
            <a:r>
              <a:rPr lang="en-US" sz="4800" dirty="0" smtClean="0"/>
              <a:t>Types Of Application</a:t>
            </a:r>
            <a:endParaRPr lang="en-US" sz="4800" dirty="0"/>
          </a:p>
        </p:txBody>
      </p:sp>
      <p:sp>
        <p:nvSpPr>
          <p:cNvPr id="3" name="Content Placeholder 2"/>
          <p:cNvSpPr>
            <a:spLocks noGrp="1"/>
          </p:cNvSpPr>
          <p:nvPr>
            <p:ph idx="1"/>
          </p:nvPr>
        </p:nvSpPr>
        <p:spPr>
          <a:xfrm>
            <a:off x="1358538" y="1186542"/>
            <a:ext cx="10277302" cy="5671457"/>
          </a:xfrm>
        </p:spPr>
        <p:txBody>
          <a:bodyPr>
            <a:normAutofit fontScale="92500" lnSpcReduction="20000"/>
          </a:bodyPr>
          <a:lstStyle/>
          <a:p>
            <a:r>
              <a:rPr lang="en-US" altLang="en-US" sz="3200" b="1" dirty="0" smtClean="0"/>
              <a:t>Programming Software:</a:t>
            </a:r>
            <a:endParaRPr lang="en-US" altLang="en-US" sz="3200" b="1" dirty="0"/>
          </a:p>
          <a:p>
            <a:pPr lvl="1" algn="just"/>
            <a:r>
              <a:rPr lang="en-US" altLang="en-US" sz="3000" dirty="0"/>
              <a:t>Programming software usually provides tools to assist a programmer in writing application </a:t>
            </a:r>
            <a:r>
              <a:rPr lang="en-US" altLang="en-US" sz="3000" dirty="0" smtClean="0"/>
              <a:t>software </a:t>
            </a:r>
            <a:r>
              <a:rPr lang="en-US" altLang="en-US" sz="3000" dirty="0"/>
              <a:t>using different programming languages in a more convenient way. The tools include compilers, interpreters, debuggers, </a:t>
            </a:r>
            <a:r>
              <a:rPr lang="en-US" altLang="en-US" sz="3000" dirty="0" err="1" smtClean="0"/>
              <a:t>texteditor</a:t>
            </a:r>
            <a:r>
              <a:rPr lang="en-US" altLang="en-US" sz="3000" dirty="0"/>
              <a:t>, dev, visual studio etc</a:t>
            </a:r>
            <a:r>
              <a:rPr lang="en-US" altLang="en-US" sz="3000" dirty="0" smtClean="0"/>
              <a:t>.</a:t>
            </a:r>
          </a:p>
          <a:p>
            <a:pPr lvl="1" algn="just"/>
            <a:r>
              <a:rPr lang="en-US" sz="3000" dirty="0"/>
              <a:t>An Integrated development environment (IDE) merges them into a software bundle, and a programmer may not </a:t>
            </a:r>
            <a:r>
              <a:rPr lang="en-US" sz="3000" dirty="0" smtClean="0"/>
              <a:t>need </a:t>
            </a:r>
            <a:r>
              <a:rPr lang="en-US" sz="3000" dirty="0"/>
              <a:t>to type multiple commands for compiling, interpreter, debugging and etc., because the IDE usually has an advanced graphical user interface, or GUI.</a:t>
            </a:r>
            <a:endParaRPr lang="en-US" sz="2600" dirty="0"/>
          </a:p>
        </p:txBody>
      </p:sp>
    </p:spTree>
    <p:extLst>
      <p:ext uri="{BB962C8B-B14F-4D97-AF65-F5344CB8AC3E}">
        <p14:creationId xmlns:p14="http://schemas.microsoft.com/office/powerpoint/2010/main" val="1787804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2021</TotalTime>
  <Words>1104</Words>
  <Application>Microsoft Office PowerPoint</Application>
  <PresentationFormat>Widescreen</PresentationFormat>
  <Paragraphs>111</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Algerian</vt:lpstr>
      <vt:lpstr>Arial</vt:lpstr>
      <vt:lpstr>Calibri</vt:lpstr>
      <vt:lpstr>Gill Sans MT</vt:lpstr>
      <vt:lpstr>Impact</vt:lpstr>
      <vt:lpstr>Badge</vt:lpstr>
      <vt:lpstr>Enterprise Application Development</vt:lpstr>
      <vt:lpstr>Enterprise</vt:lpstr>
      <vt:lpstr>Types Of Enterprise</vt:lpstr>
      <vt:lpstr>Types Of Enterprise</vt:lpstr>
      <vt:lpstr>Types Of Enterprise</vt:lpstr>
      <vt:lpstr>Application</vt:lpstr>
      <vt:lpstr>Types Of Application</vt:lpstr>
      <vt:lpstr>Types Of Application</vt:lpstr>
      <vt:lpstr>Types Of Application</vt:lpstr>
      <vt:lpstr>Types Of Application</vt:lpstr>
      <vt:lpstr>Types Of Application</vt:lpstr>
      <vt:lpstr>Development</vt:lpstr>
      <vt:lpstr>Enterprise Application</vt:lpstr>
      <vt:lpstr>What is An Enterprise Application?</vt:lpstr>
      <vt:lpstr>Why Do We Need These Applications?</vt:lpstr>
      <vt:lpstr>Characteristics of Enterprise Application</vt:lpstr>
      <vt:lpstr>Examples of Enterprise Applications</vt:lpstr>
      <vt:lpstr>Cloud, No Cloud, Or Hybrid?</vt:lpstr>
      <vt:lpstr>Enterprise Application Development?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Faisal</dc:creator>
  <cp:lastModifiedBy>HP</cp:lastModifiedBy>
  <cp:revision>89</cp:revision>
  <dcterms:created xsi:type="dcterms:W3CDTF">2017-08-30T15:48:49Z</dcterms:created>
  <dcterms:modified xsi:type="dcterms:W3CDTF">2019-09-01T19:09:05Z</dcterms:modified>
</cp:coreProperties>
</file>