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7" r:id="rId3"/>
    <p:sldId id="257" r:id="rId4"/>
    <p:sldId id="258" r:id="rId5"/>
    <p:sldId id="259" r:id="rId6"/>
    <p:sldId id="261" r:id="rId7"/>
    <p:sldId id="260" r:id="rId8"/>
    <p:sldId id="262" r:id="rId9"/>
    <p:sldId id="263" r:id="rId10"/>
    <p:sldId id="265" r:id="rId11"/>
    <p:sldId id="266"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FD456A-16B3-4F42-BA03-71460D57CD9B}" type="datetimeFigureOut">
              <a:rPr lang="en-US" smtClean="0"/>
              <a:t>11/21/2014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17379E-8C79-4604-8348-0A0E201435DF}" type="slidenum">
              <a:rPr lang="en-US" smtClean="0"/>
              <a:t>‹#›</a:t>
            </a:fld>
            <a:endParaRPr lang="en-US"/>
          </a:p>
        </p:txBody>
      </p:sp>
    </p:spTree>
    <p:extLst>
      <p:ext uri="{BB962C8B-B14F-4D97-AF65-F5344CB8AC3E}">
        <p14:creationId xmlns:p14="http://schemas.microsoft.com/office/powerpoint/2010/main" val="3522811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21/11/2014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21/11/2014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21/11/2014</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21/11/2014</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21/11/2014</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21/11/2014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21/11/2014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21/11/2014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n.wikipedia.org/wiki/Prefix_cod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Prim's_algorithm" TargetMode="External"/><Relationship Id="rId2" Type="http://schemas.openxmlformats.org/officeDocument/2006/relationships/hyperlink" Target="http://en.wikipedia.org/wiki/Kruskal's_algorith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Huffman_coding" TargetMode="External"/><Relationship Id="rId2" Type="http://schemas.openxmlformats.org/officeDocument/2006/relationships/hyperlink" Target="http://en.wikipedia.org/wiki/Dijkstra's_algorith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Travelling_salesman_proble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Activity_selection_proble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Advanced Analysis of Algorithms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Dr</a:t>
            </a:r>
            <a:r>
              <a:rPr lang="en-US" dirty="0"/>
              <a:t>. Qaiser Abbas</a:t>
            </a:r>
          </a:p>
          <a:p>
            <a:r>
              <a:rPr lang="en-US" dirty="0" smtClean="0"/>
              <a:t>Department </a:t>
            </a:r>
            <a:r>
              <a:rPr lang="en-US" dirty="0"/>
              <a:t>of Computer </a:t>
            </a:r>
            <a:r>
              <a:rPr lang="en-US" dirty="0" smtClean="0"/>
              <a:t>Science &amp; IT, </a:t>
            </a:r>
          </a:p>
          <a:p>
            <a:r>
              <a:rPr lang="en-US" dirty="0" smtClean="0"/>
              <a:t>University </a:t>
            </a:r>
            <a:r>
              <a:rPr lang="en-US" dirty="0"/>
              <a:t>of </a:t>
            </a:r>
            <a:r>
              <a:rPr lang="en-US" dirty="0" smtClean="0"/>
              <a:t>Sargodha, Sargodha</a:t>
            </a:r>
            <a:r>
              <a:rPr lang="en-US" dirty="0"/>
              <a:t>, 40100, Pakistan</a:t>
            </a:r>
          </a:p>
          <a:p>
            <a:r>
              <a:rPr lang="en-US" dirty="0" smtClean="0"/>
              <a:t>qaiser.abbas@uos.edu.pk</a:t>
            </a:r>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Date Placeholder 5"/>
          <p:cNvSpPr>
            <a:spLocks noGrp="1"/>
          </p:cNvSpPr>
          <p:nvPr>
            <p:ph type="dt" sz="half" idx="10"/>
          </p:nvPr>
        </p:nvSpPr>
        <p:spPr/>
        <p:txBody>
          <a:bodyPr/>
          <a:lstStyle/>
          <a:p>
            <a:r>
              <a:rPr lang="en-US" smtClean="0"/>
              <a:t>21/11/2014</a:t>
            </a:r>
            <a:endParaRPr lang="en-US" dirty="0"/>
          </a:p>
        </p:txBody>
      </p:sp>
    </p:spTree>
    <p:extLst>
      <p:ext uri="{BB962C8B-B14F-4D97-AF65-F5344CB8AC3E}">
        <p14:creationId xmlns:p14="http://schemas.microsoft.com/office/powerpoint/2010/main" val="3806725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Selection Problem</a:t>
            </a:r>
            <a:endParaRPr lang="en-US" dirty="0"/>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3675" y="1600200"/>
            <a:ext cx="4716651"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6096" y="2743200"/>
            <a:ext cx="3691808" cy="256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7731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Selection Problem</a:t>
            </a:r>
            <a:endParaRPr lang="en-US" dirty="0"/>
          </a:p>
        </p:txBody>
      </p:sp>
      <p:sp>
        <p:nvSpPr>
          <p:cNvPr id="3" name="Content Placeholder 2"/>
          <p:cNvSpPr>
            <a:spLocks noGrp="1"/>
          </p:cNvSpPr>
          <p:nvPr>
            <p:ph idx="1"/>
          </p:nvPr>
        </p:nvSpPr>
        <p:spPr/>
        <p:txBody>
          <a:bodyPr/>
          <a:lstStyle/>
          <a:p>
            <a:r>
              <a:rPr lang="en-US" dirty="0" smtClean="0"/>
              <a:t>GREEDY-ACTIVITY-SELECTOR() schedules a set of n activities in O(n) time, assuming that the activities are sorted initially by their </a:t>
            </a:r>
            <a:r>
              <a:rPr lang="en-US" smtClean="0"/>
              <a:t>finish times.</a:t>
            </a:r>
            <a:endParaRPr lang="en-US" dirty="0"/>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640585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a:t>
            </a:r>
            <a:endParaRPr lang="en-US" dirty="0"/>
          </a:p>
        </p:txBody>
      </p:sp>
      <p:sp>
        <p:nvSpPr>
          <p:cNvPr id="3" name="Content Placeholder 2"/>
          <p:cNvSpPr>
            <a:spLocks noGrp="1"/>
          </p:cNvSpPr>
          <p:nvPr>
            <p:ph idx="1"/>
          </p:nvPr>
        </p:nvSpPr>
        <p:spPr/>
        <p:txBody>
          <a:bodyPr/>
          <a:lstStyle/>
          <a:p>
            <a:r>
              <a:rPr lang="en-US" dirty="0"/>
              <a:t>Huffman coding is a lossless data compression algorithm. The idea is to assign </a:t>
            </a:r>
            <a:r>
              <a:rPr lang="en-US" dirty="0" smtClean="0"/>
              <a:t>variable-length </a:t>
            </a:r>
            <a:r>
              <a:rPr lang="en-US" dirty="0"/>
              <a:t>codes to input </a:t>
            </a:r>
            <a:r>
              <a:rPr lang="en-US" dirty="0" smtClean="0"/>
              <a:t>characters.</a:t>
            </a:r>
          </a:p>
          <a:p>
            <a:r>
              <a:rPr lang="en-US" dirty="0" smtClean="0"/>
              <a:t>Lengths </a:t>
            </a:r>
            <a:r>
              <a:rPr lang="en-US" dirty="0"/>
              <a:t>of the assigned codes are based on the frequencies of corresponding characters. </a:t>
            </a:r>
            <a:endParaRPr lang="en-US" dirty="0" smtClean="0"/>
          </a:p>
          <a:p>
            <a:r>
              <a:rPr lang="en-US" dirty="0" smtClean="0"/>
              <a:t>The </a:t>
            </a:r>
            <a:r>
              <a:rPr lang="en-US" dirty="0"/>
              <a:t>most frequent character gets the smallest code and the least frequent character gets the largest code.</a:t>
            </a:r>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947616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a:t>
            </a:r>
            <a:endParaRPr lang="en-US" dirty="0"/>
          </a:p>
        </p:txBody>
      </p:sp>
      <p:sp>
        <p:nvSpPr>
          <p:cNvPr id="3" name="Content Placeholder 2"/>
          <p:cNvSpPr>
            <a:spLocks noGrp="1"/>
          </p:cNvSpPr>
          <p:nvPr>
            <p:ph idx="1"/>
          </p:nvPr>
        </p:nvSpPr>
        <p:spPr/>
        <p:txBody>
          <a:bodyPr/>
          <a:lstStyle/>
          <a:p>
            <a:r>
              <a:rPr lang="en-US" dirty="0"/>
              <a:t>The variable-length codes assigned to input characters are </a:t>
            </a:r>
            <a:r>
              <a:rPr lang="en-US" dirty="0">
                <a:hlinkClick r:id="rId2"/>
              </a:rPr>
              <a:t>Prefix Codes</a:t>
            </a:r>
            <a:r>
              <a:rPr lang="en-US" dirty="0"/>
              <a:t>, means the codes (bit sequences) are assigned in such a way that the code assigned to one character is not prefix of code assigned to any other character. This is how Huffman Coding makes sure that there is no ambiguity when decoding the generated bit stream.</a:t>
            </a:r>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99017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Let us understand prefix codes with a counter example. </a:t>
            </a:r>
            <a:endParaRPr lang="en-US" dirty="0" smtClean="0"/>
          </a:p>
          <a:p>
            <a:r>
              <a:rPr lang="en-US" b="1" dirty="0" smtClean="0"/>
              <a:t>Example:</a:t>
            </a:r>
            <a:r>
              <a:rPr lang="en-US" dirty="0" smtClean="0"/>
              <a:t> Let </a:t>
            </a:r>
            <a:r>
              <a:rPr lang="en-US" dirty="0"/>
              <a:t>there be four characters a, b, c and d, and their corresponding variable length codes be 00, 01, 0 and 1. </a:t>
            </a:r>
            <a:r>
              <a:rPr lang="en-US" dirty="0" smtClean="0"/>
              <a:t>This </a:t>
            </a:r>
            <a:r>
              <a:rPr lang="en-US" dirty="0"/>
              <a:t>coding leads to ambiguity because code assigned to c is prefix of codes assigned to a and b. </a:t>
            </a:r>
            <a:r>
              <a:rPr lang="en-US" dirty="0" smtClean="0"/>
              <a:t>If </a:t>
            </a:r>
            <a:r>
              <a:rPr lang="en-US" dirty="0"/>
              <a:t>the compressed bit stream is 0001, the de-compressed output may be “</a:t>
            </a:r>
            <a:r>
              <a:rPr lang="en-US" dirty="0" err="1"/>
              <a:t>cccd</a:t>
            </a:r>
            <a:r>
              <a:rPr lang="en-US" dirty="0"/>
              <a:t>” or “</a:t>
            </a:r>
            <a:r>
              <a:rPr lang="en-US" dirty="0" err="1"/>
              <a:t>ccb</a:t>
            </a:r>
            <a:r>
              <a:rPr lang="en-US" dirty="0"/>
              <a:t>” or “</a:t>
            </a:r>
            <a:r>
              <a:rPr lang="en-US" dirty="0" err="1"/>
              <a:t>acd</a:t>
            </a:r>
            <a:r>
              <a:rPr lang="en-US" dirty="0"/>
              <a:t>” or “</a:t>
            </a:r>
            <a:r>
              <a:rPr lang="en-US" dirty="0" err="1"/>
              <a:t>ab</a:t>
            </a:r>
            <a:r>
              <a:rPr lang="en-US" dirty="0" smtClean="0"/>
              <a:t>”.</a:t>
            </a:r>
          </a:p>
          <a:p>
            <a:r>
              <a:rPr lang="en-US" dirty="0"/>
              <a:t>There are mainly two major parts in Huffman </a:t>
            </a:r>
            <a:r>
              <a:rPr lang="en-US" dirty="0" smtClean="0"/>
              <a:t>Coding</a:t>
            </a:r>
          </a:p>
          <a:p>
            <a:pPr lvl="1"/>
            <a:r>
              <a:rPr lang="en-US" dirty="0" smtClean="0"/>
              <a:t>Build </a:t>
            </a:r>
            <a:r>
              <a:rPr lang="en-US" dirty="0"/>
              <a:t>a Huffman Tree from input </a:t>
            </a:r>
            <a:r>
              <a:rPr lang="en-US" dirty="0" smtClean="0"/>
              <a:t>characters.</a:t>
            </a:r>
          </a:p>
          <a:p>
            <a:pPr lvl="1"/>
            <a:r>
              <a:rPr lang="en-US" dirty="0" smtClean="0"/>
              <a:t>Traverse </a:t>
            </a:r>
            <a:r>
              <a:rPr lang="en-US" dirty="0"/>
              <a:t>the Huffman Tree and assign codes to characters.</a:t>
            </a:r>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579821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a:t>
            </a:r>
            <a:endParaRPr lang="en-US" dirty="0"/>
          </a:p>
        </p:txBody>
      </p:sp>
      <p:sp>
        <p:nvSpPr>
          <p:cNvPr id="3" name="Content Placeholder 2"/>
          <p:cNvSpPr>
            <a:spLocks noGrp="1"/>
          </p:cNvSpPr>
          <p:nvPr>
            <p:ph idx="1"/>
          </p:nvPr>
        </p:nvSpPr>
        <p:spPr/>
        <p:txBody>
          <a:bodyPr>
            <a:normAutofit fontScale="77500" lnSpcReduction="20000"/>
          </a:bodyPr>
          <a:lstStyle/>
          <a:p>
            <a:r>
              <a:rPr lang="en-US" b="1" i="1" dirty="0"/>
              <a:t>Steps to build Huffman Tree</a:t>
            </a:r>
            <a:r>
              <a:rPr lang="en-US" dirty="0"/>
              <a:t/>
            </a:r>
            <a:br>
              <a:rPr lang="en-US" dirty="0"/>
            </a:br>
            <a:r>
              <a:rPr lang="en-US" dirty="0"/>
              <a:t>Input is </a:t>
            </a:r>
            <a:r>
              <a:rPr lang="en-US" dirty="0" smtClean="0"/>
              <a:t>an array </a:t>
            </a:r>
            <a:r>
              <a:rPr lang="en-US" dirty="0"/>
              <a:t>of unique characters along with their frequency of occurrences and output is Huffman </a:t>
            </a:r>
            <a:r>
              <a:rPr lang="en-US" dirty="0" smtClean="0"/>
              <a:t>Tree.</a:t>
            </a:r>
          </a:p>
          <a:p>
            <a:pPr marL="914400" lvl="1" indent="-514350">
              <a:buFont typeface="+mj-lt"/>
              <a:buAutoNum type="arabicPeriod"/>
            </a:pPr>
            <a:r>
              <a:rPr lang="en-US" dirty="0" smtClean="0"/>
              <a:t>Create </a:t>
            </a:r>
            <a:r>
              <a:rPr lang="en-US" dirty="0"/>
              <a:t>a leaf node for each unique character and build a min heap of all leaf nodes (Min Heap is used as a priority queue. The value of frequency field is used to compare two nodes in min heap. Initially, the least frequent character is at </a:t>
            </a:r>
            <a:r>
              <a:rPr lang="en-US" dirty="0" smtClean="0"/>
              <a:t>root)</a:t>
            </a:r>
          </a:p>
          <a:p>
            <a:pPr marL="914400" lvl="1" indent="-514350">
              <a:buFont typeface="+mj-lt"/>
              <a:buAutoNum type="arabicPeriod"/>
            </a:pPr>
            <a:r>
              <a:rPr lang="en-US" dirty="0" smtClean="0"/>
              <a:t>Extract </a:t>
            </a:r>
            <a:r>
              <a:rPr lang="en-US" dirty="0"/>
              <a:t>two nodes with the minimum frequency from the min </a:t>
            </a:r>
            <a:r>
              <a:rPr lang="en-US" dirty="0" smtClean="0"/>
              <a:t>heap.</a:t>
            </a:r>
          </a:p>
          <a:p>
            <a:pPr marL="914400" lvl="1" indent="-514350">
              <a:buFont typeface="+mj-lt"/>
              <a:buAutoNum type="arabicPeriod"/>
            </a:pPr>
            <a:r>
              <a:rPr lang="en-US" dirty="0" smtClean="0"/>
              <a:t>Create </a:t>
            </a:r>
            <a:r>
              <a:rPr lang="en-US" dirty="0"/>
              <a:t>a new internal node with frequency equal to the sum of the two nodes frequencies. Make the first extracted node as its left child and the other extracted node as its right child. Add this node to the min </a:t>
            </a:r>
            <a:r>
              <a:rPr lang="en-US" dirty="0" smtClean="0"/>
              <a:t>heap.</a:t>
            </a:r>
          </a:p>
          <a:p>
            <a:pPr marL="914400" lvl="1" indent="-514350">
              <a:buFont typeface="+mj-lt"/>
              <a:buAutoNum type="arabicPeriod"/>
            </a:pPr>
            <a:r>
              <a:rPr lang="en-US" dirty="0" smtClean="0"/>
              <a:t>Repeat </a:t>
            </a:r>
            <a:r>
              <a:rPr lang="en-US" dirty="0"/>
              <a:t>steps#2 and #3 until the heap contains only one node. The remaining node is the root node and the tree is complete.</a:t>
            </a:r>
          </a:p>
          <a:p>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9324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a:t>
            </a:r>
            <a:endParaRPr lang="en-US" dirty="0"/>
          </a:p>
        </p:txBody>
      </p:sp>
      <p:sp>
        <p:nvSpPr>
          <p:cNvPr id="3" name="Content Placeholder 2"/>
          <p:cNvSpPr>
            <a:spLocks noGrp="1"/>
          </p:cNvSpPr>
          <p:nvPr>
            <p:ph idx="1"/>
          </p:nvPr>
        </p:nvSpPr>
        <p:spPr/>
        <p:txBody>
          <a:bodyPr>
            <a:normAutofit/>
          </a:bodyPr>
          <a:lstStyle/>
          <a:p>
            <a:r>
              <a:rPr lang="en-US" dirty="0"/>
              <a:t>Let us understand the algorithm with an example</a:t>
            </a:r>
            <a:r>
              <a:rPr lang="en-US" dirty="0" smtClean="0"/>
              <a:t>:</a:t>
            </a:r>
          </a:p>
          <a:p>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727" y="2471738"/>
            <a:ext cx="7590547" cy="2633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1012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a:t>
            </a:r>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2565" y="1600200"/>
            <a:ext cx="671887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82478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 Algorithm</a:t>
            </a:r>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13759" y="1981200"/>
            <a:ext cx="6516482" cy="3120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1770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Huffman Codes</a:t>
            </a:r>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3" name="Content Placeholder 2"/>
          <p:cNvSpPr>
            <a:spLocks noGrp="1"/>
          </p:cNvSpPr>
          <p:nvPr>
            <p:ph idx="1"/>
          </p:nvPr>
        </p:nvSpPr>
        <p:spPr/>
        <p:txBody>
          <a:bodyPr>
            <a:normAutofit lnSpcReduction="10000"/>
          </a:bodyPr>
          <a:lstStyle/>
          <a:p>
            <a:r>
              <a:rPr lang="en-US" b="1" dirty="0" smtClean="0"/>
              <a:t>Time Complexity:</a:t>
            </a:r>
          </a:p>
          <a:p>
            <a:pPr lvl="1"/>
            <a:r>
              <a:rPr lang="en-US" dirty="0" smtClean="0"/>
              <a:t>Q is implemented as binary min-heap(ch6)</a:t>
            </a:r>
          </a:p>
          <a:p>
            <a:pPr lvl="1"/>
            <a:r>
              <a:rPr lang="en-US" dirty="0" smtClean="0"/>
              <a:t>For a set of C of n characters, the initialization of Q in line 2 can be performed in O(n) time using the BUILD-MIN-HEAP procedure (section 6.3)</a:t>
            </a:r>
          </a:p>
          <a:p>
            <a:pPr lvl="1"/>
            <a:r>
              <a:rPr lang="en-US" dirty="0" smtClean="0"/>
              <a:t>The for loop in lines 3-8 is executed exactly n-1 times, and since each heap operation requires time O(</a:t>
            </a:r>
            <a:r>
              <a:rPr lang="en-US" dirty="0" err="1" smtClean="0"/>
              <a:t>logn</a:t>
            </a:r>
            <a:r>
              <a:rPr lang="en-US" dirty="0" smtClean="0"/>
              <a:t>), so the loop contributes O(</a:t>
            </a:r>
            <a:r>
              <a:rPr lang="en-US" dirty="0" err="1" smtClean="0"/>
              <a:t>nlogn</a:t>
            </a:r>
            <a:r>
              <a:rPr lang="en-US" dirty="0" smtClean="0"/>
              <a:t>) to the running time of Huffman algorithm on a set of n characters.</a:t>
            </a:r>
            <a:endParaRPr lang="en-US" dirty="0"/>
          </a:p>
        </p:txBody>
      </p:sp>
    </p:spTree>
    <p:extLst>
      <p:ext uri="{BB962C8B-B14F-4D97-AF65-F5344CB8AC3E}">
        <p14:creationId xmlns:p14="http://schemas.microsoft.com/office/powerpoint/2010/main" val="2129557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Quiz-1</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dirty="0" smtClean="0"/>
              <a:t>(Time: Until break Session)</a:t>
            </a:r>
          </a:p>
          <a:p>
            <a:pPr marL="514350" indent="-514350">
              <a:buFont typeface="+mj-lt"/>
              <a:buAutoNum type="arabicPeriod"/>
            </a:pPr>
            <a:r>
              <a:rPr lang="en-US" dirty="0" smtClean="0"/>
              <a:t>Trace </a:t>
            </a:r>
            <a:r>
              <a:rPr lang="en-US" dirty="0"/>
              <a:t>the dynamic programming algorithm for the longest common subsequence problem </a:t>
            </a:r>
            <a:r>
              <a:rPr lang="en-US" dirty="0" smtClean="0"/>
              <a:t>with strings X </a:t>
            </a:r>
            <a:r>
              <a:rPr lang="en-US" dirty="0"/>
              <a:t>= “</a:t>
            </a:r>
            <a:r>
              <a:rPr lang="en-US" dirty="0" err="1"/>
              <a:t>bacb</a:t>
            </a:r>
            <a:r>
              <a:rPr lang="en-US" dirty="0"/>
              <a:t>” and </a:t>
            </a:r>
            <a:r>
              <a:rPr lang="en-US" dirty="0" smtClean="0"/>
              <a:t>Y </a:t>
            </a:r>
            <a:r>
              <a:rPr lang="en-US" dirty="0"/>
              <a:t>= “</a:t>
            </a:r>
            <a:r>
              <a:rPr lang="en-US" dirty="0" err="1"/>
              <a:t>abcabc</a:t>
            </a:r>
            <a:r>
              <a:rPr lang="en-US" dirty="0"/>
              <a:t>”. Complete all the entries in the table </a:t>
            </a:r>
            <a:r>
              <a:rPr lang="en-US" dirty="0" smtClean="0"/>
              <a:t>and also build </a:t>
            </a:r>
            <a:r>
              <a:rPr lang="en-US" dirty="0"/>
              <a:t>all of the </a:t>
            </a:r>
            <a:r>
              <a:rPr lang="en-US" dirty="0" smtClean="0"/>
              <a:t>possible optimal solutions if possible. (10)</a:t>
            </a:r>
          </a:p>
          <a:p>
            <a:pPr marL="514350" indent="-514350">
              <a:buFont typeface="+mj-lt"/>
              <a:buAutoNum type="arabicPeriod"/>
            </a:pPr>
            <a:r>
              <a:rPr lang="en-US" dirty="0" smtClean="0"/>
              <a:t>Is it possible that this Longest Common Subsequence algorithm can be converted into Least Common Subsequence, if the answer is yes then explain it how? (5)</a:t>
            </a:r>
            <a:endParaRPr lang="en-US" dirty="0"/>
          </a:p>
        </p:txBody>
      </p:sp>
      <p:sp>
        <p:nvSpPr>
          <p:cNvPr id="4" name="Date Placeholder 3"/>
          <p:cNvSpPr>
            <a:spLocks noGrp="1"/>
          </p:cNvSpPr>
          <p:nvPr>
            <p:ph type="dt" sz="half" idx="10"/>
          </p:nvPr>
        </p:nvSpPr>
        <p:spPr/>
        <p:txBody>
          <a:bodyPr/>
          <a:lstStyle/>
          <a:p>
            <a:r>
              <a:rPr lang="en-US" smtClean="0"/>
              <a:t>21/11/2014</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159266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Algorithms</a:t>
            </a:r>
            <a:endParaRPr lang="en-US" dirty="0"/>
          </a:p>
        </p:txBody>
      </p:sp>
      <p:sp>
        <p:nvSpPr>
          <p:cNvPr id="3" name="Content Placeholder 2"/>
          <p:cNvSpPr>
            <a:spLocks noGrp="1"/>
          </p:cNvSpPr>
          <p:nvPr>
            <p:ph idx="1"/>
          </p:nvPr>
        </p:nvSpPr>
        <p:spPr/>
        <p:txBody>
          <a:bodyPr>
            <a:normAutofit fontScale="92500"/>
          </a:bodyPr>
          <a:lstStyle/>
          <a:p>
            <a:r>
              <a:rPr lang="en-US" dirty="0"/>
              <a:t>Greedy is an algorithmic paradigm that builds up a solution piece by piece, always choosing the next piece that offers the most obvious and immediate benefit. </a:t>
            </a:r>
            <a:endParaRPr lang="en-US" dirty="0" smtClean="0"/>
          </a:p>
          <a:p>
            <a:r>
              <a:rPr lang="en-US" dirty="0" smtClean="0"/>
              <a:t>Greedy </a:t>
            </a:r>
            <a:r>
              <a:rPr lang="en-US" dirty="0"/>
              <a:t>algorithms are used for optimization problems. </a:t>
            </a:r>
            <a:endParaRPr lang="en-US" dirty="0" smtClean="0"/>
          </a:p>
          <a:p>
            <a:r>
              <a:rPr lang="en-US" dirty="0" smtClean="0"/>
              <a:t>An </a:t>
            </a:r>
            <a:r>
              <a:rPr lang="en-US" dirty="0"/>
              <a:t>optimization problem can be solved using Greedy if the problem has the following property:</a:t>
            </a:r>
            <a:r>
              <a:rPr lang="en-US" i="1" dirty="0"/>
              <a:t> </a:t>
            </a:r>
            <a:endParaRPr lang="en-US" i="1" dirty="0" smtClean="0"/>
          </a:p>
          <a:p>
            <a:pPr lvl="1"/>
            <a:r>
              <a:rPr lang="en-US" i="1" dirty="0" smtClean="0"/>
              <a:t>At </a:t>
            </a:r>
            <a:r>
              <a:rPr lang="en-US" i="1" dirty="0"/>
              <a:t>every step, we can make a choice that looks best at the moment, and we get the optimal solution of the complete problem</a:t>
            </a:r>
            <a:r>
              <a:rPr lang="en-US" dirty="0"/>
              <a:t>.</a:t>
            </a:r>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376650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Algorithms</a:t>
            </a:r>
            <a:endParaRPr lang="en-US" dirty="0"/>
          </a:p>
        </p:txBody>
      </p:sp>
      <p:sp>
        <p:nvSpPr>
          <p:cNvPr id="3" name="Content Placeholder 2"/>
          <p:cNvSpPr>
            <a:spLocks noGrp="1"/>
          </p:cNvSpPr>
          <p:nvPr>
            <p:ph idx="1"/>
          </p:nvPr>
        </p:nvSpPr>
        <p:spPr/>
        <p:txBody>
          <a:bodyPr/>
          <a:lstStyle/>
          <a:p>
            <a:r>
              <a:rPr lang="en-US" dirty="0"/>
              <a:t>If a Greedy Algorithm can solve a problem, then it generally becomes the best method to solve that problem as the Greedy algorithms are in general more efficient than other techniques like Dynamic Programming. </a:t>
            </a:r>
            <a:endParaRPr lang="en-US" dirty="0" smtClean="0"/>
          </a:p>
          <a:p>
            <a:r>
              <a:rPr lang="en-US" dirty="0" smtClean="0"/>
              <a:t>But </a:t>
            </a:r>
            <a:r>
              <a:rPr lang="en-US" dirty="0"/>
              <a:t>Greedy algorithms cannot always be applied. For example, </a:t>
            </a:r>
            <a:r>
              <a:rPr lang="en-US" u="sng" dirty="0"/>
              <a:t>Fractional Knapsack</a:t>
            </a:r>
            <a:r>
              <a:rPr lang="en-US" dirty="0"/>
              <a:t> problem </a:t>
            </a:r>
            <a:r>
              <a:rPr lang="en-US" dirty="0" smtClean="0"/>
              <a:t>can </a:t>
            </a:r>
            <a:r>
              <a:rPr lang="en-US" dirty="0"/>
              <a:t>be solved using Greedy, but </a:t>
            </a:r>
            <a:r>
              <a:rPr lang="en-US" u="sng" dirty="0" smtClean="0"/>
              <a:t>0-1 Knapsack</a:t>
            </a:r>
            <a:r>
              <a:rPr lang="en-US" dirty="0"/>
              <a:t> cannot be solved using Greedy.</a:t>
            </a:r>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6217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Algorithms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Following are some standard algorithms that are Greedy </a:t>
            </a:r>
            <a:r>
              <a:rPr lang="en-US" dirty="0" smtClean="0"/>
              <a:t>algorithms.</a:t>
            </a:r>
          </a:p>
          <a:p>
            <a:pPr lvl="1"/>
            <a:r>
              <a:rPr lang="en-US" b="1" dirty="0" err="1">
                <a:hlinkClick r:id="rId2"/>
              </a:rPr>
              <a:t>Kruskal’s</a:t>
            </a:r>
            <a:r>
              <a:rPr lang="en-US" b="1" dirty="0">
                <a:hlinkClick r:id="rId2"/>
              </a:rPr>
              <a:t> Minimum Spanning Tree (MST)</a:t>
            </a:r>
            <a:r>
              <a:rPr lang="en-US" b="1" dirty="0"/>
              <a:t>:</a:t>
            </a:r>
            <a:r>
              <a:rPr lang="en-US" dirty="0"/>
              <a:t> In </a:t>
            </a:r>
            <a:r>
              <a:rPr lang="en-US" dirty="0" err="1"/>
              <a:t>Kruskal’s</a:t>
            </a:r>
            <a:r>
              <a:rPr lang="en-US" dirty="0"/>
              <a:t> algorithm, we create a MST by picking edges one by one. The Greedy Choice is to pick the smallest weight edge that doesn’t cause a cycle in the MST constructed so </a:t>
            </a:r>
            <a:r>
              <a:rPr lang="en-US" dirty="0" smtClean="0"/>
              <a:t>far.</a:t>
            </a:r>
          </a:p>
          <a:p>
            <a:pPr lvl="1"/>
            <a:r>
              <a:rPr lang="en-US" b="1" dirty="0" smtClean="0">
                <a:hlinkClick r:id="rId3"/>
              </a:rPr>
              <a:t>Prim’s </a:t>
            </a:r>
            <a:r>
              <a:rPr lang="en-US" b="1" dirty="0">
                <a:hlinkClick r:id="rId3"/>
              </a:rPr>
              <a:t>Minimum Spanning Tree</a:t>
            </a:r>
            <a:r>
              <a:rPr lang="en-US" b="1" dirty="0"/>
              <a:t>:</a:t>
            </a:r>
            <a:r>
              <a:rPr lang="en-US" dirty="0"/>
              <a:t> In Prim’s algorithm also, we create a MST by picking edges one by one. We maintain two sets: set of the vertices already included in MST and the set of the vertices not yet included. The Greedy Choice is to pick the smallest weight edge that connects the two </a:t>
            </a:r>
            <a:r>
              <a:rPr lang="en-US" dirty="0" smtClean="0"/>
              <a:t>sets.</a:t>
            </a:r>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621079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Algorithms</a:t>
            </a:r>
            <a:endParaRPr lang="en-US" dirty="0"/>
          </a:p>
        </p:txBody>
      </p:sp>
      <p:sp>
        <p:nvSpPr>
          <p:cNvPr id="3" name="Content Placeholder 2"/>
          <p:cNvSpPr>
            <a:spLocks noGrp="1"/>
          </p:cNvSpPr>
          <p:nvPr>
            <p:ph idx="1"/>
          </p:nvPr>
        </p:nvSpPr>
        <p:spPr/>
        <p:txBody>
          <a:bodyPr>
            <a:normAutofit fontScale="92500" lnSpcReduction="20000"/>
          </a:bodyPr>
          <a:lstStyle/>
          <a:p>
            <a:pPr lvl="1"/>
            <a:r>
              <a:rPr lang="en-US" b="1" dirty="0" err="1" smtClean="0">
                <a:hlinkClick r:id="rId2"/>
              </a:rPr>
              <a:t>Dijkstra’s</a:t>
            </a:r>
            <a:r>
              <a:rPr lang="en-US" b="1" dirty="0" smtClean="0">
                <a:hlinkClick r:id="rId2"/>
              </a:rPr>
              <a:t> </a:t>
            </a:r>
            <a:r>
              <a:rPr lang="en-US" b="1" dirty="0">
                <a:hlinkClick r:id="rId2"/>
              </a:rPr>
              <a:t>Shortest Path</a:t>
            </a:r>
            <a:r>
              <a:rPr lang="en-US" b="1" dirty="0"/>
              <a:t>: </a:t>
            </a:r>
            <a:r>
              <a:rPr lang="en-US" dirty="0"/>
              <a:t>The </a:t>
            </a:r>
            <a:r>
              <a:rPr lang="en-US" dirty="0" err="1"/>
              <a:t>Dijkstra’s</a:t>
            </a:r>
            <a:r>
              <a:rPr lang="en-US" dirty="0"/>
              <a:t> algorithm is very similar to Prim’s algorithm. The shortest path tree is built up, edge by edge. We maintain two sets: set of the vertices already included in the tree and the set of the vertices not yet included. The Greedy Choice is to pick the edge that connects the two sets and is on the smallest weight path from source to the set that contains not yet included vertices.</a:t>
            </a:r>
          </a:p>
          <a:p>
            <a:pPr lvl="1"/>
            <a:r>
              <a:rPr lang="en-US" b="1" dirty="0">
                <a:hlinkClick r:id="rId3"/>
              </a:rPr>
              <a:t>Huffman Coding</a:t>
            </a:r>
            <a:r>
              <a:rPr lang="en-US" b="1" dirty="0"/>
              <a:t>:</a:t>
            </a:r>
            <a:r>
              <a:rPr lang="en-US" dirty="0"/>
              <a:t> Huffman Coding is a loss-less compression technique. It assigns variable length bit codes to different characters. The Greedy Choice is to assign least bit length code to the most frequent character</a:t>
            </a:r>
            <a:r>
              <a:rPr lang="en-US" dirty="0" smtClean="0"/>
              <a:t>.</a:t>
            </a:r>
            <a:endParaRPr lang="en-US" dirty="0"/>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866149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Algorithms</a:t>
            </a:r>
            <a:endParaRPr lang="en-US" dirty="0"/>
          </a:p>
        </p:txBody>
      </p:sp>
      <p:sp>
        <p:nvSpPr>
          <p:cNvPr id="3" name="Content Placeholder 2"/>
          <p:cNvSpPr>
            <a:spLocks noGrp="1"/>
          </p:cNvSpPr>
          <p:nvPr>
            <p:ph idx="1"/>
          </p:nvPr>
        </p:nvSpPr>
        <p:spPr/>
        <p:txBody>
          <a:bodyPr/>
          <a:lstStyle/>
          <a:p>
            <a:r>
              <a:rPr lang="en-US" dirty="0"/>
              <a:t>The greedy algorithms are sometimes also used to get an approximation for Hard optimization problems. </a:t>
            </a:r>
            <a:endParaRPr lang="en-US" dirty="0" smtClean="0"/>
          </a:p>
          <a:p>
            <a:pPr lvl="1"/>
            <a:r>
              <a:rPr lang="en-US" dirty="0" smtClean="0"/>
              <a:t>For </a:t>
            </a:r>
            <a:r>
              <a:rPr lang="en-US" dirty="0"/>
              <a:t>example, </a:t>
            </a:r>
            <a:r>
              <a:rPr lang="en-US" dirty="0">
                <a:hlinkClick r:id="rId2"/>
              </a:rPr>
              <a:t>Traveling Salesman Problem</a:t>
            </a:r>
            <a:r>
              <a:rPr lang="en-US" dirty="0"/>
              <a:t> is a NP Hard problem. </a:t>
            </a:r>
            <a:r>
              <a:rPr lang="en-US" dirty="0" smtClean="0"/>
              <a:t>A </a:t>
            </a:r>
            <a:r>
              <a:rPr lang="en-US" dirty="0"/>
              <a:t>Greedy choice for this problem is to pick the nearest unvisited city from the current city at every step. This solutions doesn’t always produce the best optimal solution, but can be used to get an approximate optimal solution.</a:t>
            </a:r>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49666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Selection Problem</a:t>
            </a:r>
            <a:endParaRPr lang="en-US" dirty="0"/>
          </a:p>
        </p:txBody>
      </p:sp>
      <p:sp>
        <p:nvSpPr>
          <p:cNvPr id="3" name="Content Placeholder 2"/>
          <p:cNvSpPr>
            <a:spLocks noGrp="1"/>
          </p:cNvSpPr>
          <p:nvPr>
            <p:ph idx="1"/>
          </p:nvPr>
        </p:nvSpPr>
        <p:spPr/>
        <p:txBody>
          <a:bodyPr>
            <a:normAutofit fontScale="85000" lnSpcReduction="20000"/>
          </a:bodyPr>
          <a:lstStyle/>
          <a:p>
            <a:r>
              <a:rPr lang="en-US" dirty="0"/>
              <a:t>Let us consider the </a:t>
            </a:r>
            <a:r>
              <a:rPr lang="en-US" dirty="0">
                <a:hlinkClick r:id="rId2"/>
              </a:rPr>
              <a:t>Activity Selection problem</a:t>
            </a:r>
            <a:r>
              <a:rPr lang="en-US" dirty="0"/>
              <a:t> as our first example of Greedy algorithms. Following is the problem </a:t>
            </a:r>
            <a:r>
              <a:rPr lang="en-US" dirty="0" smtClean="0"/>
              <a:t>statement.</a:t>
            </a:r>
          </a:p>
          <a:p>
            <a:pPr lvl="1"/>
            <a:r>
              <a:rPr lang="en-US" i="1" dirty="0" smtClean="0"/>
              <a:t>You </a:t>
            </a:r>
            <a:r>
              <a:rPr lang="en-US" i="1" dirty="0"/>
              <a:t>are given n </a:t>
            </a:r>
            <a:r>
              <a:rPr lang="en-US" i="1" dirty="0" smtClean="0"/>
              <a:t>activities </a:t>
            </a:r>
            <a:r>
              <a:rPr lang="en-US" i="1" dirty="0"/>
              <a:t>with their start and finish times. Select the maximum number of activities that can be performed by a single person, assuming that a person can only work on a single activity at a time</a:t>
            </a:r>
            <a:r>
              <a:rPr lang="en-US" i="1" dirty="0" smtClean="0"/>
              <a:t>.</a:t>
            </a:r>
          </a:p>
          <a:p>
            <a:r>
              <a:rPr lang="en-US" dirty="0" smtClean="0"/>
              <a:t>Example:</a:t>
            </a:r>
          </a:p>
          <a:p>
            <a:pPr lvl="1"/>
            <a:r>
              <a:rPr lang="en-US" dirty="0" smtClean="0"/>
              <a:t>Consider </a:t>
            </a:r>
            <a:r>
              <a:rPr lang="en-US" dirty="0"/>
              <a:t>the following 6 activities. </a:t>
            </a:r>
            <a:endParaRPr lang="en-US" dirty="0" smtClean="0"/>
          </a:p>
          <a:p>
            <a:pPr lvl="2"/>
            <a:r>
              <a:rPr lang="en-US" dirty="0" smtClean="0"/>
              <a:t>start</a:t>
            </a:r>
            <a:r>
              <a:rPr lang="en-US" dirty="0"/>
              <a:t>[] = {1, 3, 0, 5, 8, 5}; </a:t>
            </a:r>
            <a:endParaRPr lang="en-US" dirty="0" smtClean="0"/>
          </a:p>
          <a:p>
            <a:pPr lvl="2"/>
            <a:r>
              <a:rPr lang="en-US" dirty="0" smtClean="0"/>
              <a:t>finish</a:t>
            </a:r>
            <a:r>
              <a:rPr lang="en-US" dirty="0"/>
              <a:t>[] = {2, 4, 6, 7, 9, 9}; </a:t>
            </a:r>
            <a:endParaRPr lang="en-US" dirty="0" smtClean="0"/>
          </a:p>
          <a:p>
            <a:pPr lvl="2"/>
            <a:r>
              <a:rPr lang="en-US" dirty="0" smtClean="0"/>
              <a:t>The </a:t>
            </a:r>
            <a:r>
              <a:rPr lang="en-US" dirty="0"/>
              <a:t>maximum set of activities that can be executed by a single person is {0, 1, 3, 4}</a:t>
            </a:r>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683993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Selection Problem</a:t>
            </a:r>
          </a:p>
        </p:txBody>
      </p:sp>
      <p:sp>
        <p:nvSpPr>
          <p:cNvPr id="3" name="Content Placeholder 2"/>
          <p:cNvSpPr>
            <a:spLocks noGrp="1"/>
          </p:cNvSpPr>
          <p:nvPr>
            <p:ph idx="1"/>
          </p:nvPr>
        </p:nvSpPr>
        <p:spPr/>
        <p:txBody>
          <a:bodyPr>
            <a:normAutofit fontScale="85000" lnSpcReduction="20000"/>
          </a:bodyPr>
          <a:lstStyle/>
          <a:p>
            <a:r>
              <a:rPr lang="en-US" dirty="0"/>
              <a:t>The greedy choice is to always pick the next activity whose finish time is least among the remaining activities and the start time is more than or equal to the finish time of previously selected activity. </a:t>
            </a:r>
            <a:endParaRPr lang="en-US" dirty="0" smtClean="0"/>
          </a:p>
          <a:p>
            <a:r>
              <a:rPr lang="en-US" dirty="0" smtClean="0"/>
              <a:t>We </a:t>
            </a:r>
            <a:r>
              <a:rPr lang="en-US" dirty="0"/>
              <a:t>can sort the activities according to their finishing time so that we always consider the next activity as minimum finishing time activity</a:t>
            </a:r>
            <a:r>
              <a:rPr lang="en-US" dirty="0" smtClean="0"/>
              <a:t>.</a:t>
            </a:r>
          </a:p>
          <a:p>
            <a:pPr marL="914400" lvl="1" indent="-514350"/>
            <a:r>
              <a:rPr lang="en-US" dirty="0" smtClean="0"/>
              <a:t>Sort </a:t>
            </a:r>
            <a:r>
              <a:rPr lang="en-US" dirty="0"/>
              <a:t>the activities according to their finishing </a:t>
            </a:r>
            <a:r>
              <a:rPr lang="en-US" dirty="0" smtClean="0"/>
              <a:t>time</a:t>
            </a:r>
          </a:p>
          <a:p>
            <a:pPr marL="914400" lvl="1" indent="-514350"/>
            <a:r>
              <a:rPr lang="en-US" dirty="0" smtClean="0"/>
              <a:t>Select </a:t>
            </a:r>
            <a:r>
              <a:rPr lang="en-US" dirty="0"/>
              <a:t>the first activity from the sorted array and print </a:t>
            </a:r>
            <a:r>
              <a:rPr lang="en-US" dirty="0" smtClean="0"/>
              <a:t>it.</a:t>
            </a:r>
          </a:p>
          <a:p>
            <a:pPr marL="914400" lvl="1" indent="-514350"/>
            <a:r>
              <a:rPr lang="en-US" dirty="0" smtClean="0"/>
              <a:t>Do </a:t>
            </a:r>
            <a:r>
              <a:rPr lang="en-US" dirty="0"/>
              <a:t>following for remaining activities in the sorted </a:t>
            </a:r>
            <a:r>
              <a:rPr lang="en-US" smtClean="0"/>
              <a:t>array.</a:t>
            </a:r>
          </a:p>
          <a:p>
            <a:pPr marL="1314450" lvl="2" indent="-514350"/>
            <a:r>
              <a:rPr lang="en-US" smtClean="0"/>
              <a:t>If </a:t>
            </a:r>
            <a:r>
              <a:rPr lang="en-US" dirty="0"/>
              <a:t>the start time of this activity is greater than the finish time of previously selected activity then select this activity and print it.</a:t>
            </a:r>
          </a:p>
        </p:txBody>
      </p:sp>
      <p:sp>
        <p:nvSpPr>
          <p:cNvPr id="4" name="Date Placeholder 3"/>
          <p:cNvSpPr>
            <a:spLocks noGrp="1"/>
          </p:cNvSpPr>
          <p:nvPr>
            <p:ph type="dt" sz="half" idx="10"/>
          </p:nvPr>
        </p:nvSpPr>
        <p:spPr/>
        <p:txBody>
          <a:bodyPr/>
          <a:lstStyle/>
          <a:p>
            <a:r>
              <a:rPr lang="en-US" smtClean="0"/>
              <a:t>21/11/2014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457404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TotalTime>
  <Words>709</Words>
  <Application>Microsoft Office PowerPoint</Application>
  <PresentationFormat>On-screen Show (4:3)</PresentationFormat>
  <Paragraphs>110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Advanced Analysis of Algorithms</vt:lpstr>
      <vt:lpstr>Quiz-1</vt:lpstr>
      <vt:lpstr>Greedy Algorithms</vt:lpstr>
      <vt:lpstr>Greedy Algorithms</vt:lpstr>
      <vt:lpstr>Greedy Algorithms</vt:lpstr>
      <vt:lpstr>Greedy Algorithms</vt:lpstr>
      <vt:lpstr>Greedy Algorithms</vt:lpstr>
      <vt:lpstr>Activity Selection Problem</vt:lpstr>
      <vt:lpstr>Activity Selection Problem</vt:lpstr>
      <vt:lpstr>Activity Selection Problem</vt:lpstr>
      <vt:lpstr>Activity Selection Problem</vt:lpstr>
      <vt:lpstr>Huffman Codes</vt:lpstr>
      <vt:lpstr>Huffman Codes</vt:lpstr>
      <vt:lpstr>Huffman Codes</vt:lpstr>
      <vt:lpstr>Huffman Codes</vt:lpstr>
      <vt:lpstr>Huffman Codes</vt:lpstr>
      <vt:lpstr>Huffman Codes</vt:lpstr>
      <vt:lpstr>Huffman Codes Algorithm</vt:lpstr>
      <vt:lpstr>Huffman Codes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Analysis of Algorithms</dc:title>
  <dc:creator>Genius Computers</dc:creator>
  <cp:lastModifiedBy>Genius Computers</cp:lastModifiedBy>
  <cp:revision>147</cp:revision>
  <dcterms:created xsi:type="dcterms:W3CDTF">2006-08-16T00:00:00Z</dcterms:created>
  <dcterms:modified xsi:type="dcterms:W3CDTF">2014-11-21T10:39:10Z</dcterms:modified>
</cp:coreProperties>
</file>