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1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9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8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1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8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0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8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2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B833-F91A-4A5F-88CD-54696C9E339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5D021-7438-451B-8646-F5B488AD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Form Budgets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Hanzala Zulfiqar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77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7628"/>
            <a:ext cx="10515600" cy="6590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Examining The Existing Farm Plan And Identification Of Handicaps And Shortcomings</a:t>
            </a:r>
          </a:p>
          <a:p>
            <a:r>
              <a:rPr lang="en-US" dirty="0" smtClean="0"/>
              <a:t>Find out the shortcomings and weaknesses</a:t>
            </a:r>
          </a:p>
          <a:p>
            <a:r>
              <a:rPr lang="en-US" dirty="0" smtClean="0"/>
              <a:t>Examined each resource and the output of each enterprise </a:t>
            </a:r>
          </a:p>
          <a:p>
            <a:r>
              <a:rPr lang="en-US" dirty="0" smtClean="0"/>
              <a:t>Livestock production per animal</a:t>
            </a:r>
          </a:p>
          <a:p>
            <a:pPr marL="0" indent="0">
              <a:buNone/>
            </a:pPr>
            <a:r>
              <a:rPr lang="en-US" sz="3600" b="1" dirty="0" smtClean="0"/>
              <a:t>Preparation of Alternative Plans</a:t>
            </a:r>
          </a:p>
          <a:p>
            <a:r>
              <a:rPr lang="en-US" dirty="0" smtClean="0"/>
              <a:t>Resource Restriction</a:t>
            </a:r>
          </a:p>
          <a:p>
            <a:r>
              <a:rPr lang="en-US" dirty="0" smtClean="0"/>
              <a:t>Weaknesses of Existing Organization</a:t>
            </a:r>
          </a:p>
          <a:p>
            <a:r>
              <a:rPr lang="en-US" dirty="0" smtClean="0"/>
              <a:t>Possibility of New Technologies </a:t>
            </a:r>
          </a:p>
          <a:p>
            <a:r>
              <a:rPr lang="en-US" dirty="0" smtClean="0"/>
              <a:t>Increase the allocation of resources for those enterprises which have greater net return (gross income - Variable)</a:t>
            </a:r>
          </a:p>
          <a:p>
            <a:r>
              <a:rPr lang="en-US" dirty="0" smtClean="0"/>
              <a:t>Analyze all the plans and select one which give highest return to fixed factors.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7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Farm Budget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Budget may be defined as a plan for spending and earnings for a given period of time, which is usually one year.</a:t>
            </a:r>
          </a:p>
          <a:p>
            <a:r>
              <a:rPr lang="en-US" sz="3200" dirty="0" smtClean="0"/>
              <a:t>There are three types of farm budget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Partial Budget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Enterprise Budget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Complete Budget </a:t>
            </a:r>
            <a:r>
              <a:rPr lang="en-US" dirty="0"/>
              <a:t>(</a:t>
            </a:r>
            <a:r>
              <a:rPr lang="en-US" dirty="0" smtClean="0"/>
              <a:t>Whole Budget)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10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15122"/>
          </a:xfrm>
        </p:spPr>
        <p:txBody>
          <a:bodyPr/>
          <a:lstStyle/>
          <a:p>
            <a:r>
              <a:rPr lang="en-US" b="1" dirty="0" smtClean="0"/>
              <a:t>Partial Budget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5122"/>
            <a:ext cx="10515600" cy="57428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partial budget refers to estimating profitability of small changes in an existing organization of a farm. </a:t>
            </a:r>
            <a:endParaRPr lang="en-US" dirty="0"/>
          </a:p>
          <a:p>
            <a:r>
              <a:rPr lang="en-US" dirty="0" smtClean="0"/>
              <a:t>Marginal analysis in which shows the effect on net income resulting from the proposed change.</a:t>
            </a:r>
          </a:p>
          <a:p>
            <a:r>
              <a:rPr lang="en-US" dirty="0" smtClean="0"/>
              <a:t>Appropriate for minor adjustments in factor substitution or product substitution. </a:t>
            </a:r>
          </a:p>
          <a:p>
            <a:r>
              <a:rPr lang="en-US" dirty="0" smtClean="0"/>
              <a:t>Factor substitution for example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hift from conventional harvesting to machine cutting,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lowing land with tractor instead of bullocks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attle feed instead of cotton seed cake.</a:t>
            </a:r>
          </a:p>
          <a:p>
            <a:r>
              <a:rPr lang="en-US" dirty="0" smtClean="0"/>
              <a:t>Product Substitution </a:t>
            </a:r>
          </a:p>
          <a:p>
            <a:pPr lvl="1"/>
            <a:r>
              <a:rPr lang="en-US" dirty="0" smtClean="0"/>
              <a:t>Wheat for gram</a:t>
            </a:r>
          </a:p>
          <a:p>
            <a:pPr lvl="1"/>
            <a:r>
              <a:rPr lang="en-US" dirty="0" smtClean="0"/>
              <a:t>Goat for sheep</a:t>
            </a:r>
          </a:p>
          <a:p>
            <a:pPr lvl="1"/>
            <a:r>
              <a:rPr lang="en-US" dirty="0" smtClean="0"/>
              <a:t>Buffalo for cow</a:t>
            </a:r>
          </a:p>
        </p:txBody>
      </p:sp>
    </p:spTree>
    <p:extLst>
      <p:ext uri="{BB962C8B-B14F-4D97-AF65-F5344CB8AC3E}">
        <p14:creationId xmlns:p14="http://schemas.microsoft.com/office/powerpoint/2010/main" val="3913730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326"/>
            <a:ext cx="10515600" cy="6612673"/>
          </a:xfrm>
        </p:spPr>
        <p:txBody>
          <a:bodyPr>
            <a:noAutofit/>
          </a:bodyPr>
          <a:lstStyle/>
          <a:p>
            <a:r>
              <a:rPr lang="en-US" sz="3200" dirty="0" smtClean="0"/>
              <a:t>Costs and returns analysis is done to check the small changes either economically feasible or not.</a:t>
            </a:r>
          </a:p>
          <a:p>
            <a:r>
              <a:rPr lang="en-US" sz="3200" dirty="0" smtClean="0"/>
              <a:t>There are four items take in to account for preparing a partial budget. Two are financial losses and other two are related to financial gain.</a:t>
            </a:r>
          </a:p>
          <a:p>
            <a:r>
              <a:rPr lang="en-US" sz="3200" dirty="0" smtClean="0"/>
              <a:t>Financial Losses</a:t>
            </a:r>
          </a:p>
          <a:p>
            <a:pPr lvl="1"/>
            <a:r>
              <a:rPr lang="en-US" sz="3200" dirty="0" smtClean="0"/>
              <a:t>New Costs</a:t>
            </a:r>
          </a:p>
          <a:p>
            <a:pPr lvl="1"/>
            <a:r>
              <a:rPr lang="en-US" sz="3200" dirty="0" smtClean="0"/>
              <a:t>Revenue Forgone</a:t>
            </a:r>
          </a:p>
          <a:p>
            <a:r>
              <a:rPr lang="en-US" sz="3200" dirty="0" smtClean="0"/>
              <a:t>Financial Gain </a:t>
            </a:r>
          </a:p>
          <a:p>
            <a:pPr lvl="1"/>
            <a:r>
              <a:rPr lang="en-US" sz="3200" dirty="0" smtClean="0"/>
              <a:t>Costs Saved</a:t>
            </a:r>
          </a:p>
          <a:p>
            <a:pPr lvl="1"/>
            <a:r>
              <a:rPr lang="en-US" sz="3200" dirty="0" smtClean="0"/>
              <a:t>New Revenue Generated</a:t>
            </a:r>
            <a:endParaRPr lang="en-US" sz="3200" dirty="0"/>
          </a:p>
          <a:p>
            <a:r>
              <a:rPr lang="en-US" sz="3200" dirty="0" smtClean="0"/>
              <a:t>Difference between Financial Losses and Financial Gain (Analyze (Change is acceptable or not)</a:t>
            </a:r>
          </a:p>
        </p:txBody>
      </p:sp>
    </p:spTree>
    <p:extLst>
      <p:ext uri="{BB962C8B-B14F-4D97-AF65-F5344CB8AC3E}">
        <p14:creationId xmlns:p14="http://schemas.microsoft.com/office/powerpoint/2010/main" val="896908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04332"/>
          </a:xfrm>
        </p:spPr>
        <p:txBody>
          <a:bodyPr/>
          <a:lstStyle/>
          <a:p>
            <a:r>
              <a:rPr lang="en-US" b="1" dirty="0" smtClean="0"/>
              <a:t>Enterprise Budget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4332"/>
            <a:ext cx="10515600" cy="56536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enterprise budget is concerned with the analysis of individual crop or livestock activities in the form plan. </a:t>
            </a:r>
          </a:p>
          <a:p>
            <a:r>
              <a:rPr lang="en-US" dirty="0" smtClean="0"/>
              <a:t>Check the profitability of alternative enterprises and compare the profitability of existing and proposed enterprises.</a:t>
            </a:r>
          </a:p>
          <a:p>
            <a:r>
              <a:rPr lang="en-US" dirty="0" smtClean="0"/>
              <a:t>Data (Inputs used, Yield per acre/ per animal and prices of inputs and outputs)</a:t>
            </a:r>
          </a:p>
          <a:p>
            <a:r>
              <a:rPr lang="en-US" dirty="0" smtClean="0"/>
              <a:t>Variable Cost (Vary with size and intensity of a enterprise)</a:t>
            </a:r>
          </a:p>
          <a:p>
            <a:r>
              <a:rPr lang="en-US" dirty="0" smtClean="0"/>
              <a:t>Fixed Cost</a:t>
            </a:r>
          </a:p>
          <a:p>
            <a:r>
              <a:rPr lang="en-US" dirty="0" smtClean="0"/>
              <a:t>Gross Margin (Value of Output(Product) - Variable Cost )</a:t>
            </a:r>
          </a:p>
          <a:p>
            <a:r>
              <a:rPr lang="en-US" dirty="0" smtClean="0"/>
              <a:t>It is calculated on per acre or per head basis.</a:t>
            </a:r>
          </a:p>
          <a:p>
            <a:r>
              <a:rPr lang="en-US" dirty="0" smtClean="0"/>
              <a:t>It may be varied farm to farm and year to year due to varying influence of factors. Like soil, breed, market condition, prices and difference in farm practices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271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1307"/>
          </a:xfrm>
        </p:spPr>
        <p:txBody>
          <a:bodyPr/>
          <a:lstStyle/>
          <a:p>
            <a:r>
              <a:rPr lang="en-US" b="1" dirty="0" smtClean="0"/>
              <a:t>Complete Budget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306"/>
            <a:ext cx="10515600" cy="58766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refers to make a plan for the whole form or for all the decisions of one enterprise.</a:t>
            </a:r>
          </a:p>
          <a:p>
            <a:r>
              <a:rPr lang="en-US" dirty="0" smtClean="0"/>
              <a:t>Determines all the expenses and income</a:t>
            </a:r>
          </a:p>
          <a:p>
            <a:r>
              <a:rPr lang="en-US" dirty="0" smtClean="0"/>
              <a:t>Complete Allocation of farm resources</a:t>
            </a:r>
          </a:p>
          <a:p>
            <a:r>
              <a:rPr lang="en-US" b="1" dirty="0" smtClean="0"/>
              <a:t>Objective: </a:t>
            </a:r>
            <a:r>
              <a:rPr lang="en-US" dirty="0" smtClean="0"/>
              <a:t>Most efficient use of resources and maximize income</a:t>
            </a:r>
          </a:p>
          <a:p>
            <a:r>
              <a:rPr lang="en-US" dirty="0" smtClean="0"/>
              <a:t>There are different steps to form a optimum plan with this budgeting technique.</a:t>
            </a:r>
          </a:p>
          <a:p>
            <a:pPr lvl="1"/>
            <a:r>
              <a:rPr lang="en-US" dirty="0" smtClean="0"/>
              <a:t>Inventory of Resources</a:t>
            </a:r>
          </a:p>
          <a:p>
            <a:pPr lvl="1"/>
            <a:r>
              <a:rPr lang="en-US" dirty="0" smtClean="0"/>
              <a:t>Information on Input Output Relationship</a:t>
            </a:r>
          </a:p>
          <a:p>
            <a:pPr lvl="1"/>
            <a:r>
              <a:rPr lang="en-US" dirty="0" smtClean="0"/>
              <a:t>Identification of Prices to be Used</a:t>
            </a:r>
          </a:p>
          <a:p>
            <a:pPr lvl="1"/>
            <a:r>
              <a:rPr lang="en-US" dirty="0" smtClean="0"/>
              <a:t>Determining the Relative Profitability of Enterprises</a:t>
            </a:r>
          </a:p>
          <a:p>
            <a:pPr lvl="1"/>
            <a:r>
              <a:rPr lang="en-US" dirty="0" smtClean="0"/>
              <a:t>Examining the Existing Farm Plan and Identification of Handicaps and Shortcomings</a:t>
            </a:r>
          </a:p>
          <a:p>
            <a:pPr lvl="1"/>
            <a:r>
              <a:rPr lang="en-US" dirty="0" smtClean="0"/>
              <a:t>Preparation of Alternative Plans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28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1307"/>
          </a:xfrm>
        </p:spPr>
        <p:txBody>
          <a:bodyPr/>
          <a:lstStyle/>
          <a:p>
            <a:r>
              <a:rPr lang="en-US" b="1" dirty="0" smtClean="0"/>
              <a:t>Inventory of 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306"/>
            <a:ext cx="10515600" cy="5876693"/>
          </a:xfrm>
        </p:spPr>
        <p:txBody>
          <a:bodyPr/>
          <a:lstStyle/>
          <a:p>
            <a:r>
              <a:rPr lang="en-US" dirty="0" smtClean="0"/>
              <a:t>Note and write down the amount of all resources like land, </a:t>
            </a:r>
            <a:r>
              <a:rPr lang="en-US" dirty="0" err="1" smtClean="0"/>
              <a:t>labour</a:t>
            </a:r>
            <a:r>
              <a:rPr lang="en-US" dirty="0" smtClean="0"/>
              <a:t>, water, building, milch animals and drought animals, goats, sheep, camel, horses, donkeys, machinery and other capital.</a:t>
            </a:r>
          </a:p>
          <a:p>
            <a:r>
              <a:rPr lang="en-US" dirty="0" smtClean="0"/>
              <a:t>Make a map.</a:t>
            </a:r>
          </a:p>
          <a:p>
            <a:r>
              <a:rPr lang="en-US" dirty="0" smtClean="0"/>
              <a:t>Soil type</a:t>
            </a:r>
          </a:p>
          <a:p>
            <a:r>
              <a:rPr lang="en-US" dirty="0" smtClean="0"/>
              <a:t>Topography of land</a:t>
            </a:r>
          </a:p>
          <a:p>
            <a:r>
              <a:rPr lang="en-US" dirty="0" smtClean="0"/>
              <a:t>Labour</a:t>
            </a:r>
          </a:p>
          <a:p>
            <a:r>
              <a:rPr lang="en-US" dirty="0" smtClean="0"/>
              <a:t>Water availability</a:t>
            </a:r>
          </a:p>
          <a:p>
            <a:r>
              <a:rPr lang="en-US" dirty="0" smtClean="0"/>
              <a:t>Amount of capital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824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4536"/>
            <a:ext cx="10515600" cy="1325563"/>
          </a:xfrm>
        </p:spPr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600" b="1" dirty="0" smtClean="0"/>
              <a:t>Information on Input Output Relationship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6361"/>
            <a:ext cx="10515600" cy="4192046"/>
          </a:xfrm>
        </p:spPr>
        <p:txBody>
          <a:bodyPr/>
          <a:lstStyle/>
          <a:p>
            <a:r>
              <a:rPr lang="en-US" dirty="0" smtClean="0"/>
              <a:t>Collect information through various reports and research papers</a:t>
            </a:r>
          </a:p>
          <a:p>
            <a:r>
              <a:rPr lang="en-US" dirty="0" smtClean="0"/>
              <a:t>New and improved technologies</a:t>
            </a:r>
          </a:p>
          <a:p>
            <a:r>
              <a:rPr lang="en-US" dirty="0" smtClean="0"/>
              <a:t>Coefficients of inputs to produce product or output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6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9073"/>
            <a:ext cx="10515600" cy="86979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Identification of prices to be used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886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Information about prices</a:t>
            </a:r>
          </a:p>
          <a:p>
            <a:r>
              <a:rPr lang="en-US" dirty="0" smtClean="0"/>
              <a:t>Predict future prices on the based on the trends of past few years’ prices, future expectation, govt. policies and change in technology.</a:t>
            </a:r>
          </a:p>
          <a:p>
            <a:pPr marL="0" indent="0">
              <a:buNone/>
            </a:pPr>
            <a:r>
              <a:rPr lang="en-US" sz="3600" b="1" dirty="0" smtClean="0"/>
              <a:t>Determining the </a:t>
            </a:r>
            <a:r>
              <a:rPr lang="en-US" sz="3600" b="1" dirty="0"/>
              <a:t>R</a:t>
            </a:r>
            <a:r>
              <a:rPr lang="en-US" sz="3600" b="1" dirty="0" smtClean="0"/>
              <a:t>elative Profitability of Enterprises</a:t>
            </a:r>
          </a:p>
          <a:p>
            <a:pPr marL="0" indent="0">
              <a:buNone/>
            </a:pPr>
            <a:r>
              <a:rPr lang="en-US" dirty="0" smtClean="0"/>
              <a:t>Prepare budget for each of his crop or livestock activity using data and information</a:t>
            </a:r>
          </a:p>
          <a:p>
            <a:pPr marL="0" indent="0">
              <a:buNone/>
            </a:pPr>
            <a:r>
              <a:rPr lang="en-US" dirty="0" smtClean="0"/>
              <a:t>Enterprise budget shows the net income associated with each enterprise</a:t>
            </a:r>
          </a:p>
          <a:p>
            <a:pPr marL="0" indent="0">
              <a:buNone/>
            </a:pPr>
            <a:r>
              <a:rPr lang="en-US" dirty="0" smtClean="0"/>
              <a:t>In livestock Enterprise one can see the profitability in aspect of labor, feed and livestock capital.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2154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664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Form Budgets</vt:lpstr>
      <vt:lpstr>Farm Budget</vt:lpstr>
      <vt:lpstr>Partial Budget</vt:lpstr>
      <vt:lpstr>PowerPoint Presentation</vt:lpstr>
      <vt:lpstr>Enterprise Budget</vt:lpstr>
      <vt:lpstr>Complete Budget </vt:lpstr>
      <vt:lpstr>Inventory of Resources</vt:lpstr>
      <vt:lpstr>Information on Input Output Relationship </vt:lpstr>
      <vt:lpstr>Identification of prices to be used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 Budgets</dc:title>
  <dc:creator>Windows User</dc:creator>
  <cp:lastModifiedBy>Windows User</cp:lastModifiedBy>
  <cp:revision>14</cp:revision>
  <dcterms:created xsi:type="dcterms:W3CDTF">2020-04-07T05:34:15Z</dcterms:created>
  <dcterms:modified xsi:type="dcterms:W3CDTF">2020-04-08T07:53:54Z</dcterms:modified>
</cp:coreProperties>
</file>