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verywellmind.com/what-is-the-somatic-nervous-system-279586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a:t>
            </a:r>
            <a:r>
              <a:rPr lang="en-US" dirty="0" smtClean="0"/>
              <a:t>No.04</a:t>
            </a:r>
            <a:endParaRPr lang="en-US" dirty="0"/>
          </a:p>
        </p:txBody>
      </p:sp>
      <p:sp>
        <p:nvSpPr>
          <p:cNvPr id="3" name="Subtitle 2"/>
          <p:cNvSpPr>
            <a:spLocks noGrp="1"/>
          </p:cNvSpPr>
          <p:nvPr>
            <p:ph type="subTitle" idx="1"/>
          </p:nvPr>
        </p:nvSpPr>
        <p:spPr/>
        <p:txBody>
          <a:bodyPr/>
          <a:lstStyle/>
          <a:p>
            <a:r>
              <a:rPr lang="en-US" dirty="0" smtClean="0"/>
              <a:t>Motivation and Performance.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2400" b="1" dirty="0" smtClean="0"/>
              <a:t>The Autonomic Nervous </a:t>
            </a:r>
            <a:r>
              <a:rPr lang="en-US" sz="2400" b="1" dirty="0" smtClean="0"/>
              <a:t>System</a:t>
            </a:r>
            <a:endParaRPr lang="en-US" sz="2400" dirty="0"/>
          </a:p>
        </p:txBody>
      </p:sp>
      <p:sp>
        <p:nvSpPr>
          <p:cNvPr id="3" name="Content Placeholder 2"/>
          <p:cNvSpPr>
            <a:spLocks noGrp="1"/>
          </p:cNvSpPr>
          <p:nvPr>
            <p:ph idx="1"/>
          </p:nvPr>
        </p:nvSpPr>
        <p:spPr/>
        <p:txBody>
          <a:bodyPr>
            <a:normAutofit fontScale="70000" lnSpcReduction="20000"/>
          </a:bodyPr>
          <a:lstStyle/>
          <a:p>
            <a:pPr lvl="0" algn="just"/>
            <a:r>
              <a:rPr lang="en-US" sz="2600" b="1" dirty="0" smtClean="0"/>
              <a:t>The Autonomic Nervous System</a:t>
            </a:r>
            <a:endParaRPr lang="en-US" sz="2600" dirty="0" smtClean="0"/>
          </a:p>
          <a:p>
            <a:pPr lvl="1" algn="just"/>
            <a:r>
              <a:rPr lang="en-US" sz="2600" dirty="0" smtClean="0"/>
              <a:t>The Autonomic System</a:t>
            </a:r>
            <a:r>
              <a:rPr lang="en-US" sz="2600" dirty="0" smtClean="0"/>
              <a:t> is the part of the peripheral nervous system that's responsible for regulating involuntary body functions, such as blood flow, heartbeat, digestion, and breathing.</a:t>
            </a:r>
          </a:p>
          <a:p>
            <a:pPr lvl="1" algn="just"/>
            <a:r>
              <a:rPr lang="en-US" sz="2600" dirty="0" smtClean="0"/>
              <a:t>In other words, it is the autonomic system that controls aspects of the body that are usually not under voluntary control. This system allows these functions to take place without needing to consciously think about them happening. The autonomic system is further divided into two branches:</a:t>
            </a:r>
          </a:p>
          <a:p>
            <a:pPr lvl="2" algn="just"/>
            <a:r>
              <a:rPr lang="en-US" sz="2600" b="1" dirty="0" smtClean="0"/>
              <a:t>Sympathetic system:</a:t>
            </a:r>
            <a:r>
              <a:rPr lang="en-US" sz="2600" dirty="0" smtClean="0"/>
              <a:t> By regulating </a:t>
            </a:r>
            <a:r>
              <a:rPr lang="en-US" sz="2600" dirty="0" smtClean="0"/>
              <a:t>the flight or fight response, the </a:t>
            </a:r>
            <a:r>
              <a:rPr lang="en-US" sz="2600" dirty="0" smtClean="0"/>
              <a:t>sympathetic system prepares the body to expend energy to respond to environmental threats. When action is needed, the sympathetic system triggers a response by accelerating heart rate, increasing breathing rate, boosting blood flow to muscles, activating sweat secretion.</a:t>
            </a:r>
          </a:p>
          <a:p>
            <a:pPr lvl="2" algn="just"/>
            <a:r>
              <a:rPr lang="en-US" sz="2600" b="1" dirty="0" smtClean="0"/>
              <a:t>Parasympathetic system: </a:t>
            </a:r>
            <a:r>
              <a:rPr lang="en-US" sz="2600" dirty="0" smtClean="0"/>
              <a:t>This helps maintain normal body functions and conserve physical resources. Once a threat has passed, this system will slow the heart rate, slow breathing, reduce blood flow to muscles. This allows us to return our bodies to a normal resting </a:t>
            </a:r>
            <a:r>
              <a:rPr lang="en-US" dirty="0" smtClean="0"/>
              <a:t>state.</a:t>
            </a:r>
          </a:p>
          <a:p>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Effectors</a:t>
            </a:r>
            <a:endParaRPr lang="en-US" dirty="0"/>
          </a:p>
        </p:txBody>
      </p:sp>
      <p:sp>
        <p:nvSpPr>
          <p:cNvPr id="3" name="Content Placeholder 2"/>
          <p:cNvSpPr>
            <a:spLocks noGrp="1"/>
          </p:cNvSpPr>
          <p:nvPr>
            <p:ph idx="1"/>
          </p:nvPr>
        </p:nvSpPr>
        <p:spPr/>
        <p:txBody>
          <a:bodyPr>
            <a:normAutofit fontScale="32500" lnSpcReduction="20000"/>
          </a:bodyPr>
          <a:lstStyle/>
          <a:p>
            <a:pPr lvl="0" algn="just"/>
            <a:r>
              <a:rPr lang="en-US" dirty="0" smtClean="0"/>
              <a:t>A muscle, gland, cell are </a:t>
            </a:r>
            <a:r>
              <a:rPr lang="en-US" sz="3700" dirty="0" smtClean="0"/>
              <a:t>capable of responding to a stimulus especially to a nerve impulse is called effectors. </a:t>
            </a:r>
          </a:p>
          <a:p>
            <a:pPr lvl="0" algn="just"/>
            <a:r>
              <a:rPr lang="en-US" sz="3700" b="1" dirty="0" smtClean="0"/>
              <a:t>Effectors</a:t>
            </a:r>
            <a:r>
              <a:rPr lang="en-US" sz="3700" dirty="0" smtClean="0"/>
              <a:t> are parts of the body - such as muscles and glands - that produce a response to a detected stimulus. For example: a muscle contracting to move an arm. muscle squeezing saliva from the salivary gland.</a:t>
            </a:r>
          </a:p>
          <a:p>
            <a:pPr lvl="0" algn="just"/>
            <a:r>
              <a:rPr lang="en-US" sz="3700" dirty="0" smtClean="0"/>
              <a:t>It has two types:</a:t>
            </a:r>
          </a:p>
          <a:p>
            <a:pPr lvl="0" algn="just"/>
            <a:r>
              <a:rPr lang="en-US" sz="3700" dirty="0" smtClean="0"/>
              <a:t>Muscles</a:t>
            </a:r>
          </a:p>
          <a:p>
            <a:pPr lvl="0" algn="just"/>
            <a:r>
              <a:rPr lang="en-US" sz="3700" dirty="0" smtClean="0"/>
              <a:t>Glands</a:t>
            </a:r>
          </a:p>
          <a:p>
            <a:pPr lvl="1" algn="just"/>
            <a:r>
              <a:rPr lang="en-US" sz="3400" dirty="0" smtClean="0"/>
              <a:t>What is muscle:- A bundle of fibrous tissue in human or animal body that has the ability to contract, producing movement in or maintaining the position of body parts is called muscle. </a:t>
            </a:r>
          </a:p>
          <a:p>
            <a:pPr lvl="1" algn="just"/>
            <a:r>
              <a:rPr lang="en-US" sz="3400" dirty="0" smtClean="0"/>
              <a:t>Muscle are divided into three types:</a:t>
            </a:r>
          </a:p>
          <a:p>
            <a:pPr lvl="2" algn="just"/>
            <a:r>
              <a:rPr lang="en-US" sz="2900" dirty="0" smtClean="0"/>
              <a:t>Stripped Muscle (Voluntary Muscle)</a:t>
            </a:r>
          </a:p>
          <a:p>
            <a:pPr lvl="2" algn="just"/>
            <a:r>
              <a:rPr lang="en-US" sz="2900" dirty="0" smtClean="0"/>
              <a:t>Un-stripped Muscles (Involuntary Muscle)</a:t>
            </a:r>
          </a:p>
          <a:p>
            <a:pPr lvl="2" algn="just"/>
            <a:r>
              <a:rPr lang="en-US" sz="2900" dirty="0" smtClean="0"/>
              <a:t>Cardiac Muscle (Smooth Muscle)</a:t>
            </a:r>
          </a:p>
          <a:p>
            <a:pPr lvl="0" algn="just"/>
            <a:r>
              <a:rPr lang="en-US" sz="3700" b="1" dirty="0" smtClean="0"/>
              <a:t>Stripped Muscle (Voluntary Muscle):</a:t>
            </a:r>
          </a:p>
          <a:p>
            <a:pPr lvl="0" algn="just">
              <a:buFont typeface="Wingdings" pitchFamily="2" charset="2"/>
              <a:buChar char="Ø"/>
            </a:pPr>
            <a:r>
              <a:rPr lang="en-US" sz="3700" dirty="0" smtClean="0"/>
              <a:t>Voluntary means done out of free will or by choice. Voluntary muscles are also often called skeletal muscles (because all of the muscles attached to the skeleton are voluntary muscles) or striated muscles (because the muscle fibers make them look striated, or stripy).</a:t>
            </a:r>
          </a:p>
          <a:p>
            <a:pPr lvl="0" algn="just">
              <a:buFont typeface="Wingdings" pitchFamily="2" charset="2"/>
              <a:buChar char="Ø"/>
            </a:pPr>
            <a:r>
              <a:rPr lang="en-US" sz="3700" dirty="0" smtClean="0"/>
              <a:t>Muscle that action is normally controlled by an individual will is called.</a:t>
            </a:r>
          </a:p>
          <a:p>
            <a:pPr lvl="0" algn="just"/>
            <a:r>
              <a:rPr lang="en-US" sz="3700" b="1" dirty="0" smtClean="0"/>
              <a:t>Un-stripped Muscles (Involuntary Muscle)</a:t>
            </a:r>
          </a:p>
          <a:p>
            <a:pPr lvl="0" algn="just">
              <a:buFont typeface="Wingdings" pitchFamily="2" charset="2"/>
              <a:buChar char="Ø"/>
            </a:pPr>
            <a:r>
              <a:rPr lang="en-US" sz="3700" dirty="0" smtClean="0"/>
              <a:t> Involuntary muscles are the muscles that cannot be controlled by will or conscious and are often associated with organs that exhibit slow and regular contractions and relaxation. </a:t>
            </a:r>
          </a:p>
          <a:p>
            <a:pPr lvl="0" algn="just">
              <a:buFont typeface="Wingdings" pitchFamily="2" charset="2"/>
              <a:buChar char="Ø"/>
            </a:pPr>
            <a:r>
              <a:rPr lang="en-US" sz="3700" dirty="0" smtClean="0"/>
              <a:t>A Muscle that contracts without conscious control and found in walls of internal organ such as stomach, intestine, balder, blood vessel excluded heart. </a:t>
            </a:r>
          </a:p>
          <a:p>
            <a:pPr lvl="0" algn="just"/>
            <a:r>
              <a:rPr lang="en-US" sz="3700" b="1" dirty="0" smtClean="0"/>
              <a:t>Cardiac Muscle (Smooth Muscle)</a:t>
            </a:r>
          </a:p>
          <a:p>
            <a:pPr lvl="0" algn="just">
              <a:buFont typeface="Wingdings" pitchFamily="2" charset="2"/>
              <a:buChar char="Ø"/>
            </a:pPr>
            <a:r>
              <a:rPr lang="en-US" sz="3700" dirty="0" smtClean="0"/>
              <a:t>Cardiac muscle is striated muscle that is present only in the heart. Cardiac muscle fibers have a single nucleus, are branched, and joined to one another by intercalated discs that contain gap junctions f</a:t>
            </a:r>
            <a:r>
              <a:rPr lang="en-US" dirty="0" smtClean="0"/>
              <a:t>or depolarization between cells and </a:t>
            </a:r>
            <a:r>
              <a:rPr lang="en-US" dirty="0" err="1" smtClean="0"/>
              <a:t>desmosomes</a:t>
            </a:r>
            <a:r>
              <a:rPr lang="en-US" dirty="0" smtClean="0"/>
              <a:t> to hold the fibers together when the heart contracts.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Glands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A gland is an organ which produces and releases substances that perform a specific function in the body.</a:t>
            </a:r>
          </a:p>
          <a:p>
            <a:pPr lvl="0"/>
            <a:r>
              <a:rPr lang="en-US" dirty="0" smtClean="0"/>
              <a:t>An organ in body (Human + Animal) which synthesizes particular chemical substances into body or for discharge into surroundings is called glands. </a:t>
            </a:r>
          </a:p>
          <a:p>
            <a:pPr lvl="0"/>
            <a:r>
              <a:rPr lang="en-US" b="1" dirty="0" smtClean="0"/>
              <a:t>A gland </a:t>
            </a:r>
            <a:r>
              <a:rPr lang="en-US" b="1" dirty="0" smtClean="0"/>
              <a:t>:</a:t>
            </a:r>
            <a:r>
              <a:rPr lang="en-US" dirty="0" smtClean="0"/>
              <a:t>is </a:t>
            </a:r>
            <a:r>
              <a:rPr lang="en-US" dirty="0" smtClean="0"/>
              <a:t>a group of cells or a “</a:t>
            </a:r>
            <a:r>
              <a:rPr lang="en-US" dirty="0" smtClean="0"/>
              <a:t>secreting organ” </a:t>
            </a:r>
            <a:r>
              <a:rPr lang="en-US" dirty="0" smtClean="0"/>
              <a:t>that excretes a chemical substance. This substance can take the form of hormones, sweat, saliva, mucus, or acids (i.e. </a:t>
            </a:r>
            <a:r>
              <a:rPr lang="en-US" dirty="0" err="1" smtClean="0"/>
              <a:t>HCl</a:t>
            </a:r>
            <a:r>
              <a:rPr lang="en-US" dirty="0" smtClean="0"/>
              <a:t> acid in gastric glands). Glands are tasked with helping create the substance that they then secrete for further use or total elimination from the body.</a:t>
            </a:r>
          </a:p>
          <a:p>
            <a:pPr lvl="0"/>
            <a:r>
              <a:rPr lang="en-US" b="1" dirty="0" smtClean="0"/>
              <a:t>Hormones</a:t>
            </a:r>
            <a:r>
              <a:rPr lang="en-US" dirty="0" smtClean="0"/>
              <a:t>: A regularly substance produced in an organism and transported into tissue fluids such as blood to stimulate specific cell or tissue into action is called.</a:t>
            </a:r>
          </a:p>
          <a:p>
            <a:pPr lvl="0"/>
            <a:r>
              <a:rPr lang="en-US" b="1" dirty="0" smtClean="0"/>
              <a:t>Types of Hormones</a:t>
            </a:r>
            <a:r>
              <a:rPr lang="en-US" dirty="0" smtClean="0"/>
              <a:t> : local, General and pro Hormones. </a:t>
            </a:r>
            <a:endParaRPr lang="en-US" dirty="0" smtClean="0"/>
          </a:p>
          <a:p>
            <a:pPr lvl="0"/>
            <a:r>
              <a:rPr lang="en-US" b="1" dirty="0" smtClean="0"/>
              <a:t>Types of Glands</a:t>
            </a:r>
            <a:r>
              <a:rPr lang="en-US" dirty="0" smtClean="0"/>
              <a:t>: Different Types</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a:t>
            </a:r>
            <a:r>
              <a:rPr lang="en-US" dirty="0" smtClean="0"/>
              <a:t>n of Motivation</a:t>
            </a:r>
            <a:endParaRPr lang="en-US" dirty="0"/>
          </a:p>
        </p:txBody>
      </p:sp>
      <p:sp>
        <p:nvSpPr>
          <p:cNvPr id="3" name="Content Placeholder 2"/>
          <p:cNvSpPr>
            <a:spLocks noGrp="1"/>
          </p:cNvSpPr>
          <p:nvPr>
            <p:ph idx="1"/>
          </p:nvPr>
        </p:nvSpPr>
        <p:spPr/>
        <p:txBody>
          <a:bodyPr>
            <a:normAutofit fontScale="92500" lnSpcReduction="10000"/>
          </a:bodyPr>
          <a:lstStyle/>
          <a:p>
            <a:pPr lvl="0"/>
            <a:r>
              <a:rPr lang="en-US" sz="2000" dirty="0" smtClean="0"/>
              <a:t>For the first time, </a:t>
            </a:r>
            <a:r>
              <a:rPr lang="en-US" sz="2000" dirty="0" smtClean="0"/>
              <a:t>the word Motivation was used </a:t>
            </a:r>
            <a:r>
              <a:rPr lang="en-US" sz="2000" dirty="0" smtClean="0"/>
              <a:t>19</a:t>
            </a:r>
            <a:r>
              <a:rPr lang="en-US" sz="2000" baseline="30000" dirty="0" smtClean="0"/>
              <a:t>th</a:t>
            </a:r>
            <a:r>
              <a:rPr lang="en-US" sz="2000" dirty="0" smtClean="0"/>
              <a:t> </a:t>
            </a:r>
            <a:r>
              <a:rPr lang="en-US" sz="2000" dirty="0" smtClean="0"/>
              <a:t>Century.</a:t>
            </a:r>
            <a:endParaRPr lang="en-US" sz="2000" dirty="0" smtClean="0"/>
          </a:p>
          <a:p>
            <a:pPr lvl="0"/>
            <a:r>
              <a:rPr lang="en-US" sz="2000" dirty="0" smtClean="0"/>
              <a:t>Word origin from English word </a:t>
            </a:r>
            <a:r>
              <a:rPr lang="en-US" sz="2000" dirty="0" smtClean="0"/>
              <a:t>Motive and that word Motive was origin from Latin </a:t>
            </a:r>
            <a:r>
              <a:rPr lang="en-US" sz="2000" dirty="0" smtClean="0"/>
              <a:t>word </a:t>
            </a:r>
            <a:r>
              <a:rPr lang="en-US" sz="2000" dirty="0" smtClean="0"/>
              <a:t>“</a:t>
            </a:r>
            <a:r>
              <a:rPr lang="en-US" sz="2000" dirty="0" err="1" smtClean="0"/>
              <a:t>movere</a:t>
            </a:r>
            <a:r>
              <a:rPr lang="en-US" sz="2000" dirty="0" smtClean="0"/>
              <a:t> </a:t>
            </a:r>
            <a:r>
              <a:rPr lang="en-US" sz="2000" dirty="0" smtClean="0"/>
              <a:t>or </a:t>
            </a:r>
            <a:r>
              <a:rPr lang="en-US" sz="2000" dirty="0" err="1" smtClean="0"/>
              <a:t>motivus</a:t>
            </a:r>
            <a:r>
              <a:rPr lang="en-US" sz="2000" dirty="0" smtClean="0"/>
              <a:t>” and this word was a French </a:t>
            </a:r>
            <a:r>
              <a:rPr lang="en-US" sz="2000" dirty="0" smtClean="0"/>
              <a:t>word </a:t>
            </a:r>
            <a:r>
              <a:rPr lang="en-US" sz="2000" dirty="0" smtClean="0"/>
              <a:t>motif.</a:t>
            </a:r>
            <a:endParaRPr lang="en-US" sz="2000" dirty="0" smtClean="0"/>
          </a:p>
          <a:p>
            <a:pPr lvl="0"/>
            <a:r>
              <a:rPr lang="en-US" sz="2000" b="1" dirty="0" smtClean="0"/>
              <a:t>Motive</a:t>
            </a:r>
            <a:r>
              <a:rPr lang="en-US" sz="2000" dirty="0" smtClean="0"/>
              <a:t>: A reason for doing something, </a:t>
            </a:r>
            <a:endParaRPr lang="en-US" sz="2000" dirty="0" smtClean="0"/>
          </a:p>
          <a:p>
            <a:pPr lvl="1"/>
            <a:r>
              <a:rPr lang="en-US" sz="2000" dirty="0" smtClean="0"/>
              <a:t>To </a:t>
            </a:r>
            <a:r>
              <a:rPr lang="en-US" sz="2000" dirty="0" smtClean="0"/>
              <a:t>do certain things, </a:t>
            </a:r>
            <a:endParaRPr lang="en-US" sz="2000" dirty="0" smtClean="0"/>
          </a:p>
          <a:p>
            <a:pPr lvl="1"/>
            <a:r>
              <a:rPr lang="en-US" sz="2000" dirty="0" smtClean="0"/>
              <a:t>something </a:t>
            </a:r>
            <a:r>
              <a:rPr lang="en-US" sz="2000" dirty="0" smtClean="0"/>
              <a:t>as a need or desire that cause a person to act, </a:t>
            </a:r>
            <a:endParaRPr lang="en-US" sz="2000" dirty="0" smtClean="0"/>
          </a:p>
          <a:p>
            <a:pPr lvl="1"/>
            <a:r>
              <a:rPr lang="en-US" sz="2000" dirty="0" smtClean="0"/>
              <a:t>The </a:t>
            </a:r>
            <a:r>
              <a:rPr lang="en-US" sz="2000" dirty="0" smtClean="0"/>
              <a:t>reason for certain cause of action whether conscious or unconscious.</a:t>
            </a:r>
          </a:p>
          <a:p>
            <a:pPr lvl="0"/>
            <a:r>
              <a:rPr lang="en-US" sz="2400" dirty="0" smtClean="0"/>
              <a:t> </a:t>
            </a:r>
            <a:r>
              <a:rPr lang="en-US" sz="2400" b="1" dirty="0" smtClean="0"/>
              <a:t>Definition of Motivation:</a:t>
            </a:r>
          </a:p>
          <a:p>
            <a:pPr lvl="1"/>
            <a:r>
              <a:rPr lang="en-US" sz="2000" dirty="0" smtClean="0"/>
              <a:t>is </a:t>
            </a:r>
            <a:r>
              <a:rPr lang="en-US" sz="2000" dirty="0" smtClean="0"/>
              <a:t>the process that initiate guides and maintain goal oriented behavior</a:t>
            </a:r>
          </a:p>
          <a:p>
            <a:pPr lvl="1"/>
            <a:r>
              <a:rPr lang="en-US" sz="2000" dirty="0" smtClean="0"/>
              <a:t>A reason for acting or behaving in particular situation way</a:t>
            </a:r>
          </a:p>
          <a:p>
            <a:pPr lvl="1"/>
            <a:r>
              <a:rPr lang="en-US" sz="2000" dirty="0" smtClean="0"/>
              <a:t>Desire, or willingness to do something</a:t>
            </a:r>
          </a:p>
          <a:p>
            <a:pPr lvl="1"/>
            <a:r>
              <a:rPr lang="en-US" sz="2000" dirty="0" smtClean="0"/>
              <a:t>It is what cause us to act for example: reading books for gaining knowledge, drinking water to reduce thirst</a:t>
            </a:r>
          </a:p>
          <a:p>
            <a:pPr lvl="1"/>
            <a:r>
              <a:rPr lang="en-US" sz="2000" dirty="0" smtClean="0"/>
              <a:t>Direction of effort and intensity of effort is called motivation</a:t>
            </a:r>
          </a:p>
          <a:p>
            <a:pPr algn="just"/>
            <a:endParaRPr lang="en-US"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Motivation</a:t>
            </a:r>
            <a:endParaRPr lang="en-US" dirty="0"/>
          </a:p>
        </p:txBody>
      </p:sp>
      <p:sp>
        <p:nvSpPr>
          <p:cNvPr id="3" name="Content Placeholder 2"/>
          <p:cNvSpPr>
            <a:spLocks noGrp="1"/>
          </p:cNvSpPr>
          <p:nvPr>
            <p:ph idx="1"/>
          </p:nvPr>
        </p:nvSpPr>
        <p:spPr/>
        <p:txBody>
          <a:bodyPr>
            <a:normAutofit fontScale="85000" lnSpcReduction="20000"/>
          </a:bodyPr>
          <a:lstStyle/>
          <a:p>
            <a:pPr lvl="0"/>
            <a:r>
              <a:rPr lang="en-US" sz="2000" b="1" dirty="0" smtClean="0"/>
              <a:t>Types of motivation</a:t>
            </a:r>
            <a:r>
              <a:rPr lang="en-US" sz="2000" dirty="0" smtClean="0"/>
              <a:t>: </a:t>
            </a:r>
            <a:r>
              <a:rPr lang="en-US" sz="2000" dirty="0" smtClean="0"/>
              <a:t>It has </a:t>
            </a:r>
            <a:r>
              <a:rPr lang="en-US" sz="2000" dirty="0" smtClean="0"/>
              <a:t>two </a:t>
            </a:r>
            <a:r>
              <a:rPr lang="en-US" sz="2000" dirty="0" smtClean="0"/>
              <a:t>types:-</a:t>
            </a:r>
            <a:endParaRPr lang="en-US" sz="2000" dirty="0" smtClean="0"/>
          </a:p>
          <a:p>
            <a:pPr lvl="1"/>
            <a:r>
              <a:rPr lang="en-US" sz="1600" dirty="0" smtClean="0"/>
              <a:t>Intrinsic Motivation (Internal)</a:t>
            </a:r>
          </a:p>
          <a:p>
            <a:pPr lvl="1"/>
            <a:r>
              <a:rPr lang="en-US" sz="1600" dirty="0" smtClean="0"/>
              <a:t>Extrinsic Motivation (External)</a:t>
            </a:r>
          </a:p>
          <a:p>
            <a:pPr lvl="0"/>
            <a:r>
              <a:rPr lang="en-US" sz="2000" b="1" dirty="0" smtClean="0"/>
              <a:t>Intrinsic Motivation</a:t>
            </a:r>
            <a:r>
              <a:rPr lang="en-US" sz="2000" dirty="0" smtClean="0"/>
              <a:t>:</a:t>
            </a:r>
          </a:p>
          <a:p>
            <a:pPr lvl="1" algn="just"/>
            <a:r>
              <a:rPr lang="en-US" sz="1600" b="1" dirty="0" smtClean="0"/>
              <a:t>I</a:t>
            </a:r>
            <a:r>
              <a:rPr lang="en-US" sz="1600" dirty="0" smtClean="0"/>
              <a:t>ntrinsic </a:t>
            </a:r>
            <a:r>
              <a:rPr lang="en-US" sz="1600" dirty="0" smtClean="0"/>
              <a:t>motivation is the act of doing something without any obvious external rewards. You do it because it's enjoyable and interesting, rather than because of an outside incentive or pressure to do it, such as a reward or deadline.</a:t>
            </a:r>
            <a:endParaRPr lang="en-US" sz="1600" dirty="0" smtClean="0"/>
          </a:p>
          <a:p>
            <a:pPr lvl="1" algn="just"/>
            <a:r>
              <a:rPr lang="en-US" sz="1600" dirty="0" smtClean="0"/>
              <a:t>Voluntary</a:t>
            </a:r>
            <a:r>
              <a:rPr lang="en-US" sz="1600" dirty="0" smtClean="0"/>
              <a:t>, free will, willingness, desire</a:t>
            </a:r>
          </a:p>
          <a:p>
            <a:pPr lvl="1" algn="just"/>
            <a:r>
              <a:rPr lang="en-US" sz="1600" dirty="0" smtClean="0"/>
              <a:t>His consent to do something for pleasure, fun, enjoyment</a:t>
            </a:r>
          </a:p>
          <a:p>
            <a:pPr lvl="1" algn="just"/>
            <a:r>
              <a:rPr lang="en-US" sz="1600" dirty="0" smtClean="0"/>
              <a:t>Without rewards, greed</a:t>
            </a:r>
          </a:p>
          <a:p>
            <a:pPr lvl="1" algn="just"/>
            <a:r>
              <a:rPr lang="en-US" sz="1600" dirty="0" smtClean="0"/>
              <a:t>For example: Daily participate in games without any greed, reward, punishment, hiking, adventures, movies, </a:t>
            </a:r>
          </a:p>
          <a:p>
            <a:pPr lvl="0"/>
            <a:r>
              <a:rPr lang="en-US" sz="2000" b="1" dirty="0" smtClean="0"/>
              <a:t>Extrinsic Motivation</a:t>
            </a:r>
            <a:r>
              <a:rPr lang="en-US" sz="2000" dirty="0" smtClean="0"/>
              <a:t>: </a:t>
            </a:r>
            <a:endParaRPr lang="en-US" sz="2000" dirty="0" smtClean="0"/>
          </a:p>
          <a:p>
            <a:pPr lvl="1" algn="just"/>
            <a:r>
              <a:rPr lang="en-US" sz="1600" b="1" dirty="0" smtClean="0"/>
              <a:t>E</a:t>
            </a:r>
            <a:r>
              <a:rPr lang="en-US" sz="1600" dirty="0" smtClean="0"/>
              <a:t>xtrinsic </a:t>
            </a:r>
            <a:r>
              <a:rPr lang="en-US" sz="1600" dirty="0" smtClean="0"/>
              <a:t>motivation is reward-driven behavior. ... In extrinsic motivation, rewards or other incentives — like praise, fame, or money — are used as motivation for specific activities. Unlike intrinsic motivation, external factors drive this form of motivation. Being paid to do a job is an example of extrinsic motivation</a:t>
            </a:r>
            <a:endParaRPr lang="en-US" sz="1600" dirty="0" smtClean="0"/>
          </a:p>
          <a:p>
            <a:pPr lvl="1" algn="just"/>
            <a:r>
              <a:rPr lang="en-US" sz="1600" dirty="0" smtClean="0"/>
              <a:t>Involuntary</a:t>
            </a:r>
            <a:r>
              <a:rPr lang="en-US" sz="1600" dirty="0" smtClean="0"/>
              <a:t>, compel to do something</a:t>
            </a:r>
          </a:p>
          <a:p>
            <a:pPr lvl="1" algn="just"/>
            <a:r>
              <a:rPr lang="en-US" sz="1600" dirty="0" smtClean="0"/>
              <a:t>Greed, punishment, reward, corruption, threat</a:t>
            </a:r>
          </a:p>
          <a:p>
            <a:pPr lvl="1"/>
            <a:r>
              <a:rPr lang="en-US" sz="1600" dirty="0" smtClean="0"/>
              <a:t>For example: participate in sports to earn money, prize, etc, competing test to win scholarship, prize, jobs, etc</a:t>
            </a:r>
            <a:r>
              <a:rPr lang="en-US" sz="1600" dirty="0" smtClean="0"/>
              <a:t>.</a:t>
            </a:r>
            <a:endParaRPr lang="en-US" sz="1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of Mechanism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In it we </a:t>
            </a:r>
            <a:r>
              <a:rPr lang="en-US" sz="3000" dirty="0" smtClean="0"/>
              <a:t>discuss those factors who participate during movement. </a:t>
            </a:r>
          </a:p>
          <a:p>
            <a:pPr algn="just"/>
            <a:r>
              <a:rPr lang="en-US" sz="3000" dirty="0" smtClean="0"/>
              <a:t>It has three factors</a:t>
            </a:r>
          </a:p>
          <a:p>
            <a:pPr marL="571500" indent="-571500" algn="just">
              <a:buAutoNum type="romanLcParenR"/>
            </a:pPr>
            <a:r>
              <a:rPr lang="en-US" sz="3000" dirty="0" smtClean="0"/>
              <a:t>Receptors</a:t>
            </a:r>
          </a:p>
          <a:p>
            <a:pPr marL="571500" indent="-571500" algn="just">
              <a:buFont typeface="Wingdings" pitchFamily="2" charset="2"/>
              <a:buChar char="Ø"/>
            </a:pPr>
            <a:r>
              <a:rPr lang="en-US" sz="3000" dirty="0" smtClean="0"/>
              <a:t>Receptors are divided into three parts:</a:t>
            </a:r>
          </a:p>
          <a:p>
            <a:pPr marL="571500" indent="-571500" algn="just">
              <a:buFont typeface="Wingdings" pitchFamily="2" charset="2"/>
              <a:buChar char="v"/>
            </a:pPr>
            <a:r>
              <a:rPr lang="en-US" sz="3000" dirty="0" err="1" smtClean="0"/>
              <a:t>Exteroceptives</a:t>
            </a:r>
            <a:endParaRPr lang="en-US" sz="3000" dirty="0" smtClean="0"/>
          </a:p>
          <a:p>
            <a:pPr marL="571500" indent="-571500" algn="just">
              <a:buFont typeface="Wingdings" pitchFamily="2" charset="2"/>
              <a:buChar char="v"/>
            </a:pPr>
            <a:r>
              <a:rPr lang="en-US" sz="3000" dirty="0" err="1" smtClean="0"/>
              <a:t>Ineroceptors</a:t>
            </a:r>
            <a:endParaRPr lang="en-US" sz="3000" dirty="0" smtClean="0"/>
          </a:p>
          <a:p>
            <a:pPr marL="571500" indent="-571500" algn="just">
              <a:buFont typeface="Wingdings" pitchFamily="2" charset="2"/>
              <a:buChar char="v"/>
            </a:pPr>
            <a:r>
              <a:rPr lang="en-US" sz="3000" dirty="0" err="1" smtClean="0"/>
              <a:t>Properioceptors</a:t>
            </a:r>
            <a:endParaRPr lang="en-US" sz="3000" dirty="0" smtClean="0"/>
          </a:p>
          <a:p>
            <a:pPr marL="571500" indent="-571500" algn="just">
              <a:buNone/>
            </a:pPr>
            <a:r>
              <a:rPr lang="en-US" sz="3000" dirty="0" smtClean="0"/>
              <a:t>ii) Adjusters</a:t>
            </a:r>
          </a:p>
          <a:p>
            <a:pPr marL="571500" indent="-571500" algn="just">
              <a:buNone/>
            </a:pPr>
            <a:r>
              <a:rPr lang="en-US" sz="3000" dirty="0" smtClean="0"/>
              <a:t>iii) Effectors</a:t>
            </a:r>
            <a:endParaRPr lang="en-US" sz="3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ctr">
              <a:buNone/>
            </a:pPr>
            <a:r>
              <a:rPr lang="en-US" b="1" dirty="0" smtClean="0"/>
              <a:t>Classification of Nervous System</a:t>
            </a:r>
          </a:p>
          <a:p>
            <a:pPr algn="just"/>
            <a:r>
              <a:rPr lang="en-US" sz="1800" dirty="0" smtClean="0"/>
              <a:t>It has two specification:</a:t>
            </a:r>
          </a:p>
          <a:p>
            <a:pPr algn="just">
              <a:buNone/>
            </a:pPr>
            <a:r>
              <a:rPr lang="en-US" sz="1800" dirty="0" err="1" smtClean="0"/>
              <a:t>i</a:t>
            </a:r>
            <a:r>
              <a:rPr lang="en-US" sz="1800" dirty="0" smtClean="0"/>
              <a:t>)On the basis of Structure</a:t>
            </a:r>
          </a:p>
          <a:p>
            <a:pPr algn="just">
              <a:buNone/>
            </a:pPr>
            <a:r>
              <a:rPr lang="en-US" sz="1800" dirty="0" smtClean="0"/>
              <a:t>ii) On the basis of Function</a:t>
            </a:r>
          </a:p>
          <a:p>
            <a:pPr algn="just"/>
            <a:r>
              <a:rPr lang="en-US" sz="2000" dirty="0" smtClean="0"/>
              <a:t>On the basis of Structure: It is divided into two types</a:t>
            </a:r>
          </a:p>
          <a:p>
            <a:pPr marL="571500" indent="-571500" algn="just">
              <a:buAutoNum type="romanLcParenR"/>
            </a:pPr>
            <a:r>
              <a:rPr lang="en-US" sz="2000" dirty="0" smtClean="0"/>
              <a:t>Central Nervous System (Adjuster)</a:t>
            </a:r>
          </a:p>
          <a:p>
            <a:pPr marL="571500" indent="-571500" algn="just">
              <a:buFont typeface="Wingdings" pitchFamily="2" charset="2"/>
              <a:buChar char="Ø"/>
            </a:pPr>
            <a:r>
              <a:rPr lang="en-US" sz="2000" dirty="0" smtClean="0"/>
              <a:t>Brain </a:t>
            </a:r>
          </a:p>
          <a:p>
            <a:pPr marL="571500" indent="-571500" algn="just">
              <a:buFont typeface="Wingdings" pitchFamily="2" charset="2"/>
              <a:buChar char="Ø"/>
            </a:pPr>
            <a:r>
              <a:rPr lang="en-US" sz="2000" dirty="0" smtClean="0"/>
              <a:t>Spinal</a:t>
            </a:r>
            <a:endParaRPr lang="en-US" sz="2000" dirty="0" smtClean="0"/>
          </a:p>
          <a:p>
            <a:pPr marL="571500" indent="-571500" algn="just">
              <a:buAutoNum type="romanLcParenR"/>
            </a:pPr>
            <a:r>
              <a:rPr lang="en-US" sz="2000" dirty="0" smtClean="0"/>
              <a:t>Peripheral Nervous System</a:t>
            </a:r>
            <a:endParaRPr lang="en-US" sz="2000" dirty="0"/>
          </a:p>
          <a:p>
            <a:pPr marL="571500" indent="-571500" algn="just">
              <a:buFont typeface="Wingdings" pitchFamily="2" charset="2"/>
              <a:buChar char="Ø"/>
            </a:pPr>
            <a:r>
              <a:rPr lang="en-US" sz="2000" dirty="0" smtClean="0"/>
              <a:t>Spinal Nerve System</a:t>
            </a:r>
          </a:p>
          <a:p>
            <a:pPr marL="571500" indent="-571500" algn="just">
              <a:buFont typeface="Wingdings" pitchFamily="2" charset="2"/>
              <a:buChar char="Ø"/>
            </a:pPr>
            <a:r>
              <a:rPr lang="en-US" sz="2000" dirty="0" smtClean="0"/>
              <a:t>Cranial Nerve System </a:t>
            </a:r>
            <a:endParaRPr lang="en-US"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Central Nerve System</a:t>
            </a:r>
            <a:endParaRPr lang="en-US" dirty="0"/>
          </a:p>
        </p:txBody>
      </p:sp>
      <p:sp>
        <p:nvSpPr>
          <p:cNvPr id="3" name="Content Placeholder 2"/>
          <p:cNvSpPr>
            <a:spLocks noGrp="1"/>
          </p:cNvSpPr>
          <p:nvPr>
            <p:ph idx="1"/>
          </p:nvPr>
        </p:nvSpPr>
        <p:spPr/>
        <p:txBody>
          <a:bodyPr>
            <a:normAutofit lnSpcReduction="10000"/>
          </a:bodyPr>
          <a:lstStyle/>
          <a:p>
            <a:r>
              <a:rPr lang="en-US" sz="1800" dirty="0" smtClean="0"/>
              <a:t>It is also known as adjuster.</a:t>
            </a:r>
          </a:p>
          <a:p>
            <a:pPr algn="just"/>
            <a:r>
              <a:rPr lang="en-US" sz="1800" dirty="0" smtClean="0"/>
              <a:t>CNS is processing centers for nervous system.</a:t>
            </a:r>
          </a:p>
          <a:p>
            <a:pPr algn="just"/>
            <a:r>
              <a:rPr lang="en-US" sz="1800" dirty="0" smtClean="0"/>
              <a:t>It receives information and send information to peripheral nervous system.</a:t>
            </a:r>
          </a:p>
          <a:p>
            <a:pPr algn="just"/>
            <a:r>
              <a:rPr lang="en-US" sz="1800" dirty="0" smtClean="0"/>
              <a:t>Two main organs: Brain and Spinal Cord.</a:t>
            </a:r>
          </a:p>
          <a:p>
            <a:pPr algn="just"/>
            <a:r>
              <a:rPr lang="en-US" sz="1800" dirty="0" smtClean="0"/>
              <a:t>The part of CNS situated in between skull and spinal cord.</a:t>
            </a:r>
          </a:p>
          <a:p>
            <a:pPr algn="just"/>
            <a:r>
              <a:rPr lang="en-US" sz="1800" dirty="0" smtClean="0"/>
              <a:t>Also another system in between CNS.</a:t>
            </a:r>
          </a:p>
          <a:p>
            <a:pPr algn="just"/>
            <a:r>
              <a:rPr lang="en-US" sz="1800" dirty="0" smtClean="0"/>
              <a:t>This network linked cavities in the brain called Cerebral Ventricles that is continue with central canal of Spinal cord. </a:t>
            </a:r>
          </a:p>
          <a:p>
            <a:pPr algn="just"/>
            <a:r>
              <a:rPr lang="en-US" sz="1800" dirty="0" smtClean="0"/>
              <a:t>These ventricles filled with CSF (Cerebrospinal fluid) is produced by specialized epithelium located within the ventricles called choroid plexus.</a:t>
            </a:r>
          </a:p>
          <a:p>
            <a:pPr algn="just"/>
            <a:r>
              <a:rPr lang="en-US" sz="1800" dirty="0" smtClean="0"/>
              <a:t>Meanings protect the CNS.</a:t>
            </a:r>
          </a:p>
          <a:p>
            <a:pPr algn="just"/>
            <a:r>
              <a:rPr lang="en-US" sz="1800" b="1" dirty="0" smtClean="0"/>
              <a:t>Brain:</a:t>
            </a:r>
            <a:r>
              <a:rPr lang="en-US" sz="1800" dirty="0" smtClean="0"/>
              <a:t> is the control centers of entire body that has three parts</a:t>
            </a:r>
          </a:p>
          <a:p>
            <a:pPr marL="400050" indent="-400050" algn="just">
              <a:buAutoNum type="romanLcParenR"/>
            </a:pPr>
            <a:r>
              <a:rPr lang="en-US" sz="1800" dirty="0" smtClean="0"/>
              <a:t>Forebrain</a:t>
            </a:r>
          </a:p>
          <a:p>
            <a:pPr marL="400050" indent="-400050">
              <a:buAutoNum type="romanLcParenR"/>
            </a:pPr>
            <a:r>
              <a:rPr lang="en-US" sz="1800" dirty="0" smtClean="0"/>
              <a:t>Midbrain</a:t>
            </a:r>
          </a:p>
          <a:p>
            <a:pPr marL="400050" indent="-400050">
              <a:buAutoNum type="romanLcParenR"/>
            </a:pPr>
            <a:r>
              <a:rPr lang="en-US" sz="1800" dirty="0" smtClean="0"/>
              <a:t>Hindbrain  </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en-US" sz="1800" b="1" dirty="0" smtClean="0"/>
              <a:t>Spinal Cord: </a:t>
            </a:r>
            <a:r>
              <a:rPr lang="en-US" sz="1800" dirty="0" smtClean="0"/>
              <a:t>is the cylindrical shaped.</a:t>
            </a:r>
          </a:p>
          <a:p>
            <a:pPr algn="just"/>
            <a:r>
              <a:rPr lang="en-US" sz="1800" dirty="0" smtClean="0"/>
              <a:t>Bundle of nerves fibers that is connected to brain spinal cord runs down to protective spinal column extending from neck to lower back.</a:t>
            </a:r>
          </a:p>
          <a:p>
            <a:pPr algn="just"/>
            <a:r>
              <a:rPr lang="en-US" sz="1800" dirty="0" smtClean="0"/>
              <a:t>Spinal cord nerves transmitted information from body organ and external stimuli to brain and send information from brain to others areas of body.</a:t>
            </a:r>
          </a:p>
          <a:p>
            <a:pPr algn="just"/>
            <a:r>
              <a:rPr lang="en-US" sz="1800" dirty="0" smtClean="0"/>
              <a:t>Spinal cord nerve are grouped into bundle of fibers that travel two pathway:</a:t>
            </a:r>
          </a:p>
          <a:p>
            <a:pPr marL="400050" indent="-400050" algn="just">
              <a:buAutoNum type="romanLcParenR"/>
            </a:pPr>
            <a:r>
              <a:rPr lang="en-US" sz="1800" dirty="0" smtClean="0"/>
              <a:t>Ascending nerve tract carry sensory information from body to brain. </a:t>
            </a:r>
          </a:p>
          <a:p>
            <a:pPr marL="400050" indent="-400050" algn="just">
              <a:buAutoNum type="romanLcParenR"/>
            </a:pPr>
            <a:r>
              <a:rPr lang="en-US" sz="1800" dirty="0" smtClean="0"/>
              <a:t>Descending nerve tracts send information pertaining to motor function from brain to the rest of the body. </a:t>
            </a:r>
            <a:endParaRPr lang="en-US" sz="18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Peripheral Nervous System</a:t>
            </a:r>
            <a:endParaRPr lang="en-US" dirty="0"/>
          </a:p>
        </p:txBody>
      </p:sp>
      <p:sp>
        <p:nvSpPr>
          <p:cNvPr id="3" name="Content Placeholder 2"/>
          <p:cNvSpPr>
            <a:spLocks noGrp="1"/>
          </p:cNvSpPr>
          <p:nvPr>
            <p:ph idx="1"/>
          </p:nvPr>
        </p:nvSpPr>
        <p:spPr/>
        <p:txBody>
          <a:bodyPr>
            <a:normAutofit fontScale="92500"/>
          </a:bodyPr>
          <a:lstStyle/>
          <a:p>
            <a:pPr lvl="0" algn="just"/>
            <a:r>
              <a:rPr lang="en-US" sz="1800" dirty="0" smtClean="0"/>
              <a:t>The</a:t>
            </a:r>
            <a:r>
              <a:rPr lang="en-US" sz="1800" dirty="0" smtClean="0"/>
              <a:t> peripheral nervous system refers to parts of the nervous system outside the brain and spinal cord. It includes the cranial nerves, spinal nerves and their roots and branches, peripheral nerves, and neuromuscular junctions.</a:t>
            </a:r>
          </a:p>
          <a:p>
            <a:pPr lvl="0" algn="just"/>
            <a:r>
              <a:rPr lang="en-US" sz="1800" dirty="0" smtClean="0"/>
              <a:t>Abbreviated PNS. </a:t>
            </a:r>
            <a:r>
              <a:rPr lang="en-US" sz="1800" dirty="0" smtClean="0"/>
              <a:t>The nerves in the PNS connect </a:t>
            </a:r>
            <a:r>
              <a:rPr lang="en-US" sz="1800" dirty="0" smtClean="0"/>
              <a:t>the CNS </a:t>
            </a:r>
            <a:r>
              <a:rPr lang="en-US" sz="1800" dirty="0" smtClean="0"/>
              <a:t>to sensory organs, such as the eye and ear, and to other organs of the body, muscles, blood vessels, and glands. </a:t>
            </a:r>
          </a:p>
          <a:p>
            <a:pPr lvl="0" algn="just"/>
            <a:r>
              <a:rPr lang="en-US" sz="1800" dirty="0" smtClean="0"/>
              <a:t>The peripheral nerves include the </a:t>
            </a:r>
            <a:r>
              <a:rPr lang="en-US" sz="1800" dirty="0" smtClean="0"/>
              <a:t>12 cranial nerves, </a:t>
            </a:r>
            <a:r>
              <a:rPr lang="en-US" sz="1800" dirty="0" smtClean="0"/>
              <a:t>the spinal nerves and roots, and the autonomic nerves. </a:t>
            </a:r>
          </a:p>
          <a:p>
            <a:pPr lvl="0" algn="just"/>
            <a:r>
              <a:rPr lang="en-US" sz="1800" dirty="0" smtClean="0"/>
              <a:t>The autonomic nerves are concerned with automatic functions of the body, specifically with the regulation of </a:t>
            </a:r>
            <a:r>
              <a:rPr lang="en-US" sz="1800" dirty="0" smtClean="0"/>
              <a:t>the heart muscle, </a:t>
            </a:r>
            <a:r>
              <a:rPr lang="en-US" sz="1800" dirty="0" smtClean="0"/>
              <a:t>the tiny muscles that line the walls of blood vessels, and glands. </a:t>
            </a:r>
          </a:p>
          <a:p>
            <a:pPr lvl="0" algn="just"/>
            <a:r>
              <a:rPr lang="en-US" sz="1800" dirty="0" smtClean="0"/>
              <a:t> The primary role of the PNS is to connect the CNS to the organs, limbs, and skin. These nerves extend from the central nervous system to the outermost areas of the body.</a:t>
            </a:r>
          </a:p>
          <a:p>
            <a:pPr lvl="0" algn="just"/>
            <a:r>
              <a:rPr lang="en-US" sz="1800" dirty="0" smtClean="0"/>
              <a:t>The peripheral system allows the brain and spinal cord to receive and send information to other areas of the body, which allows us to react to stimuli in our environment.</a:t>
            </a:r>
          </a:p>
          <a:p>
            <a:pPr algn="just"/>
            <a:endParaRPr lang="en-US" sz="1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 the basis of functions / Control of Movement</a:t>
            </a:r>
            <a:endParaRPr lang="en-US" dirty="0"/>
          </a:p>
        </p:txBody>
      </p:sp>
      <p:sp>
        <p:nvSpPr>
          <p:cNvPr id="3" name="Content Placeholder 2"/>
          <p:cNvSpPr>
            <a:spLocks noGrp="1"/>
          </p:cNvSpPr>
          <p:nvPr>
            <p:ph idx="1"/>
          </p:nvPr>
        </p:nvSpPr>
        <p:spPr/>
        <p:txBody>
          <a:bodyPr>
            <a:normAutofit fontScale="55000" lnSpcReduction="20000"/>
          </a:bodyPr>
          <a:lstStyle/>
          <a:p>
            <a:pPr lvl="0"/>
            <a:r>
              <a:rPr lang="en-US" sz="2900" dirty="0" smtClean="0"/>
              <a:t>The peripheral nervous system itself is divided into two parts: </a:t>
            </a:r>
          </a:p>
          <a:p>
            <a:pPr lvl="0">
              <a:buNone/>
            </a:pPr>
            <a:r>
              <a:rPr lang="en-US" sz="2900" dirty="0" err="1" smtClean="0"/>
              <a:t>i</a:t>
            </a:r>
            <a:r>
              <a:rPr lang="en-US" sz="2900" dirty="0" smtClean="0"/>
              <a:t>) the </a:t>
            </a:r>
            <a:r>
              <a:rPr lang="en-US" sz="2900" dirty="0" smtClean="0"/>
              <a:t>somatic nervous system </a:t>
            </a:r>
            <a:r>
              <a:rPr lang="en-US" sz="2900" dirty="0" smtClean="0"/>
              <a:t>and</a:t>
            </a:r>
          </a:p>
          <a:p>
            <a:pPr lvl="0">
              <a:buNone/>
            </a:pPr>
            <a:r>
              <a:rPr lang="en-US" sz="2900" dirty="0" smtClean="0"/>
              <a:t>ii) the </a:t>
            </a:r>
            <a:r>
              <a:rPr lang="en-US" sz="2900" dirty="0" smtClean="0"/>
              <a:t>autonomic nervous system.</a:t>
            </a:r>
          </a:p>
          <a:p>
            <a:pPr lvl="0" algn="just"/>
            <a:r>
              <a:rPr lang="en-US" sz="2900" dirty="0" smtClean="0"/>
              <a:t>Each of these components plays a critical role in how the peripheral nervous system operates</a:t>
            </a:r>
            <a:r>
              <a:rPr lang="en-US" sz="2900" dirty="0" smtClean="0"/>
              <a:t>.</a:t>
            </a:r>
          </a:p>
          <a:p>
            <a:pPr lvl="0" algn="just"/>
            <a:r>
              <a:rPr lang="en-US" sz="2900" b="1" dirty="0" smtClean="0"/>
              <a:t>The Somatic Nervous System</a:t>
            </a:r>
            <a:endParaRPr lang="en-US" sz="2900" dirty="0" smtClean="0"/>
          </a:p>
          <a:p>
            <a:pPr lvl="1" algn="just"/>
            <a:r>
              <a:rPr lang="en-US" sz="2900" dirty="0" smtClean="0"/>
              <a:t>The </a:t>
            </a:r>
            <a:r>
              <a:rPr lang="en-US" sz="2900" dirty="0" smtClean="0">
                <a:hlinkClick r:id="rId2"/>
              </a:rPr>
              <a:t>somatic system</a:t>
            </a:r>
            <a:r>
              <a:rPr lang="en-US" sz="2900" dirty="0" smtClean="0"/>
              <a:t> is the part of the peripheral nervous system responsible for carrying sensory and motor information to and from the central nervous system. The somatic nervous system derives its name from the Greek word </a:t>
            </a:r>
            <a:r>
              <a:rPr lang="en-US" sz="2900" i="1" dirty="0" smtClean="0"/>
              <a:t>soma</a:t>
            </a:r>
            <a:r>
              <a:rPr lang="en-US" sz="2900" dirty="0" smtClean="0"/>
              <a:t>, which means "body."</a:t>
            </a:r>
          </a:p>
          <a:p>
            <a:pPr lvl="1" algn="just"/>
            <a:r>
              <a:rPr lang="en-US" sz="2900" dirty="0" smtClean="0"/>
              <a:t>The somatic system is responsible for transmitting sensory information as well as for voluntary movement. This system contains two major types of neurons:</a:t>
            </a:r>
          </a:p>
          <a:p>
            <a:pPr lvl="2" algn="just"/>
            <a:r>
              <a:rPr lang="en-US" sz="2900" b="1" dirty="0" smtClean="0"/>
              <a:t>Motor neurons</a:t>
            </a:r>
            <a:r>
              <a:rPr lang="en-US" sz="2900" dirty="0" smtClean="0"/>
              <a:t>: Also called efferent neurons, motor neurons carry information from the brain and spinal cord to muscle fibers throughout the body. These motor neurons allow us to take physical action in response to stimuli in the environment.</a:t>
            </a:r>
          </a:p>
          <a:p>
            <a:pPr lvl="2" algn="just"/>
            <a:r>
              <a:rPr lang="en-US" sz="2900" b="1" dirty="0" smtClean="0"/>
              <a:t>Sensory neurons</a:t>
            </a:r>
            <a:r>
              <a:rPr lang="en-US" sz="2900" dirty="0" smtClean="0"/>
              <a:t>: Also called afferent neurons, sensory neurons carry information from the nerves to the central nervous system. It is these sensory neurons that allow us to take in sensory information and send it to the brain and spinal cord.</a:t>
            </a:r>
          </a:p>
          <a:p>
            <a:pPr lvl="0"/>
            <a:endParaRPr lang="en-US" sz="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673</Words>
  <Application>Microsoft Office PowerPoint</Application>
  <PresentationFormat>On-screen Show (4:3)</PresentationFormat>
  <Paragraphs>120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Chapter No.04</vt:lpstr>
      <vt:lpstr>Introduction of Motivation</vt:lpstr>
      <vt:lpstr>Types of Motivation</vt:lpstr>
      <vt:lpstr>Response of Mechanism </vt:lpstr>
      <vt:lpstr>Slide 5</vt:lpstr>
      <vt:lpstr>Central Nerve System</vt:lpstr>
      <vt:lpstr>Slide 7</vt:lpstr>
      <vt:lpstr>Peripheral Nervous System</vt:lpstr>
      <vt:lpstr>On the basis of functions / Control of Movement</vt:lpstr>
      <vt:lpstr>The Autonomic Nervous System</vt:lpstr>
      <vt:lpstr>3- Effectors</vt:lpstr>
      <vt:lpstr>Glands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No.01</dc:title>
  <dc:creator>Sports Science</dc:creator>
  <cp:lastModifiedBy>shah</cp:lastModifiedBy>
  <cp:revision>28</cp:revision>
  <dcterms:created xsi:type="dcterms:W3CDTF">2006-08-16T00:00:00Z</dcterms:created>
  <dcterms:modified xsi:type="dcterms:W3CDTF">2020-11-11T13:46:00Z</dcterms:modified>
</cp:coreProperties>
</file>