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71" autoAdjust="0"/>
    <p:restoredTop sz="94660"/>
  </p:normalViewPr>
  <p:slideViewPr>
    <p:cSldViewPr snapToGrid="0">
      <p:cViewPr varScale="1">
        <p:scale>
          <a:sx n="72" d="100"/>
          <a:sy n="72" d="100"/>
        </p:scale>
        <p:origin x="7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B04077C-1C9F-444E-B80F-E9B2B38651C1}" type="datetimeFigureOut">
              <a:rPr lang="en-US" smtClean="0"/>
              <a:t>5/1/2020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40A4959-411F-4905-AB1B-CFAA5699FE7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706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04077C-1C9F-444E-B80F-E9B2B38651C1}"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A4959-411F-4905-AB1B-CFAA5699FE74}" type="slidenum">
              <a:rPr lang="en-US" smtClean="0"/>
              <a:t>‹#›</a:t>
            </a:fld>
            <a:endParaRPr lang="en-US"/>
          </a:p>
        </p:txBody>
      </p:sp>
    </p:spTree>
    <p:extLst>
      <p:ext uri="{BB962C8B-B14F-4D97-AF65-F5344CB8AC3E}">
        <p14:creationId xmlns:p14="http://schemas.microsoft.com/office/powerpoint/2010/main" val="2132745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04077C-1C9F-444E-B80F-E9B2B38651C1}"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A4959-411F-4905-AB1B-CFAA5699FE7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1777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04077C-1C9F-444E-B80F-E9B2B38651C1}"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A4959-411F-4905-AB1B-CFAA5699FE7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6859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04077C-1C9F-444E-B80F-E9B2B38651C1}"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A4959-411F-4905-AB1B-CFAA5699FE74}" type="slidenum">
              <a:rPr lang="en-US" smtClean="0"/>
              <a:t>‹#›</a:t>
            </a:fld>
            <a:endParaRPr lang="en-US"/>
          </a:p>
        </p:txBody>
      </p:sp>
    </p:spTree>
    <p:extLst>
      <p:ext uri="{BB962C8B-B14F-4D97-AF65-F5344CB8AC3E}">
        <p14:creationId xmlns:p14="http://schemas.microsoft.com/office/powerpoint/2010/main" val="1788491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04077C-1C9F-444E-B80F-E9B2B38651C1}"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A4959-411F-4905-AB1B-CFAA5699FE7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1123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04077C-1C9F-444E-B80F-E9B2B38651C1}"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A4959-411F-4905-AB1B-CFAA5699FE7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8145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04077C-1C9F-444E-B80F-E9B2B38651C1}"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A4959-411F-4905-AB1B-CFAA5699FE7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2806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04077C-1C9F-444E-B80F-E9B2B38651C1}"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A4959-411F-4905-AB1B-CFAA5699FE7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3644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04077C-1C9F-444E-B80F-E9B2B38651C1}"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A4959-411F-4905-AB1B-CFAA5699FE74}" type="slidenum">
              <a:rPr lang="en-US" smtClean="0"/>
              <a:t>‹#›</a:t>
            </a:fld>
            <a:endParaRPr lang="en-US"/>
          </a:p>
        </p:txBody>
      </p:sp>
    </p:spTree>
    <p:extLst>
      <p:ext uri="{BB962C8B-B14F-4D97-AF65-F5344CB8AC3E}">
        <p14:creationId xmlns:p14="http://schemas.microsoft.com/office/powerpoint/2010/main" val="2506295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04077C-1C9F-444E-B80F-E9B2B38651C1}"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A4959-411F-4905-AB1B-CFAA5699FE7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622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04077C-1C9F-444E-B80F-E9B2B38651C1}"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A4959-411F-4905-AB1B-CFAA5699FE74}" type="slidenum">
              <a:rPr lang="en-US" smtClean="0"/>
              <a:t>‹#›</a:t>
            </a:fld>
            <a:endParaRPr lang="en-US"/>
          </a:p>
        </p:txBody>
      </p:sp>
    </p:spTree>
    <p:extLst>
      <p:ext uri="{BB962C8B-B14F-4D97-AF65-F5344CB8AC3E}">
        <p14:creationId xmlns:p14="http://schemas.microsoft.com/office/powerpoint/2010/main" val="3204892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04077C-1C9F-444E-B80F-E9B2B38651C1}" type="datetimeFigureOut">
              <a:rPr lang="en-US" smtClean="0"/>
              <a:t>5/1/2020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0A4959-411F-4905-AB1B-CFAA5699FE7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412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04077C-1C9F-444E-B80F-E9B2B38651C1}" type="datetimeFigureOut">
              <a:rPr lang="en-US" smtClean="0"/>
              <a:t>5/1/2020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0A4959-411F-4905-AB1B-CFAA5699FE7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6579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04077C-1C9F-444E-B80F-E9B2B38651C1}" type="datetimeFigureOut">
              <a:rPr lang="en-US" smtClean="0"/>
              <a:t>5/1/2020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0A4959-411F-4905-AB1B-CFAA5699FE74}" type="slidenum">
              <a:rPr lang="en-US" smtClean="0"/>
              <a:t>‹#›</a:t>
            </a:fld>
            <a:endParaRPr lang="en-US"/>
          </a:p>
        </p:txBody>
      </p:sp>
    </p:spTree>
    <p:extLst>
      <p:ext uri="{BB962C8B-B14F-4D97-AF65-F5344CB8AC3E}">
        <p14:creationId xmlns:p14="http://schemas.microsoft.com/office/powerpoint/2010/main" val="1115061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04077C-1C9F-444E-B80F-E9B2B38651C1}"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A4959-411F-4905-AB1B-CFAA5699FE7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1868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04077C-1C9F-444E-B80F-E9B2B38651C1}"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A4959-411F-4905-AB1B-CFAA5699FE74}" type="slidenum">
              <a:rPr lang="en-US" smtClean="0"/>
              <a:t>‹#›</a:t>
            </a:fld>
            <a:endParaRPr lang="en-US"/>
          </a:p>
        </p:txBody>
      </p:sp>
    </p:spTree>
    <p:extLst>
      <p:ext uri="{BB962C8B-B14F-4D97-AF65-F5344CB8AC3E}">
        <p14:creationId xmlns:p14="http://schemas.microsoft.com/office/powerpoint/2010/main" val="2134267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B04077C-1C9F-444E-B80F-E9B2B38651C1}" type="datetimeFigureOut">
              <a:rPr lang="en-US" smtClean="0"/>
              <a:t>5/1/2020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0A4959-411F-4905-AB1B-CFAA5699FE74}" type="slidenum">
              <a:rPr lang="en-US" smtClean="0"/>
              <a:t>‹#›</a:t>
            </a:fld>
            <a:endParaRPr lang="en-US"/>
          </a:p>
        </p:txBody>
      </p:sp>
    </p:spTree>
    <p:extLst>
      <p:ext uri="{BB962C8B-B14F-4D97-AF65-F5344CB8AC3E}">
        <p14:creationId xmlns:p14="http://schemas.microsoft.com/office/powerpoint/2010/main" val="1296923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Mann Whitney U test</a:t>
            </a:r>
            <a:endParaRPr lang="en-US" dirty="0"/>
          </a:p>
        </p:txBody>
      </p:sp>
    </p:spTree>
    <p:extLst>
      <p:ext uri="{BB962C8B-B14F-4D97-AF65-F5344CB8AC3E}">
        <p14:creationId xmlns:p14="http://schemas.microsoft.com/office/powerpoint/2010/main" val="3933416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Question#1</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From the following data we wish to see whether we can conclude on the basis of these data that the two represented population are different with respect to location and level </a:t>
                </a:r>
                <a:r>
                  <a:rPr lang="en-US" dirty="0"/>
                  <a:t>of significance: </a:t>
                </a:r>
                <a14:m>
                  <m:oMath xmlns:m="http://schemas.openxmlformats.org/officeDocument/2006/math">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=0.05</m:t>
                    </m:r>
                  </m:oMath>
                </a14:m>
                <a:r>
                  <a:rPr lang="en-US" dirty="0" smtClean="0"/>
                  <a:t>.</a:t>
                </a:r>
              </a:p>
              <a:p>
                <a:pPr marL="0" indent="0">
                  <a:buNone/>
                </a:pPr>
                <a:r>
                  <a:rPr lang="en-US" dirty="0" smtClean="0"/>
                  <a:t>    X=2.2 ,4.1,4.2,5,6.3,6.8,6.9,7.1,7.4,7.4,8.2,8.7,9.4,9.5,11.7,11.9</a:t>
                </a:r>
              </a:p>
              <a:p>
                <a:pPr marL="0" indent="0">
                  <a:buNone/>
                </a:pPr>
                <a:r>
                  <a:rPr lang="en-US" dirty="0" smtClean="0"/>
                  <a:t>     Y= 1.7,2.4,3,.3,3.9,4.3.5,5.1,5.4,5.8,6.6</a:t>
                </a:r>
                <a:endParaRPr lang="en-US" dirty="0"/>
              </a:p>
              <a:p>
                <a:r>
                  <a:rPr lang="en-US" dirty="0" smtClean="0"/>
                  <a:t> </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144" t="-2936"/>
                </a:stretch>
              </a:blipFill>
            </p:spPr>
            <p:txBody>
              <a:bodyPr/>
              <a:lstStyle/>
              <a:p>
                <a:r>
                  <a:rPr lang="en-US">
                    <a:noFill/>
                  </a:rPr>
                  <a:t> </a:t>
                </a:r>
              </a:p>
            </p:txBody>
          </p:sp>
        </mc:Fallback>
      </mc:AlternateContent>
    </p:spTree>
    <p:extLst>
      <p:ext uri="{BB962C8B-B14F-4D97-AF65-F5344CB8AC3E}">
        <p14:creationId xmlns:p14="http://schemas.microsoft.com/office/powerpoint/2010/main" val="2144141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Soultion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68626" y="2385391"/>
                <a:ext cx="10893287" cy="3763618"/>
              </a:xfrm>
            </p:spPr>
            <p:txBody>
              <a:bodyPr>
                <a:normAutofit fontScale="47500" lnSpcReduction="20000"/>
              </a:bodyPr>
              <a:lstStyle/>
              <a:p>
                <a:pPr marL="0" indent="0">
                  <a:buNone/>
                </a:pPr>
                <a:r>
                  <a:rPr lang="en-US" dirty="0" smtClean="0"/>
                  <a:t>                        1</a:t>
                </a:r>
                <a:r>
                  <a:rPr lang="en-US" sz="3600" dirty="0" smtClean="0"/>
                  <a:t>)   H0:=</a:t>
                </a:r>
                <a14:m>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𝜇</m:t>
                        </m:r>
                      </m:e>
                      <m:sub>
                        <m:r>
                          <a:rPr lang="en-US" sz="3600" i="1">
                            <a:latin typeface="Cambria Math" panose="02040503050406030204" pitchFamily="18" charset="0"/>
                          </a:rPr>
                          <m:t>𝑥</m:t>
                        </m:r>
                        <m:r>
                          <a:rPr lang="en-US" sz="3600" i="1">
                            <a:latin typeface="Cambria Math" panose="02040503050406030204" pitchFamily="18" charset="0"/>
                          </a:rPr>
                          <m:t>  </m:t>
                        </m:r>
                      </m:sub>
                    </m:sSub>
                  </m:oMath>
                </a14:m>
                <a:r>
                  <a:rPr lang="en-US" sz="3600" dirty="0"/>
                  <a:t>=</a:t>
                </a:r>
                <a14:m>
                  <m:oMath xmlns:m="http://schemas.openxmlformats.org/officeDocument/2006/math">
                    <m:sSub>
                      <m:sSubPr>
                        <m:ctrlPr>
                          <a:rPr lang="en-US" sz="3600" i="1" dirty="0">
                            <a:latin typeface="Cambria Math" panose="02040503050406030204" pitchFamily="18" charset="0"/>
                          </a:rPr>
                        </m:ctrlPr>
                      </m:sSubPr>
                      <m:e>
                        <m:r>
                          <a:rPr lang="en-US" sz="3600" i="1" dirty="0">
                            <a:latin typeface="Cambria Math" panose="02040503050406030204" pitchFamily="18" charset="0"/>
                            <a:ea typeface="Cambria Math" panose="02040503050406030204" pitchFamily="18" charset="0"/>
                          </a:rPr>
                          <m:t>𝜇</m:t>
                        </m:r>
                      </m:e>
                      <m:sub>
                        <m:r>
                          <a:rPr lang="en-US" sz="3600" i="1" dirty="0">
                            <a:latin typeface="Cambria Math" panose="02040503050406030204" pitchFamily="18" charset="0"/>
                          </a:rPr>
                          <m:t>𝑦</m:t>
                        </m:r>
                      </m:sub>
                    </m:sSub>
                  </m:oMath>
                </a14:m>
                <a:endParaRPr lang="en-US" sz="3600" dirty="0"/>
              </a:p>
              <a:p>
                <a:pPr marL="0" indent="0">
                  <a:buNone/>
                </a:pPr>
                <a:r>
                  <a:rPr lang="en-US" sz="3600" dirty="0"/>
                  <a:t> </a:t>
                </a:r>
                <a:r>
                  <a:rPr lang="en-US" sz="3600" dirty="0" smtClean="0"/>
                  <a:t>                          H1 :</a:t>
                </a:r>
                <a14:m>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𝜇</m:t>
                        </m:r>
                      </m:e>
                      <m:sub>
                        <m:r>
                          <a:rPr lang="en-US" sz="3600" i="1">
                            <a:latin typeface="Cambria Math" panose="02040503050406030204" pitchFamily="18" charset="0"/>
                          </a:rPr>
                          <m:t>𝑥</m:t>
                        </m:r>
                        <m:r>
                          <a:rPr lang="en-US" sz="3600" i="1">
                            <a:latin typeface="Cambria Math" panose="02040503050406030204" pitchFamily="18" charset="0"/>
                          </a:rPr>
                          <m:t>  </m:t>
                        </m:r>
                      </m:sub>
                    </m:sSub>
                    <m:r>
                      <a:rPr lang="en-US" sz="3600" i="1">
                        <a:latin typeface="Cambria Math" panose="02040503050406030204" pitchFamily="18" charset="0"/>
                        <a:ea typeface="Cambria Math" panose="02040503050406030204" pitchFamily="18" charset="0"/>
                      </a:rPr>
                      <m:t>≠</m:t>
                    </m:r>
                    <m:sSub>
                      <m:sSubPr>
                        <m:ctrlPr>
                          <a:rPr lang="en-US" sz="3600" i="1" dirty="0">
                            <a:latin typeface="Cambria Math" panose="02040503050406030204" pitchFamily="18" charset="0"/>
                          </a:rPr>
                        </m:ctrlPr>
                      </m:sSubPr>
                      <m:e>
                        <m:r>
                          <a:rPr lang="en-US" sz="3600" i="1" dirty="0">
                            <a:latin typeface="Cambria Math" panose="02040503050406030204" pitchFamily="18" charset="0"/>
                            <a:ea typeface="Cambria Math" panose="02040503050406030204" pitchFamily="18" charset="0"/>
                          </a:rPr>
                          <m:t>𝜇</m:t>
                        </m:r>
                      </m:e>
                      <m:sub>
                        <m:r>
                          <a:rPr lang="en-US" sz="3600" i="1" dirty="0">
                            <a:latin typeface="Cambria Math" panose="02040503050406030204" pitchFamily="18" charset="0"/>
                          </a:rPr>
                          <m:t>𝑦</m:t>
                        </m:r>
                      </m:sub>
                    </m:sSub>
                  </m:oMath>
                </a14:m>
                <a:endParaRPr lang="en-US" sz="3600" dirty="0" smtClean="0"/>
              </a:p>
              <a:p>
                <a:pPr marL="0" indent="0">
                  <a:buNone/>
                </a:pPr>
                <a:r>
                  <a:rPr lang="en-US" sz="3600" dirty="0"/>
                  <a:t> </a:t>
                </a:r>
                <a:r>
                  <a:rPr lang="en-US" sz="3600" dirty="0" smtClean="0"/>
                  <a:t>                    2)    Level </a:t>
                </a:r>
                <a:r>
                  <a:rPr lang="en-US" sz="3600" dirty="0"/>
                  <a:t>of significance: </a:t>
                </a:r>
                <a14:m>
                  <m:oMath xmlns:m="http://schemas.openxmlformats.org/officeDocument/2006/math">
                    <m:r>
                      <a:rPr lang="en-US" sz="3600" i="1">
                        <a:latin typeface="Cambria Math" panose="02040503050406030204" pitchFamily="18" charset="0"/>
                        <a:ea typeface="Cambria Math" panose="02040503050406030204" pitchFamily="18" charset="0"/>
                      </a:rPr>
                      <m:t>𝛼</m:t>
                    </m:r>
                    <m:r>
                      <a:rPr lang="en-US" sz="3600" i="1">
                        <a:latin typeface="Cambria Math" panose="02040503050406030204" pitchFamily="18" charset="0"/>
                        <a:ea typeface="Cambria Math" panose="02040503050406030204" pitchFamily="18" charset="0"/>
                      </a:rPr>
                      <m:t>=0.05</m:t>
                    </m:r>
                  </m:oMath>
                </a14:m>
                <a:endParaRPr lang="en-US" sz="3600" dirty="0" smtClean="0"/>
              </a:p>
              <a:p>
                <a:pPr marL="457200" indent="-457200">
                  <a:buAutoNum type="arabicParenR" startAt="3"/>
                </a:pPr>
                <a:r>
                  <a:rPr lang="en-US" sz="3600" dirty="0" smtClean="0"/>
                  <a:t>  Test Statistic:</a:t>
                </a:r>
              </a:p>
              <a:p>
                <a:pPr marL="0" indent="0">
                  <a:buNone/>
                </a:pPr>
                <a:r>
                  <a:rPr lang="en-US" sz="3600" dirty="0"/>
                  <a:t>to compute the observed of the test statistic we combine the two samples and rank all the values from smallest to larger</a:t>
                </a:r>
              </a:p>
              <a:p>
                <a:pPr marL="0" indent="0">
                  <a:buNone/>
                </a:pPr>
                <a:r>
                  <a:rPr lang="en-US" sz="3600" dirty="0"/>
                  <a:t>Assign tied observation the mean of the rank position. We then sum the ranks of observation from population 1 or 2.</a:t>
                </a:r>
              </a:p>
              <a:p>
                <a:pPr marL="0" indent="0">
                  <a:buNone/>
                </a:pPr>
                <a:r>
                  <a:rPr lang="en-US" sz="3600" dirty="0"/>
                  <a:t> </a:t>
                </a:r>
                <a:r>
                  <a:rPr lang="en-US" sz="3600" dirty="0"/>
                  <a:t>                </a:t>
                </a:r>
                <a:r>
                  <a:rPr lang="en-US" sz="3600" dirty="0" smtClean="0"/>
                  <a:t>                        </a:t>
                </a:r>
                <a:r>
                  <a:rPr lang="en-US" sz="3600" dirty="0"/>
                  <a:t>T=S-</a:t>
                </a:r>
                <a14:m>
                  <m:oMath xmlns:m="http://schemas.openxmlformats.org/officeDocument/2006/math">
                    <m:f>
                      <m:fPr>
                        <m:ctrlPr>
                          <a:rPr lang="en-US" sz="3600" i="1">
                            <a:latin typeface="Cambria Math" panose="02040503050406030204" pitchFamily="18" charset="0"/>
                          </a:rPr>
                        </m:ctrlPr>
                      </m:fPr>
                      <m:num>
                        <m:sSub>
                          <m:sSubPr>
                            <m:ctrlPr>
                              <a:rPr lang="en-US" sz="3600" i="1">
                                <a:latin typeface="Cambria Math" panose="02040503050406030204" pitchFamily="18" charset="0"/>
                              </a:rPr>
                            </m:ctrlPr>
                          </m:sSubPr>
                          <m:e>
                            <m:r>
                              <a:rPr lang="en-US" sz="3600" i="1">
                                <a:latin typeface="Cambria Math" panose="02040503050406030204" pitchFamily="18" charset="0"/>
                              </a:rPr>
                              <m:t>𝑛</m:t>
                            </m:r>
                          </m:e>
                          <m:sub>
                            <m:r>
                              <a:rPr lang="en-US" sz="3600" i="1">
                                <a:latin typeface="Cambria Math" panose="02040503050406030204" pitchFamily="18" charset="0"/>
                              </a:rPr>
                              <m:t>1 </m:t>
                            </m:r>
                            <m:d>
                              <m:dPr>
                                <m:ctrlPr>
                                  <a:rPr lang="en-US" sz="3600" i="1">
                                    <a:latin typeface="Cambria Math" panose="02040503050406030204" pitchFamily="18" charset="0"/>
                                  </a:rPr>
                                </m:ctrlPr>
                              </m:dPr>
                              <m:e>
                                <m:sSub>
                                  <m:sSubPr>
                                    <m:ctrlPr>
                                      <a:rPr lang="en-US" sz="3600" i="1">
                                        <a:latin typeface="Cambria Math" panose="02040503050406030204" pitchFamily="18" charset="0"/>
                                      </a:rPr>
                                    </m:ctrlPr>
                                  </m:sSubPr>
                                  <m:e>
                                    <m:r>
                                      <a:rPr lang="en-US" sz="3600" i="1">
                                        <a:latin typeface="Cambria Math" panose="02040503050406030204" pitchFamily="18" charset="0"/>
                                      </a:rPr>
                                      <m:t>𝑛</m:t>
                                    </m:r>
                                  </m:e>
                                  <m:sub>
                                    <m:r>
                                      <a:rPr lang="en-US" sz="3600" i="1">
                                        <a:latin typeface="Cambria Math" panose="02040503050406030204" pitchFamily="18" charset="0"/>
                                      </a:rPr>
                                      <m:t>1</m:t>
                                    </m:r>
                                  </m:sub>
                                </m:sSub>
                                <m:r>
                                  <a:rPr lang="en-US" sz="3600" i="1">
                                    <a:latin typeface="Cambria Math" panose="02040503050406030204" pitchFamily="18" charset="0"/>
                                  </a:rPr>
                                  <m:t>+1</m:t>
                                </m:r>
                              </m:e>
                            </m:d>
                          </m:sub>
                        </m:sSub>
                      </m:num>
                      <m:den>
                        <m:r>
                          <a:rPr lang="en-US" sz="3600" i="1">
                            <a:latin typeface="Cambria Math" panose="02040503050406030204" pitchFamily="18" charset="0"/>
                          </a:rPr>
                          <m:t>2</m:t>
                        </m:r>
                      </m:den>
                    </m:f>
                  </m:oMath>
                </a14:m>
                <a:endParaRPr lang="en-US" sz="3600" dirty="0"/>
              </a:p>
              <a:p>
                <a:pPr marL="0" indent="0">
                  <a:buNone/>
                </a:pPr>
                <a:r>
                  <a:rPr lang="en-US" sz="3600" dirty="0"/>
                  <a:t>Where S is the sum of the ranks assign to the sample observation from population </a:t>
                </a:r>
                <a:r>
                  <a:rPr lang="en-US" sz="3600" dirty="0" smtClean="0"/>
                  <a:t>1.</a:t>
                </a:r>
                <a:endParaRPr lang="en-US" sz="3600" dirty="0"/>
              </a:p>
              <a:p>
                <a:pPr marL="0" indent="0">
                  <a:buNone/>
                </a:pPr>
                <a:r>
                  <a:rPr lang="en-US" dirty="0" smtClean="0"/>
                  <a:t>                </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68626" y="2385391"/>
                <a:ext cx="10893287" cy="3763618"/>
              </a:xfrm>
              <a:blipFill rotWithShape="0">
                <a:blip r:embed="rId2"/>
                <a:stretch>
                  <a:fillRect l="-448" t="-1294"/>
                </a:stretch>
              </a:blipFill>
            </p:spPr>
            <p:txBody>
              <a:bodyPr/>
              <a:lstStyle/>
              <a:p>
                <a:r>
                  <a:rPr lang="en-US">
                    <a:noFill/>
                  </a:rPr>
                  <a:t> </a:t>
                </a:r>
              </a:p>
            </p:txBody>
          </p:sp>
        </mc:Fallback>
      </mc:AlternateContent>
    </p:spTree>
    <p:extLst>
      <p:ext uri="{BB962C8B-B14F-4D97-AF65-F5344CB8AC3E}">
        <p14:creationId xmlns:p14="http://schemas.microsoft.com/office/powerpoint/2010/main" val="1299028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Calculations</a:t>
            </a:r>
            <a:endParaRPr lang="en-US" dirty="0"/>
          </a:p>
        </p:txBody>
      </p:sp>
      <p:graphicFrame>
        <p:nvGraphicFramePr>
          <p:cNvPr id="4" name="Content Placeholder 3"/>
          <p:cNvGraphicFramePr>
            <a:graphicFrameLocks noGrp="1"/>
          </p:cNvGraphicFramePr>
          <p:nvPr>
            <p:ph idx="1"/>
          </p:nvPr>
        </p:nvGraphicFramePr>
        <p:xfrm>
          <a:off x="728868" y="2425150"/>
          <a:ext cx="10614996" cy="4389120"/>
        </p:xfrm>
        <a:graphic>
          <a:graphicData uri="http://schemas.openxmlformats.org/drawingml/2006/table">
            <a:tbl>
              <a:tblPr firstRow="1" bandRow="1">
                <a:tableStyleId>{5C22544A-7EE6-4342-B048-85BDC9FD1C3A}</a:tableStyleId>
              </a:tblPr>
              <a:tblGrid>
                <a:gridCol w="1769166"/>
                <a:gridCol w="1769166"/>
                <a:gridCol w="1769166"/>
                <a:gridCol w="1769166"/>
                <a:gridCol w="1769166"/>
                <a:gridCol w="1769166"/>
              </a:tblGrid>
              <a:tr h="342348">
                <a:tc>
                  <a:txBody>
                    <a:bodyPr/>
                    <a:lstStyle/>
                    <a:p>
                      <a:r>
                        <a:rPr lang="en-US" dirty="0" smtClean="0"/>
                        <a:t>X</a:t>
                      </a:r>
                      <a:endParaRPr lang="en-US" dirty="0"/>
                    </a:p>
                  </a:txBody>
                  <a:tcPr/>
                </a:tc>
                <a:tc>
                  <a:txBody>
                    <a:bodyPr/>
                    <a:lstStyle/>
                    <a:p>
                      <a:r>
                        <a:rPr lang="en-US" dirty="0" smtClean="0"/>
                        <a:t>rank</a:t>
                      </a:r>
                      <a:endParaRPr lang="en-US" dirty="0"/>
                    </a:p>
                  </a:txBody>
                  <a:tcPr/>
                </a:tc>
                <a:tc>
                  <a:txBody>
                    <a:bodyPr/>
                    <a:lstStyle/>
                    <a:p>
                      <a:r>
                        <a:rPr lang="en-US" dirty="0" smtClean="0"/>
                        <a:t>X</a:t>
                      </a:r>
                      <a:endParaRPr lang="en-US" dirty="0"/>
                    </a:p>
                  </a:txBody>
                  <a:tcPr/>
                </a:tc>
                <a:tc>
                  <a:txBody>
                    <a:bodyPr/>
                    <a:lstStyle/>
                    <a:p>
                      <a:r>
                        <a:rPr lang="en-US" dirty="0" smtClean="0"/>
                        <a:t>ranks</a:t>
                      </a:r>
                      <a:endParaRPr lang="en-US" dirty="0"/>
                    </a:p>
                  </a:txBody>
                  <a:tcPr/>
                </a:tc>
                <a:tc>
                  <a:txBody>
                    <a:bodyPr/>
                    <a:lstStyle/>
                    <a:p>
                      <a:r>
                        <a:rPr lang="en-US" dirty="0" smtClean="0"/>
                        <a:t>Y</a:t>
                      </a:r>
                      <a:endParaRPr lang="en-US" dirty="0"/>
                    </a:p>
                  </a:txBody>
                  <a:tcPr/>
                </a:tc>
                <a:tc>
                  <a:txBody>
                    <a:bodyPr/>
                    <a:lstStyle/>
                    <a:p>
                      <a:r>
                        <a:rPr lang="en-US" dirty="0" smtClean="0"/>
                        <a:t>Rank</a:t>
                      </a:r>
                      <a:endParaRPr lang="en-US" dirty="0"/>
                    </a:p>
                  </a:txBody>
                  <a:tcPr/>
                </a:tc>
              </a:tr>
              <a:tr h="3423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2.2</a:t>
                      </a:r>
                      <a:endParaRPr lang="en-US" dirty="0"/>
                    </a:p>
                  </a:txBody>
                  <a:tcPr/>
                </a:tc>
                <a:tc>
                  <a:txBody>
                    <a:bodyPr/>
                    <a:lstStyle/>
                    <a:p>
                      <a:r>
                        <a:rPr lang="en-US" dirty="0" smtClean="0"/>
                        <a:t>2</a:t>
                      </a:r>
                      <a:endParaRPr lang="en-US" dirty="0"/>
                    </a:p>
                  </a:txBody>
                  <a:tcPr/>
                </a:tc>
                <a:tc>
                  <a:txBody>
                    <a:bodyPr/>
                    <a:lstStyle/>
                    <a:p>
                      <a:r>
                        <a:rPr lang="en-US" dirty="0" smtClean="0"/>
                        <a:t>8.2</a:t>
                      </a:r>
                      <a:endParaRPr lang="en-US" dirty="0"/>
                    </a:p>
                  </a:txBody>
                  <a:tcPr/>
                </a:tc>
                <a:tc>
                  <a:txBody>
                    <a:bodyPr/>
                    <a:lstStyle/>
                    <a:p>
                      <a:r>
                        <a:rPr lang="en-US" dirty="0" smtClean="0"/>
                        <a:t>22</a:t>
                      </a:r>
                      <a:endParaRPr lang="en-US" dirty="0"/>
                    </a:p>
                  </a:txBody>
                  <a:tcPr/>
                </a:tc>
                <a:tc>
                  <a:txBody>
                    <a:bodyPr/>
                    <a:lstStyle/>
                    <a:p>
                      <a:r>
                        <a:rPr lang="en-US" dirty="0" smtClean="0"/>
                        <a:t>1.7</a:t>
                      </a:r>
                      <a:endParaRPr lang="en-US" dirty="0"/>
                    </a:p>
                  </a:txBody>
                  <a:tcPr/>
                </a:tc>
                <a:tc>
                  <a:txBody>
                    <a:bodyPr/>
                    <a:lstStyle/>
                    <a:p>
                      <a:r>
                        <a:rPr lang="en-US" dirty="0" smtClean="0"/>
                        <a:t>1</a:t>
                      </a:r>
                      <a:endParaRPr lang="en-US" dirty="0"/>
                    </a:p>
                  </a:txBody>
                  <a:tcPr/>
                </a:tc>
              </a:tr>
              <a:tr h="342348">
                <a:tc>
                  <a:txBody>
                    <a:bodyPr/>
                    <a:lstStyle/>
                    <a:p>
                      <a:r>
                        <a:rPr lang="en-US" dirty="0" smtClean="0"/>
                        <a:t>4.1</a:t>
                      </a:r>
                      <a:endParaRPr lang="en-US" dirty="0"/>
                    </a:p>
                  </a:txBody>
                  <a:tcPr/>
                </a:tc>
                <a:tc>
                  <a:txBody>
                    <a:bodyPr/>
                    <a:lstStyle/>
                    <a:p>
                      <a:r>
                        <a:rPr lang="en-US" dirty="0" smtClean="0"/>
                        <a:t>6</a:t>
                      </a:r>
                      <a:endParaRPr lang="en-US" dirty="0"/>
                    </a:p>
                  </a:txBody>
                  <a:tcPr/>
                </a:tc>
                <a:tc>
                  <a:txBody>
                    <a:bodyPr/>
                    <a:lstStyle/>
                    <a:p>
                      <a:r>
                        <a:rPr lang="en-US" dirty="0" smtClean="0"/>
                        <a:t>8.7</a:t>
                      </a:r>
                      <a:endParaRPr lang="en-US" dirty="0"/>
                    </a:p>
                  </a:txBody>
                  <a:tcPr/>
                </a:tc>
                <a:tc>
                  <a:txBody>
                    <a:bodyPr/>
                    <a:lstStyle/>
                    <a:p>
                      <a:r>
                        <a:rPr lang="en-US" dirty="0" smtClean="0"/>
                        <a:t>23</a:t>
                      </a:r>
                      <a:endParaRPr lang="en-US" dirty="0"/>
                    </a:p>
                  </a:txBody>
                  <a:tcPr/>
                </a:tc>
                <a:tc>
                  <a:txBody>
                    <a:bodyPr/>
                    <a:lstStyle/>
                    <a:p>
                      <a:r>
                        <a:rPr lang="en-US" dirty="0" smtClean="0"/>
                        <a:t>2.4</a:t>
                      </a:r>
                      <a:endParaRPr lang="en-US" dirty="0"/>
                    </a:p>
                  </a:txBody>
                  <a:tcPr/>
                </a:tc>
                <a:tc>
                  <a:txBody>
                    <a:bodyPr/>
                    <a:lstStyle/>
                    <a:p>
                      <a:r>
                        <a:rPr lang="en-US" dirty="0" smtClean="0"/>
                        <a:t>3</a:t>
                      </a:r>
                      <a:endParaRPr lang="en-US" dirty="0"/>
                    </a:p>
                  </a:txBody>
                  <a:tcPr/>
                </a:tc>
              </a:tr>
              <a:tr h="342348">
                <a:tc>
                  <a:txBody>
                    <a:bodyPr/>
                    <a:lstStyle/>
                    <a:p>
                      <a:r>
                        <a:rPr lang="en-US" dirty="0" smtClean="0"/>
                        <a:t>4.2</a:t>
                      </a:r>
                      <a:endParaRPr lang="en-US" dirty="0"/>
                    </a:p>
                  </a:txBody>
                  <a:tcPr/>
                </a:tc>
                <a:tc>
                  <a:txBody>
                    <a:bodyPr/>
                    <a:lstStyle/>
                    <a:p>
                      <a:r>
                        <a:rPr lang="en-US" dirty="0" smtClean="0"/>
                        <a:t>7</a:t>
                      </a:r>
                      <a:endParaRPr lang="en-US" dirty="0"/>
                    </a:p>
                  </a:txBody>
                  <a:tcPr/>
                </a:tc>
                <a:tc>
                  <a:txBody>
                    <a:bodyPr/>
                    <a:lstStyle/>
                    <a:p>
                      <a:r>
                        <a:rPr lang="en-US" dirty="0" smtClean="0"/>
                        <a:t>9.4</a:t>
                      </a:r>
                      <a:endParaRPr lang="en-US" dirty="0"/>
                    </a:p>
                  </a:txBody>
                  <a:tcPr/>
                </a:tc>
                <a:tc>
                  <a:txBody>
                    <a:bodyPr/>
                    <a:lstStyle/>
                    <a:p>
                      <a:r>
                        <a:rPr lang="en-US" dirty="0" smtClean="0"/>
                        <a:t>24</a:t>
                      </a:r>
                      <a:endParaRPr lang="en-US" dirty="0"/>
                    </a:p>
                  </a:txBody>
                  <a:tcPr/>
                </a:tc>
                <a:tc>
                  <a:txBody>
                    <a:bodyPr/>
                    <a:lstStyle/>
                    <a:p>
                      <a:r>
                        <a:rPr lang="en-US" dirty="0" smtClean="0"/>
                        <a:t>3.3</a:t>
                      </a:r>
                      <a:endParaRPr lang="en-US" dirty="0"/>
                    </a:p>
                  </a:txBody>
                  <a:tcPr/>
                </a:tc>
                <a:tc>
                  <a:txBody>
                    <a:bodyPr/>
                    <a:lstStyle/>
                    <a:p>
                      <a:r>
                        <a:rPr lang="en-US" dirty="0" smtClean="0"/>
                        <a:t>4</a:t>
                      </a:r>
                      <a:endParaRPr lang="en-US" dirty="0"/>
                    </a:p>
                  </a:txBody>
                  <a:tcPr/>
                </a:tc>
              </a:tr>
              <a:tr h="342348">
                <a:tc>
                  <a:txBody>
                    <a:bodyPr/>
                    <a:lstStyle/>
                    <a:p>
                      <a:r>
                        <a:rPr lang="en-US" dirty="0" smtClean="0"/>
                        <a:t>5</a:t>
                      </a:r>
                      <a:endParaRPr lang="en-US" dirty="0"/>
                    </a:p>
                  </a:txBody>
                  <a:tcPr/>
                </a:tc>
                <a:tc>
                  <a:txBody>
                    <a:bodyPr/>
                    <a:lstStyle/>
                    <a:p>
                      <a:r>
                        <a:rPr lang="en-US" dirty="0" smtClean="0"/>
                        <a:t>9.5</a:t>
                      </a:r>
                      <a:endParaRPr lang="en-US" dirty="0"/>
                    </a:p>
                  </a:txBody>
                  <a:tcPr/>
                </a:tc>
                <a:tc>
                  <a:txBody>
                    <a:bodyPr/>
                    <a:lstStyle/>
                    <a:p>
                      <a:r>
                        <a:rPr lang="en-US" dirty="0" smtClean="0"/>
                        <a:t>9.5</a:t>
                      </a:r>
                      <a:endParaRPr lang="en-US" dirty="0"/>
                    </a:p>
                  </a:txBody>
                  <a:tcPr/>
                </a:tc>
                <a:tc>
                  <a:txBody>
                    <a:bodyPr/>
                    <a:lstStyle/>
                    <a:p>
                      <a:r>
                        <a:rPr lang="en-US" dirty="0" smtClean="0"/>
                        <a:t>25</a:t>
                      </a:r>
                      <a:endParaRPr lang="en-US" dirty="0"/>
                    </a:p>
                  </a:txBody>
                  <a:tcPr/>
                </a:tc>
                <a:tc>
                  <a:txBody>
                    <a:bodyPr/>
                    <a:lstStyle/>
                    <a:p>
                      <a:r>
                        <a:rPr lang="en-US" dirty="0" smtClean="0"/>
                        <a:t>3.9</a:t>
                      </a:r>
                      <a:endParaRPr lang="en-US" dirty="0"/>
                    </a:p>
                  </a:txBody>
                  <a:tcPr/>
                </a:tc>
                <a:tc>
                  <a:txBody>
                    <a:bodyPr/>
                    <a:lstStyle/>
                    <a:p>
                      <a:r>
                        <a:rPr lang="en-US" dirty="0" smtClean="0"/>
                        <a:t>5</a:t>
                      </a:r>
                      <a:endParaRPr lang="en-US" dirty="0"/>
                    </a:p>
                  </a:txBody>
                  <a:tcPr/>
                </a:tc>
              </a:tr>
              <a:tr h="342348">
                <a:tc>
                  <a:txBody>
                    <a:bodyPr/>
                    <a:lstStyle/>
                    <a:p>
                      <a:r>
                        <a:rPr lang="en-US" dirty="0" smtClean="0"/>
                        <a:t>6.3</a:t>
                      </a:r>
                      <a:endParaRPr lang="en-US" dirty="0"/>
                    </a:p>
                  </a:txBody>
                  <a:tcPr/>
                </a:tc>
                <a:tc>
                  <a:txBody>
                    <a:bodyPr/>
                    <a:lstStyle/>
                    <a:p>
                      <a:r>
                        <a:rPr lang="en-US" dirty="0" smtClean="0"/>
                        <a:t>14</a:t>
                      </a:r>
                      <a:endParaRPr lang="en-US" dirty="0"/>
                    </a:p>
                  </a:txBody>
                  <a:tcPr/>
                </a:tc>
                <a:tc>
                  <a:txBody>
                    <a:bodyPr/>
                    <a:lstStyle/>
                    <a:p>
                      <a:r>
                        <a:rPr lang="en-US" dirty="0" smtClean="0"/>
                        <a:t>11.7</a:t>
                      </a:r>
                      <a:endParaRPr lang="en-US" dirty="0"/>
                    </a:p>
                  </a:txBody>
                  <a:tcPr/>
                </a:tc>
                <a:tc>
                  <a:txBody>
                    <a:bodyPr/>
                    <a:lstStyle/>
                    <a:p>
                      <a:r>
                        <a:rPr lang="en-US" dirty="0" smtClean="0"/>
                        <a:t>26</a:t>
                      </a:r>
                      <a:endParaRPr lang="en-US" dirty="0"/>
                    </a:p>
                  </a:txBody>
                  <a:tcPr/>
                </a:tc>
                <a:tc>
                  <a:txBody>
                    <a:bodyPr/>
                    <a:lstStyle/>
                    <a:p>
                      <a:r>
                        <a:rPr lang="en-US" dirty="0" smtClean="0"/>
                        <a:t>4.3</a:t>
                      </a:r>
                      <a:endParaRPr lang="en-US" dirty="0"/>
                    </a:p>
                  </a:txBody>
                  <a:tcPr/>
                </a:tc>
                <a:tc>
                  <a:txBody>
                    <a:bodyPr/>
                    <a:lstStyle/>
                    <a:p>
                      <a:r>
                        <a:rPr lang="en-US" dirty="0" smtClean="0"/>
                        <a:t>8</a:t>
                      </a:r>
                      <a:endParaRPr lang="en-US" dirty="0"/>
                    </a:p>
                  </a:txBody>
                  <a:tcPr/>
                </a:tc>
              </a:tr>
              <a:tr h="342348">
                <a:tc>
                  <a:txBody>
                    <a:bodyPr/>
                    <a:lstStyle/>
                    <a:p>
                      <a:r>
                        <a:rPr lang="en-US" dirty="0" smtClean="0"/>
                        <a:t>6.8</a:t>
                      </a:r>
                      <a:endParaRPr lang="en-US" dirty="0"/>
                    </a:p>
                  </a:txBody>
                  <a:tcPr/>
                </a:tc>
                <a:tc>
                  <a:txBody>
                    <a:bodyPr/>
                    <a:lstStyle/>
                    <a:p>
                      <a:r>
                        <a:rPr lang="en-US" dirty="0" smtClean="0"/>
                        <a:t>16</a:t>
                      </a:r>
                      <a:endParaRPr lang="en-US" dirty="0"/>
                    </a:p>
                  </a:txBody>
                  <a:tcPr/>
                </a:tc>
                <a:tc>
                  <a:txBody>
                    <a:bodyPr/>
                    <a:lstStyle/>
                    <a:p>
                      <a:r>
                        <a:rPr lang="en-US" dirty="0" smtClean="0"/>
                        <a:t>11.9</a:t>
                      </a:r>
                      <a:endParaRPr lang="en-US" dirty="0"/>
                    </a:p>
                  </a:txBody>
                  <a:tcPr/>
                </a:tc>
                <a:tc>
                  <a:txBody>
                    <a:bodyPr/>
                    <a:lstStyle/>
                    <a:p>
                      <a:r>
                        <a:rPr lang="en-US" dirty="0" smtClean="0"/>
                        <a:t>27</a:t>
                      </a:r>
                      <a:endParaRPr lang="en-US" dirty="0"/>
                    </a:p>
                  </a:txBody>
                  <a:tcPr/>
                </a:tc>
                <a:tc>
                  <a:txBody>
                    <a:bodyPr/>
                    <a:lstStyle/>
                    <a:p>
                      <a:r>
                        <a:rPr lang="en-US" dirty="0" smtClean="0"/>
                        <a:t>5</a:t>
                      </a:r>
                      <a:endParaRPr lang="en-US" dirty="0"/>
                    </a:p>
                  </a:txBody>
                  <a:tcPr/>
                </a:tc>
                <a:tc>
                  <a:txBody>
                    <a:bodyPr/>
                    <a:lstStyle/>
                    <a:p>
                      <a:r>
                        <a:rPr lang="en-US" dirty="0" smtClean="0"/>
                        <a:t>9.5</a:t>
                      </a:r>
                      <a:endParaRPr lang="en-US" dirty="0"/>
                    </a:p>
                  </a:txBody>
                  <a:tcPr/>
                </a:tc>
              </a:tr>
              <a:tr h="342348">
                <a:tc>
                  <a:txBody>
                    <a:bodyPr/>
                    <a:lstStyle/>
                    <a:p>
                      <a:r>
                        <a:rPr lang="en-US" dirty="0" smtClean="0"/>
                        <a:t>6.9</a:t>
                      </a:r>
                      <a:endParaRPr lang="en-US" dirty="0"/>
                    </a:p>
                  </a:txBody>
                  <a:tcPr/>
                </a:tc>
                <a:tc>
                  <a:txBody>
                    <a:bodyPr/>
                    <a:lstStyle/>
                    <a:p>
                      <a:r>
                        <a:rPr lang="en-US" dirty="0" smtClean="0"/>
                        <a:t>17</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5.1</a:t>
                      </a:r>
                      <a:endParaRPr lang="en-US" dirty="0"/>
                    </a:p>
                  </a:txBody>
                  <a:tcPr/>
                </a:tc>
                <a:tc>
                  <a:txBody>
                    <a:bodyPr/>
                    <a:lstStyle/>
                    <a:p>
                      <a:r>
                        <a:rPr lang="en-US" dirty="0" smtClean="0"/>
                        <a:t>11</a:t>
                      </a:r>
                      <a:endParaRPr lang="en-US" dirty="0"/>
                    </a:p>
                  </a:txBody>
                  <a:tcPr/>
                </a:tc>
              </a:tr>
              <a:tr h="342348">
                <a:tc>
                  <a:txBody>
                    <a:bodyPr/>
                    <a:lstStyle/>
                    <a:p>
                      <a:r>
                        <a:rPr lang="en-US" dirty="0" smtClean="0"/>
                        <a:t>7.1</a:t>
                      </a:r>
                      <a:endParaRPr lang="en-US" dirty="0"/>
                    </a:p>
                  </a:txBody>
                  <a:tcPr/>
                </a:tc>
                <a:tc>
                  <a:txBody>
                    <a:bodyPr/>
                    <a:lstStyle/>
                    <a:p>
                      <a:r>
                        <a:rPr lang="en-US" dirty="0" smtClean="0"/>
                        <a:t>18</a:t>
                      </a:r>
                      <a:endParaRPr lang="en-US" dirty="0"/>
                    </a:p>
                  </a:txBody>
                  <a:tcPr/>
                </a:tc>
                <a:tc>
                  <a:txBody>
                    <a:bodyPr/>
                    <a:lstStyle/>
                    <a:p>
                      <a:endParaRPr lang="en-US"/>
                    </a:p>
                  </a:txBody>
                  <a:tcPr/>
                </a:tc>
                <a:tc>
                  <a:txBody>
                    <a:bodyPr/>
                    <a:lstStyle/>
                    <a:p>
                      <a:endParaRPr lang="en-US"/>
                    </a:p>
                  </a:txBody>
                  <a:tcPr/>
                </a:tc>
                <a:tc>
                  <a:txBody>
                    <a:bodyPr/>
                    <a:lstStyle/>
                    <a:p>
                      <a:r>
                        <a:rPr lang="en-US" dirty="0" smtClean="0"/>
                        <a:t>5.4</a:t>
                      </a:r>
                      <a:endParaRPr lang="en-US" dirty="0"/>
                    </a:p>
                  </a:txBody>
                  <a:tcPr/>
                </a:tc>
                <a:tc>
                  <a:txBody>
                    <a:bodyPr/>
                    <a:lstStyle/>
                    <a:p>
                      <a:r>
                        <a:rPr lang="en-US" dirty="0" smtClean="0"/>
                        <a:t>12</a:t>
                      </a:r>
                      <a:endParaRPr lang="en-US" dirty="0"/>
                    </a:p>
                  </a:txBody>
                  <a:tcPr/>
                </a:tc>
              </a:tr>
              <a:tr h="342348">
                <a:tc>
                  <a:txBody>
                    <a:bodyPr/>
                    <a:lstStyle/>
                    <a:p>
                      <a:r>
                        <a:rPr lang="en-US" dirty="0" smtClean="0"/>
                        <a:t>7.4</a:t>
                      </a:r>
                      <a:endParaRPr lang="en-US" dirty="0"/>
                    </a:p>
                  </a:txBody>
                  <a:tcPr/>
                </a:tc>
                <a:tc>
                  <a:txBody>
                    <a:bodyPr/>
                    <a:lstStyle/>
                    <a:p>
                      <a:r>
                        <a:rPr lang="en-US" dirty="0" smtClean="0"/>
                        <a:t>19.5</a:t>
                      </a:r>
                      <a:endParaRPr lang="en-US" dirty="0"/>
                    </a:p>
                  </a:txBody>
                  <a:tcPr/>
                </a:tc>
                <a:tc>
                  <a:txBody>
                    <a:bodyPr/>
                    <a:lstStyle/>
                    <a:p>
                      <a:endParaRPr lang="en-US"/>
                    </a:p>
                  </a:txBody>
                  <a:tcPr/>
                </a:tc>
                <a:tc>
                  <a:txBody>
                    <a:bodyPr/>
                    <a:lstStyle/>
                    <a:p>
                      <a:endParaRPr lang="en-US"/>
                    </a:p>
                  </a:txBody>
                  <a:tcPr/>
                </a:tc>
                <a:tc>
                  <a:txBody>
                    <a:bodyPr/>
                    <a:lstStyle/>
                    <a:p>
                      <a:r>
                        <a:rPr lang="en-US" dirty="0" smtClean="0"/>
                        <a:t>5.8</a:t>
                      </a:r>
                      <a:endParaRPr lang="en-US" dirty="0"/>
                    </a:p>
                  </a:txBody>
                  <a:tcPr/>
                </a:tc>
                <a:tc>
                  <a:txBody>
                    <a:bodyPr/>
                    <a:lstStyle/>
                    <a:p>
                      <a:r>
                        <a:rPr lang="en-US" dirty="0" smtClean="0"/>
                        <a:t>13</a:t>
                      </a:r>
                      <a:endParaRPr lang="en-US" dirty="0"/>
                    </a:p>
                  </a:txBody>
                  <a:tcPr/>
                </a:tc>
              </a:tr>
              <a:tr h="342348">
                <a:tc>
                  <a:txBody>
                    <a:bodyPr/>
                    <a:lstStyle/>
                    <a:p>
                      <a:r>
                        <a:rPr lang="en-US" dirty="0" smtClean="0"/>
                        <a:t>7.4</a:t>
                      </a:r>
                      <a:endParaRPr lang="en-US" dirty="0"/>
                    </a:p>
                  </a:txBody>
                  <a:tcPr/>
                </a:tc>
                <a:tc>
                  <a:txBody>
                    <a:bodyPr/>
                    <a:lstStyle/>
                    <a:p>
                      <a:r>
                        <a:rPr lang="en-US" dirty="0" smtClean="0"/>
                        <a:t>19.5</a:t>
                      </a:r>
                      <a:endParaRPr lang="en-US" dirty="0"/>
                    </a:p>
                  </a:txBody>
                  <a:tcPr/>
                </a:tc>
                <a:tc>
                  <a:txBody>
                    <a:bodyPr/>
                    <a:lstStyle/>
                    <a:p>
                      <a:endParaRPr lang="en-US"/>
                    </a:p>
                  </a:txBody>
                  <a:tcPr/>
                </a:tc>
                <a:tc>
                  <a:txBody>
                    <a:bodyPr/>
                    <a:lstStyle/>
                    <a:p>
                      <a:endParaRPr lang="en-US"/>
                    </a:p>
                  </a:txBody>
                  <a:tcPr/>
                </a:tc>
                <a:tc>
                  <a:txBody>
                    <a:bodyPr/>
                    <a:lstStyle/>
                    <a:p>
                      <a:r>
                        <a:rPr lang="en-US" dirty="0" smtClean="0"/>
                        <a:t>6.6</a:t>
                      </a:r>
                      <a:endParaRPr lang="en-US" dirty="0"/>
                    </a:p>
                  </a:txBody>
                  <a:tcPr/>
                </a:tc>
                <a:tc>
                  <a:txBody>
                    <a:bodyPr/>
                    <a:lstStyle/>
                    <a:p>
                      <a:r>
                        <a:rPr lang="en-US" dirty="0" smtClean="0"/>
                        <a:t>15</a:t>
                      </a:r>
                      <a:endParaRPr lang="en-US" dirty="0"/>
                    </a:p>
                  </a:txBody>
                  <a:tcPr/>
                </a:tc>
              </a:tr>
              <a:tr h="342348">
                <a:tc>
                  <a:txBody>
                    <a:bodyPr/>
                    <a:lstStyle/>
                    <a:p>
                      <a:r>
                        <a:rPr lang="en-US" dirty="0" smtClean="0"/>
                        <a:t>7.4</a:t>
                      </a:r>
                      <a:endParaRPr lang="en-US" dirty="0"/>
                    </a:p>
                  </a:txBody>
                  <a:tcPr/>
                </a:tc>
                <a:tc>
                  <a:txBody>
                    <a:bodyPr/>
                    <a:lstStyle/>
                    <a:p>
                      <a:r>
                        <a:rPr lang="en-US" dirty="0" smtClean="0"/>
                        <a:t>21</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110715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statistic</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US" dirty="0"/>
                  <a:t> to compute the observed of the test statistic we combine the two samples and rank all the values from smallest to larger</a:t>
                </a:r>
              </a:p>
              <a:p>
                <a:pPr marL="0" indent="0">
                  <a:buNone/>
                </a:pPr>
                <a:r>
                  <a:rPr lang="en-US" dirty="0"/>
                  <a:t>Assign tied observation the mean of the rank position. We then sum the ranks of observation from population 1 or 2.</a:t>
                </a:r>
              </a:p>
              <a:p>
                <a:pPr marL="0" indent="0">
                  <a:buNone/>
                </a:pPr>
                <a:r>
                  <a:rPr lang="en-US" dirty="0"/>
                  <a:t> </a:t>
                </a:r>
                <a:r>
                  <a:rPr lang="en-US" dirty="0"/>
                  <a:t>                 </a:t>
                </a:r>
                <a:r>
                  <a:rPr lang="en-US" dirty="0" smtClean="0"/>
                  <a:t>T=S-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1 </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1</m:t>
                                    </m:r>
                                  </m:sub>
                                </m:sSub>
                                <m:r>
                                  <a:rPr lang="en-US" i="1">
                                    <a:latin typeface="Cambria Math" panose="02040503050406030204" pitchFamily="18" charset="0"/>
                                  </a:rPr>
                                  <m:t>+1</m:t>
                                </m:r>
                              </m:e>
                            </m:d>
                          </m:sub>
                        </m:sSub>
                      </m:num>
                      <m:den>
                        <m:r>
                          <a:rPr lang="en-US" i="1">
                            <a:latin typeface="Cambria Math" panose="02040503050406030204" pitchFamily="18" charset="0"/>
                          </a:rPr>
                          <m:t>2</m:t>
                        </m:r>
                      </m:den>
                    </m:f>
                  </m:oMath>
                </a14:m>
                <a:endParaRPr lang="en-US" dirty="0"/>
              </a:p>
              <a:p>
                <a:pPr marL="0" indent="0">
                  <a:buNone/>
                </a:pPr>
                <a:r>
                  <a:rPr lang="en-US" dirty="0"/>
                  <a:t>Where S is the sum of the ranks assign to the sample observation from population </a:t>
                </a:r>
                <a:r>
                  <a:rPr lang="en-US" dirty="0" smtClean="0"/>
                  <a:t>1.</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17" t="-1468" r="-445" b="-3119"/>
                </a:stretch>
              </a:blipFill>
            </p:spPr>
            <p:txBody>
              <a:bodyPr/>
              <a:lstStyle/>
              <a:p>
                <a:r>
                  <a:rPr lang="en-US">
                    <a:noFill/>
                  </a:rPr>
                  <a:t> </a:t>
                </a:r>
              </a:p>
            </p:txBody>
          </p:sp>
        </mc:Fallback>
      </mc:AlternateContent>
    </p:spTree>
    <p:extLst>
      <p:ext uri="{BB962C8B-B14F-4D97-AF65-F5344CB8AC3E}">
        <p14:creationId xmlns:p14="http://schemas.microsoft.com/office/powerpoint/2010/main" val="4021313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rule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55374" y="2451652"/>
                <a:ext cx="10694504" cy="3922644"/>
              </a:xfrm>
            </p:spPr>
            <p:txBody>
              <a:bodyPr>
                <a:normAutofit fontScale="77500" lnSpcReduction="20000"/>
              </a:bodyPr>
              <a:lstStyle/>
              <a:p>
                <a:pPr marL="0" indent="0">
                  <a:buNone/>
                </a:pPr>
                <a:r>
                  <a:rPr lang="en-US" dirty="0" smtClean="0"/>
                  <a:t>             T=S-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1 </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1</m:t>
                                    </m:r>
                                  </m:sub>
                                </m:sSub>
                                <m:r>
                                  <a:rPr lang="en-US" i="1">
                                    <a:latin typeface="Cambria Math" panose="02040503050406030204" pitchFamily="18" charset="0"/>
                                  </a:rPr>
                                  <m:t>+1</m:t>
                                </m:r>
                              </m:e>
                            </m:d>
                          </m:sub>
                        </m:sSub>
                      </m:num>
                      <m:den>
                        <m:r>
                          <a:rPr lang="en-US" i="1">
                            <a:latin typeface="Cambria Math" panose="02040503050406030204" pitchFamily="18" charset="0"/>
                          </a:rPr>
                          <m:t>2</m:t>
                        </m:r>
                      </m:den>
                    </m:f>
                  </m:oMath>
                </a14:m>
                <a:endParaRPr lang="en-US" dirty="0" smtClean="0"/>
              </a:p>
              <a:p>
                <a:pPr marL="0" indent="0">
                  <a:buNone/>
                </a:pPr>
                <a:r>
                  <a:rPr lang="en-US" dirty="0" smtClean="0"/>
                  <a:t>             T=296.5-</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17(17+1)</m:t>
                        </m:r>
                      </m:num>
                      <m:den>
                        <m:r>
                          <a:rPr lang="en-US" i="1">
                            <a:latin typeface="Cambria Math" panose="02040503050406030204" pitchFamily="18" charset="0"/>
                          </a:rPr>
                          <m:t>2</m:t>
                        </m:r>
                      </m:den>
                    </m:f>
                  </m:oMath>
                </a14:m>
                <a:endParaRPr lang="en-US" dirty="0" smtClean="0"/>
              </a:p>
              <a:p>
                <a:pPr marL="0" indent="0">
                  <a:buNone/>
                </a:pPr>
                <a:r>
                  <a:rPr lang="en-US" dirty="0" smtClean="0"/>
                  <a:t>              T=143.5</a:t>
                </a:r>
              </a:p>
              <a:p>
                <a:pPr marL="0" indent="0">
                  <a:buNone/>
                </a:pPr>
                <a:r>
                  <a:rPr lang="en-US" b="1" dirty="0" smtClean="0"/>
                  <a:t>Critical Value:</a:t>
                </a:r>
              </a:p>
              <a:p>
                <a:pPr marL="0" indent="0">
                  <a:buNone/>
                </a:pPr>
                <a:r>
                  <a:rPr lang="en-US" dirty="0"/>
                  <a:t> </a:t>
                </a:r>
                <a:r>
                  <a:rPr lang="en-US" dirty="0" smtClean="0"/>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𝑤</m:t>
                        </m:r>
                      </m:e>
                      <m:sub>
                        <m:r>
                          <a:rPr lang="en-US" i="1">
                            <a:latin typeface="Cambria Math" panose="02040503050406030204" pitchFamily="18" charset="0"/>
                            <a:ea typeface="Cambria Math" panose="02040503050406030204" pitchFamily="18" charset="0"/>
                          </a:rPr>
                          <m:t>1−</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ea typeface="Cambria Math" panose="02040503050406030204" pitchFamily="18" charset="0"/>
                              </a:rPr>
                              <m:t>2</m:t>
                            </m:r>
                          </m:den>
                        </m:f>
                      </m:sub>
                    </m:sSub>
                  </m:oMath>
                </a14:m>
                <a:r>
                  <a:rPr lang="en-US" dirty="0" smtClean="0"/>
                  <a:t>=124</a:t>
                </a:r>
              </a:p>
              <a:p>
                <a:pPr marL="0" indent="0">
                  <a:buNone/>
                </a:pPr>
                <a:r>
                  <a:rPr lang="en-US" dirty="0" smtClean="0"/>
                  <a:t>              T</a:t>
                </a:r>
                <a:r>
                  <a:rPr lang="en-US" dirty="0" smtClean="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&gt;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𝑤</m:t>
                        </m:r>
                      </m:e>
                      <m:sub>
                        <m:r>
                          <a:rPr lang="en-US" i="1">
                            <a:latin typeface="Cambria Math" panose="02040503050406030204" pitchFamily="18" charset="0"/>
                            <a:ea typeface="Cambria Math" panose="02040503050406030204" pitchFamily="18" charset="0"/>
                          </a:rPr>
                          <m:t>1−</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ea typeface="Cambria Math" panose="02040503050406030204" pitchFamily="18" charset="0"/>
                              </a:rPr>
                              <m:t>2</m:t>
                            </m:r>
                          </m:den>
                        </m:f>
                      </m:sub>
                    </m:sSub>
                  </m:oMath>
                </a14:m>
                <a:r>
                  <a:rPr lang="en-US" dirty="0" smtClean="0"/>
                  <a:t>    If fulfill then reject</a:t>
                </a:r>
              </a:p>
              <a:p>
                <a:pPr marL="0" indent="0">
                  <a:buNone/>
                </a:pPr>
                <a:r>
                  <a:rPr lang="en-US" dirty="0" smtClean="0"/>
                  <a:t>                 143.5</a:t>
                </a:r>
                <a:r>
                  <a:rPr lang="en-US" dirty="0" smtClean="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&gt;</m:t>
                    </m:r>
                    <m:r>
                      <a:rPr lang="en-US" b="0" i="0" smtClean="0">
                        <a:latin typeface="Cambria Math" panose="02040503050406030204" pitchFamily="18" charset="0"/>
                        <a:ea typeface="Cambria Math" panose="02040503050406030204" pitchFamily="18" charset="0"/>
                      </a:rPr>
                      <m:t>124</m:t>
                    </m:r>
                  </m:oMath>
                </a14:m>
                <a:endParaRPr lang="en-US" dirty="0" smtClean="0"/>
              </a:p>
              <a:p>
                <a:pPr marL="0" indent="0">
                  <a:buNone/>
                </a:pPr>
                <a:r>
                  <a:rPr lang="en-US" b="1" dirty="0" smtClean="0"/>
                  <a:t>Decision</a:t>
                </a:r>
                <a:r>
                  <a:rPr lang="en-US" dirty="0" smtClean="0"/>
                  <a:t>:</a:t>
                </a:r>
              </a:p>
              <a:p>
                <a:pPr marL="0" indent="0">
                  <a:buNone/>
                </a:pPr>
                <a:r>
                  <a:rPr lang="en-US" dirty="0" smtClean="0"/>
                  <a:t>Reject H0 and conclude that population parameter is different </a:t>
                </a:r>
                <a:endParaRPr lang="en-US" dirty="0"/>
              </a:p>
              <a:p>
                <a:pPr marL="0" indent="0">
                  <a:buNone/>
                </a:pPr>
                <a:endParaRPr lang="en-US" dirty="0" smtClean="0"/>
              </a:p>
              <a:p>
                <a:pPr marL="0" indent="0">
                  <a:buNone/>
                </a:pPr>
                <a:endParaRPr lang="en-US" dirty="0" smtClean="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55374" y="2451652"/>
                <a:ext cx="10694504" cy="3922644"/>
              </a:xfrm>
              <a:blipFill rotWithShape="0">
                <a:blip r:embed="rId2"/>
                <a:stretch>
                  <a:fillRect l="-570" t="-466"/>
                </a:stretch>
              </a:blipFill>
            </p:spPr>
            <p:txBody>
              <a:bodyPr/>
              <a:lstStyle/>
              <a:p>
                <a:r>
                  <a:rPr lang="en-US">
                    <a:noFill/>
                  </a:rPr>
                  <a:t> </a:t>
                </a:r>
              </a:p>
            </p:txBody>
          </p:sp>
        </mc:Fallback>
      </mc:AlternateContent>
    </p:spTree>
    <p:extLst>
      <p:ext uri="{BB962C8B-B14F-4D97-AF65-F5344CB8AC3E}">
        <p14:creationId xmlns:p14="http://schemas.microsoft.com/office/powerpoint/2010/main" val="385313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a:t>
            </a:r>
            <a:endParaRPr lang="en-US" dirty="0"/>
          </a:p>
        </p:txBody>
      </p:sp>
      <p:pic>
        <p:nvPicPr>
          <p:cNvPr id="1026" name="Picture 2" descr="Mann-Whitney Table | Real Statistics Using Exce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5130" y="2557463"/>
            <a:ext cx="10101468" cy="3578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2660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TotalTime>
  <Words>178</Words>
  <Application>Microsoft Office PowerPoint</Application>
  <PresentationFormat>Widescreen</PresentationFormat>
  <Paragraphs>94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Cambria Math</vt:lpstr>
      <vt:lpstr>Garamond</vt:lpstr>
      <vt:lpstr>Organic</vt:lpstr>
      <vt:lpstr>Mann Whitney U test</vt:lpstr>
      <vt:lpstr>Question#1</vt:lpstr>
      <vt:lpstr>Soultion</vt:lpstr>
      <vt:lpstr>Calculations</vt:lpstr>
      <vt:lpstr>Test statistic</vt:lpstr>
      <vt:lpstr>Decision rule</vt:lpstr>
      <vt:lpstr>table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Mann Whitney U test</dc:title>
  <dc:creator>Ali</dc:creator>
  <cp:lastModifiedBy>Ali</cp:lastModifiedBy>
  <cp:revision>2</cp:revision>
  <dcterms:created xsi:type="dcterms:W3CDTF">2020-05-01T07:43:49Z</dcterms:created>
  <dcterms:modified xsi:type="dcterms:W3CDTF">2020-05-01T07:45:04Z</dcterms:modified>
</cp:coreProperties>
</file>