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68" r:id="rId6"/>
    <p:sldId id="258" r:id="rId7"/>
    <p:sldId id="259" r:id="rId8"/>
    <p:sldId id="264" r:id="rId9"/>
    <p:sldId id="265" r:id="rId10"/>
    <p:sldId id="266" r:id="rId11"/>
    <p:sldId id="270" r:id="rId12"/>
    <p:sldId id="260" r:id="rId13"/>
    <p:sldId id="261" r:id="rId14"/>
    <p:sldId id="262" r:id="rId15"/>
    <p:sldId id="271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DB331-4E90-424C-96DE-7350DBF65FE0}" v="113" dt="2020-06-28T15:34:52.615"/>
    <p1510:client id="{61470EF6-5359-4E44-B949-193879FFCF03}" v="9" dt="2020-06-28T15:41:24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AE52-531C-4B80-B2B9-D25E00D69814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C670-6C34-4771-B6A2-A0ABA1E71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AE52-531C-4B80-B2B9-D25E00D69814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C670-6C34-4771-B6A2-A0ABA1E71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AE52-531C-4B80-B2B9-D25E00D69814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C670-6C34-4771-B6A2-A0ABA1E71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AE52-531C-4B80-B2B9-D25E00D69814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C670-6C34-4771-B6A2-A0ABA1E71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AE52-531C-4B80-B2B9-D25E00D69814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C670-6C34-4771-B6A2-A0ABA1E71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AE52-531C-4B80-B2B9-D25E00D69814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C670-6C34-4771-B6A2-A0ABA1E71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AE52-531C-4B80-B2B9-D25E00D69814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C670-6C34-4771-B6A2-A0ABA1E71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AE52-531C-4B80-B2B9-D25E00D69814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C670-6C34-4771-B6A2-A0ABA1E71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AE52-531C-4B80-B2B9-D25E00D69814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C670-6C34-4771-B6A2-A0ABA1E71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AE52-531C-4B80-B2B9-D25E00D69814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C670-6C34-4771-B6A2-A0ABA1E71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AE52-531C-4B80-B2B9-D25E00D69814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C670-6C34-4771-B6A2-A0ABA1E71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AE52-531C-4B80-B2B9-D25E00D69814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C670-6C34-4771-B6A2-A0ABA1E71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" y="562882"/>
            <a:ext cx="9078685" cy="213949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RETINAL ARTERIAL OCCLUSIVE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229" y="3004457"/>
            <a:ext cx="8425542" cy="332014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By</a:t>
            </a:r>
          </a:p>
          <a:p>
            <a:endParaRPr lang="en-US" dirty="0">
              <a:solidFill>
                <a:srgbClr val="FFC000"/>
              </a:solidFill>
              <a:cs typeface="Calibri"/>
            </a:endParaRPr>
          </a:p>
          <a:p>
            <a:r>
              <a:rPr lang="en-US">
                <a:solidFill>
                  <a:srgbClr val="FFC000"/>
                </a:solidFill>
                <a:cs typeface="Calibri"/>
              </a:rPr>
              <a:t>Dr. Suhail Mushtaq </a:t>
            </a:r>
            <a:r>
              <a:rPr lang="en-US" dirty="0" err="1">
                <a:solidFill>
                  <a:srgbClr val="FFC000"/>
                </a:solidFill>
                <a:cs typeface="Calibri"/>
              </a:rPr>
              <a:t>Boobak</a:t>
            </a:r>
            <a:endParaRPr lang="en-US" dirty="0">
              <a:solidFill>
                <a:srgbClr val="FFC000"/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MBBS, DOMS, MCPS, ICO (UK), FCPS, FRCS (UK)</a:t>
            </a:r>
          </a:p>
          <a:p>
            <a:r>
              <a:rPr lang="en-US" dirty="0">
                <a:solidFill>
                  <a:srgbClr val="FFC000"/>
                </a:solidFill>
                <a:cs typeface="Calibri"/>
              </a:rPr>
              <a:t>Associate Professor Ophthalmology</a:t>
            </a:r>
          </a:p>
          <a:p>
            <a:r>
              <a:rPr lang="en-US">
                <a:cs typeface="Calibri"/>
              </a:rPr>
              <a:t>Sargodha Medical College, University of Sargodha</a:t>
            </a:r>
            <a:endParaRPr lang="en-US" dirty="0">
              <a:cs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. Suhail\Pictures\P101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r. Suhail\Pictures\P101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Central retinal artery occlusion</a:t>
            </a:r>
          </a:p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Diagnosis</a:t>
            </a:r>
          </a:p>
          <a:p>
            <a:pPr>
              <a:buNone/>
            </a:pPr>
            <a:r>
              <a:rPr lang="en-US" b="1" dirty="0"/>
              <a:t>Presentation</a:t>
            </a:r>
          </a:p>
          <a:p>
            <a:pPr>
              <a:buNone/>
            </a:pPr>
            <a:r>
              <a:rPr lang="en-US" dirty="0"/>
              <a:t>    Sudden profound loss of vision</a:t>
            </a:r>
          </a:p>
          <a:p>
            <a:pPr>
              <a:buNone/>
            </a:pPr>
            <a:r>
              <a:rPr lang="en-US" dirty="0"/>
              <a:t>    APD is profound or total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err="1"/>
              <a:t>Fundus</a:t>
            </a:r>
            <a:endParaRPr lang="en-US" sz="3600" b="1" dirty="0"/>
          </a:p>
          <a:p>
            <a:pPr>
              <a:buNone/>
            </a:pPr>
            <a:r>
              <a:rPr lang="en-US" sz="3600" dirty="0"/>
              <a:t>  - Narrowing of arteries and veins with   	segmentation of the blood column</a:t>
            </a:r>
          </a:p>
          <a:p>
            <a:pPr>
              <a:buNone/>
            </a:pPr>
            <a:r>
              <a:rPr lang="en-US" sz="3600" dirty="0"/>
              <a:t>  - Cloudy white retina</a:t>
            </a:r>
          </a:p>
          <a:p>
            <a:pPr>
              <a:buNone/>
            </a:pPr>
            <a:r>
              <a:rPr lang="en-US" sz="3600" dirty="0"/>
              <a:t>  - Emboli may be seen</a:t>
            </a:r>
          </a:p>
          <a:p>
            <a:pPr>
              <a:buNone/>
            </a:pPr>
            <a:r>
              <a:rPr lang="en-US" sz="3600" dirty="0"/>
              <a:t>  - Cherry red spot at macula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sz="3600" b="1" dirty="0">
                <a:solidFill>
                  <a:srgbClr val="FFC000"/>
                </a:solidFill>
              </a:rPr>
              <a:t>Prognosis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sz="3600" dirty="0"/>
              <a:t>Poor due to retinal infarct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</a:rPr>
              <a:t>Treatment</a:t>
            </a:r>
          </a:p>
          <a:p>
            <a:pPr>
              <a:buNone/>
            </a:pPr>
            <a:r>
              <a:rPr lang="en-US" dirty="0"/>
              <a:t>Effective  only if given within 48 hours of its onset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sz="3600" dirty="0"/>
              <a:t>1- Ocular massage</a:t>
            </a:r>
          </a:p>
          <a:p>
            <a:pPr>
              <a:buNone/>
            </a:pPr>
            <a:r>
              <a:rPr lang="en-US" sz="3600" dirty="0"/>
              <a:t> 2- Anterior chamber </a:t>
            </a:r>
            <a:r>
              <a:rPr lang="en-US" sz="3600" dirty="0" err="1"/>
              <a:t>paracentesis</a:t>
            </a:r>
            <a:endParaRPr lang="en-US" sz="3600" dirty="0"/>
          </a:p>
          <a:p>
            <a:pPr>
              <a:buNone/>
            </a:pPr>
            <a:r>
              <a:rPr lang="en-US" sz="3600" dirty="0"/>
              <a:t> 3- Intravenous </a:t>
            </a:r>
            <a:r>
              <a:rPr lang="en-US" sz="3600" dirty="0" err="1"/>
              <a:t>acetazolamide</a:t>
            </a:r>
            <a:r>
              <a:rPr lang="en-US" sz="3600" dirty="0"/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4- </a:t>
            </a:r>
            <a:r>
              <a:rPr lang="en-US" b="1" dirty="0" err="1"/>
              <a:t>Panretinal</a:t>
            </a:r>
            <a:r>
              <a:rPr lang="en-US" b="1" dirty="0"/>
              <a:t> photocoagulation</a:t>
            </a:r>
          </a:p>
          <a:p>
            <a:r>
              <a:rPr lang="en-US" b="1" dirty="0"/>
              <a:t>5-Vasodilators</a:t>
            </a:r>
          </a:p>
          <a:p>
            <a:r>
              <a:rPr lang="en-US" b="1" dirty="0"/>
              <a:t>6- Inhalation 95% oxygen and 5% CO2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7200" b="1" dirty="0">
                <a:solidFill>
                  <a:srgbClr val="FF0000"/>
                </a:solidFill>
              </a:rPr>
              <a:t>			  Thanks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Aetiology</a:t>
            </a:r>
            <a:endParaRPr lang="en-US" sz="3600" b="1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/>
              <a:t> </a:t>
            </a:r>
            <a:r>
              <a:rPr lang="en-US" sz="3600" b="1" dirty="0"/>
              <a:t>A - Atherosclerosis-related thrombosis</a:t>
            </a:r>
          </a:p>
          <a:p>
            <a:pPr>
              <a:buNone/>
            </a:pPr>
            <a:r>
              <a:rPr lang="en-US" sz="3600" b="1" dirty="0"/>
              <a:t> B - Carotid embolism</a:t>
            </a:r>
          </a:p>
          <a:p>
            <a:pPr>
              <a:buNone/>
            </a:pPr>
            <a:r>
              <a:rPr lang="en-US" sz="3600" dirty="0"/>
              <a:t>           1- Cholesterol</a:t>
            </a:r>
          </a:p>
          <a:p>
            <a:pPr>
              <a:buNone/>
            </a:pPr>
            <a:r>
              <a:rPr lang="en-US" sz="3600" dirty="0"/>
              <a:t>           2- </a:t>
            </a:r>
            <a:r>
              <a:rPr lang="en-US" sz="3600" dirty="0" err="1"/>
              <a:t>Calcific</a:t>
            </a:r>
            <a:endParaRPr lang="en-US" sz="3600" dirty="0"/>
          </a:p>
          <a:p>
            <a:pPr>
              <a:buNone/>
            </a:pPr>
            <a:r>
              <a:rPr lang="en-US" sz="3600" dirty="0"/>
              <a:t>           3- Fibrin platelet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r. Suhail\Pictures\P101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r. Suhail\Pictures\P101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. Suhail\Pictures\P101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Medical investigations</a:t>
            </a:r>
          </a:p>
          <a:p>
            <a:pPr>
              <a:buNone/>
            </a:pPr>
            <a:r>
              <a:rPr lang="en-US" sz="3600" dirty="0"/>
              <a:t>  1- Pulse to detect arterial fibrillation</a:t>
            </a:r>
          </a:p>
          <a:p>
            <a:pPr>
              <a:buNone/>
            </a:pPr>
            <a:r>
              <a:rPr lang="en-US" sz="3600" dirty="0"/>
              <a:t>  2-  Blood pressure</a:t>
            </a:r>
          </a:p>
          <a:p>
            <a:pPr>
              <a:buNone/>
            </a:pPr>
            <a:r>
              <a:rPr lang="en-US" sz="3600" dirty="0"/>
              <a:t>  3- Carotid evaluation</a:t>
            </a:r>
          </a:p>
          <a:p>
            <a:pPr>
              <a:buNone/>
            </a:pPr>
            <a:r>
              <a:rPr lang="en-US" sz="3600" dirty="0"/>
              <a:t>  4- ECG</a:t>
            </a:r>
          </a:p>
          <a:p>
            <a:pPr>
              <a:buNone/>
            </a:pPr>
            <a:r>
              <a:rPr lang="en-US" sz="3600" dirty="0"/>
              <a:t>  5- Blood for count, </a:t>
            </a:r>
            <a:r>
              <a:rPr lang="en-US" sz="3600" dirty="0" err="1"/>
              <a:t>ESR,Fasting</a:t>
            </a:r>
            <a:r>
              <a:rPr lang="en-US" sz="3600" dirty="0"/>
              <a:t> blood   </a:t>
            </a:r>
            <a:r>
              <a:rPr lang="en-US" sz="3600" dirty="0" err="1"/>
              <a:t>sugar,lipids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3600" b="1" dirty="0"/>
              <a:t> </a:t>
            </a:r>
            <a:r>
              <a:rPr lang="en-US" sz="3600" b="1" dirty="0">
                <a:solidFill>
                  <a:srgbClr val="FFC000"/>
                </a:solidFill>
              </a:rPr>
              <a:t>Types</a:t>
            </a:r>
          </a:p>
          <a:p>
            <a:pPr>
              <a:buNone/>
            </a:pPr>
            <a:r>
              <a:rPr lang="en-US" sz="3600" dirty="0"/>
              <a:t> A- Central retinal artery occlusion</a:t>
            </a:r>
          </a:p>
          <a:p>
            <a:pPr>
              <a:buNone/>
            </a:pPr>
            <a:r>
              <a:rPr lang="en-US" sz="3600" dirty="0"/>
              <a:t> B- Branch retinal artery occlusion</a:t>
            </a:r>
          </a:p>
          <a:p>
            <a:pPr>
              <a:buNone/>
            </a:pPr>
            <a:r>
              <a:rPr lang="en-US" sz="3600" dirty="0"/>
              <a:t> C- </a:t>
            </a:r>
            <a:r>
              <a:rPr lang="en-US" sz="3600" dirty="0" err="1"/>
              <a:t>Cilioretinal</a:t>
            </a:r>
            <a:r>
              <a:rPr lang="en-US" sz="3600" dirty="0"/>
              <a:t> artery occlusion 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 Suhail\Pictures\P10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. Suhail\Pictures\P101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146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RETINAL ARTERIAL OCCLUSIVE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RETINAL ARTERIAL OCCLUSIVE DISEASE</dc:title>
  <dc:creator>Dr. Suhail</dc:creator>
  <cp:lastModifiedBy>Dr.Suhail</cp:lastModifiedBy>
  <cp:revision>46</cp:revision>
  <dcterms:created xsi:type="dcterms:W3CDTF">2010-02-02T14:59:52Z</dcterms:created>
  <dcterms:modified xsi:type="dcterms:W3CDTF">2020-06-28T15:41:41Z</dcterms:modified>
</cp:coreProperties>
</file>