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 id="2147483685" r:id="rId2"/>
  </p:sldMasterIdLst>
  <p:sldIdLst>
    <p:sldId id="268" r:id="rId3"/>
    <p:sldId id="256" r:id="rId4"/>
    <p:sldId id="257" r:id="rId5"/>
    <p:sldId id="258" r:id="rId6"/>
    <p:sldId id="259" r:id="rId7"/>
    <p:sldId id="260" r:id="rId8"/>
    <p:sldId id="261" r:id="rId9"/>
    <p:sldId id="262" r:id="rId10"/>
    <p:sldId id="263" r:id="rId11"/>
    <p:sldId id="264" r:id="rId12"/>
    <p:sldId id="265" r:id="rId13"/>
    <p:sldId id="266"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92" d="100"/>
          <a:sy n="92" d="100"/>
        </p:scale>
        <p:origin x="49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9412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8104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2840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51032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32289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33310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725465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34938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00593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44497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3877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62788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27783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41040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5446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28775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50649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86881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96325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6379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29205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36610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7163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1473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2733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882134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12/10/2020</a:t>
            </a:fld>
            <a:endParaRPr lang="en-US" dirty="0"/>
          </a:p>
        </p:txBody>
      </p:sp>
    </p:spTree>
    <p:extLst>
      <p:ext uri="{BB962C8B-B14F-4D97-AF65-F5344CB8AC3E}">
        <p14:creationId xmlns:p14="http://schemas.microsoft.com/office/powerpoint/2010/main" val="1135785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046675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B89DE2B-809A-466D-963D-6216A6F706C9}" type="datetimeFigureOut">
              <a:rPr lang="en-US" smtClean="0">
                <a:solidFill>
                  <a:prstClr val="black">
                    <a:tint val="75000"/>
                  </a:prstClr>
                </a:solidFill>
              </a:rPr>
              <a:pPr defTabSz="914400"/>
              <a:t>12/10/2020</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09A06D1-F76B-4823-8608-D5B6233E0C97}"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198642196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45366"/>
            <a:ext cx="12192001" cy="2387600"/>
          </a:xfrm>
        </p:spPr>
        <p:txBody>
          <a:bodyPr>
            <a:normAutofit/>
          </a:bodyPr>
          <a:lstStyle/>
          <a:p>
            <a:r>
              <a:rPr lang="en-GB" sz="4000" b="1" dirty="0" smtClean="0">
                <a:latin typeface="Times New Roman" panose="02020603050405020304" pitchFamily="18" charset="0"/>
                <a:cs typeface="Times New Roman" panose="02020603050405020304" pitchFamily="18" charset="0"/>
              </a:rPr>
              <a:t>Mathematics Laboratory</a:t>
            </a:r>
            <a:br>
              <a:rPr lang="en-GB" sz="4000" b="1" dirty="0" smtClean="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BS Education-V</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Teaching </a:t>
            </a:r>
            <a:r>
              <a:rPr lang="en-US" sz="3200" dirty="0">
                <a:latin typeface="Times New Roman" panose="02020603050405020304" pitchFamily="18" charset="0"/>
                <a:cs typeface="Times New Roman" panose="02020603050405020304" pitchFamily="18" charset="0"/>
              </a:rPr>
              <a:t>Mathematics (EDU-511)</a:t>
            </a:r>
          </a:p>
        </p:txBody>
      </p:sp>
      <p:sp>
        <p:nvSpPr>
          <p:cNvPr id="3" name="Subtitle 2"/>
          <p:cNvSpPr>
            <a:spLocks noGrp="1"/>
          </p:cNvSpPr>
          <p:nvPr>
            <p:ph type="subTitle" idx="1"/>
          </p:nvPr>
        </p:nvSpPr>
        <p:spPr>
          <a:xfrm>
            <a:off x="1523998" y="5611089"/>
            <a:ext cx="9144000" cy="935183"/>
          </a:xfrm>
        </p:spPr>
        <p:txBody>
          <a:bodyPr>
            <a:normAutofit/>
          </a:bodyPr>
          <a:lstStyle/>
          <a:p>
            <a:r>
              <a:rPr lang="en-US" sz="2800" dirty="0">
                <a:latin typeface="Times New Roman" panose="02020603050405020304" pitchFamily="18" charset="0"/>
                <a:cs typeface="Times New Roman" panose="02020603050405020304" pitchFamily="18" charset="0"/>
              </a:rPr>
              <a:t>Department of Education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University of </a:t>
            </a:r>
            <a:r>
              <a:rPr lang="en-US" sz="2800" dirty="0" smtClean="0">
                <a:latin typeface="Times New Roman" panose="02020603050405020304" pitchFamily="18" charset="0"/>
                <a:cs typeface="Times New Roman" panose="02020603050405020304" pitchFamily="18" charset="0"/>
              </a:rPr>
              <a:t>Sargodha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3166" y="3047925"/>
            <a:ext cx="2365663" cy="2348204"/>
          </a:xfrm>
          <a:prstGeom prst="rect">
            <a:avLst/>
          </a:prstGeom>
        </p:spPr>
      </p:pic>
    </p:spTree>
    <p:extLst>
      <p:ext uri="{BB962C8B-B14F-4D97-AF65-F5344CB8AC3E}">
        <p14:creationId xmlns:p14="http://schemas.microsoft.com/office/powerpoint/2010/main" val="4037515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9701"/>
            <a:ext cx="7990148" cy="5371661"/>
          </a:xfrm>
        </p:spPr>
        <p:txBody>
          <a:bodyPr>
            <a:normAutofit/>
          </a:bodyPr>
          <a:lstStyle/>
          <a:p>
            <a:pPr marL="0" indent="0">
              <a:buNone/>
            </a:pPr>
            <a:r>
              <a:rPr lang="en-US" sz="2000" b="1" dirty="0" smtClean="0">
                <a:latin typeface="Times New Roman" panose="02020603050405020304" pitchFamily="18" charset="0"/>
                <a:cs typeface="Times New Roman" panose="02020603050405020304" pitchFamily="18" charset="0"/>
              </a:rPr>
              <a:t>Proportional Dividers:</a:t>
            </a:r>
          </a:p>
          <a:p>
            <a:pPr marL="0" indent="0">
              <a:buNone/>
            </a:pP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This instruments works on the principle of proportionality of similar triangles. It can be used for enlarging or reducing figures, picture, maps and graphs. Etc.</a:t>
            </a:r>
          </a:p>
          <a:p>
            <a:pPr marL="0" indent="0">
              <a:buNone/>
            </a:pPr>
            <a:endParaRPr lang="en-US" sz="2000" b="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0858" y="2215971"/>
            <a:ext cx="6581775" cy="4229100"/>
          </a:xfrm>
          <a:prstGeom prst="rect">
            <a:avLst/>
          </a:prstGeom>
        </p:spPr>
      </p:pic>
    </p:spTree>
    <p:extLst>
      <p:ext uri="{BB962C8B-B14F-4D97-AF65-F5344CB8AC3E}">
        <p14:creationId xmlns:p14="http://schemas.microsoft.com/office/powerpoint/2010/main" val="30404537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imes New Roman" panose="02020603050405020304" pitchFamily="18" charset="0"/>
                <a:cs typeface="Times New Roman" panose="02020603050405020304" pitchFamily="18" charset="0"/>
              </a:rPr>
              <a:t>Functions of a Mathematics Laboratory:</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287887"/>
            <a:ext cx="7629539" cy="4753475"/>
          </a:xfrm>
        </p:spPr>
        <p:txBody>
          <a:bodyPr/>
          <a:lstStyle/>
          <a:p>
            <a:pPr marL="0" indent="0">
              <a:buNone/>
            </a:pPr>
            <a:r>
              <a:rPr lang="en-US" dirty="0" smtClean="0">
                <a:latin typeface="Times New Roman" panose="02020603050405020304" pitchFamily="18" charset="0"/>
                <a:cs typeface="Times New Roman" panose="02020603050405020304" pitchFamily="18" charset="0"/>
              </a:rPr>
              <a:t>    The primary functions of a mathematics laboratory are to:</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Make mathematics teaching &amp; learning interesting and purposeful for the students.</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Provide activities that arouse the curiosity of the students &amp; maintain their interest in learning.</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Enables students to develop proper skills in handling equipments &amp; gadgets.</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Help the students develop power of observation, analysis, and drawing inferences.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89530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imes New Roman" panose="02020603050405020304" pitchFamily="18" charset="0"/>
                <a:cs typeface="Times New Roman" panose="02020603050405020304" pitchFamily="18" charset="0"/>
              </a:rPr>
              <a:t>Conclusion:</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403797"/>
            <a:ext cx="7706812" cy="4637565"/>
          </a:xfrm>
        </p:spPr>
        <p:txBody>
          <a:bodyPr/>
          <a:lstStyle/>
          <a:p>
            <a:pPr marL="0" indent="0">
              <a:buNone/>
            </a:pPr>
            <a:r>
              <a:rPr lang="en-US" dirty="0" smtClean="0"/>
              <a:t>         </a:t>
            </a:r>
            <a:r>
              <a:rPr lang="en-US" dirty="0" smtClean="0">
                <a:latin typeface="Times New Roman" panose="02020603050405020304" pitchFamily="18" charset="0"/>
                <a:cs typeface="Times New Roman" panose="02020603050405020304" pitchFamily="18" charset="0"/>
              </a:rPr>
              <a:t>Mathematics Laboratory is a place where students can learn and explore mathematics concepts and verify mathematical facts and theorems through a variety of activities using different materials. These activities may be carried out by the teacher or the student to explore, to learn, to stimulate interest and develop favorable attitude towards mathematics.</a:t>
            </a:r>
            <a:endParaRPr lang="en-US" dirty="0"/>
          </a:p>
        </p:txBody>
      </p:sp>
    </p:spTree>
    <p:extLst>
      <p:ext uri="{BB962C8B-B14F-4D97-AF65-F5344CB8AC3E}">
        <p14:creationId xmlns:p14="http://schemas.microsoft.com/office/powerpoint/2010/main" val="991050419"/>
      </p:ext>
    </p:extLst>
  </p:cSld>
  <p:clrMapOvr>
    <a:masterClrMapping/>
  </p:clrMapOvr>
  <p:transition spd="slow">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12860037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80371901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5362" y="927279"/>
            <a:ext cx="8596668" cy="4856506"/>
          </a:xfrm>
        </p:spPr>
        <p:txBody>
          <a:bodyPr>
            <a:normAutofit/>
          </a:bodyPr>
          <a:lstStyle/>
          <a:p>
            <a:pPr marL="0" indent="0">
              <a:buNone/>
            </a:pPr>
            <a:r>
              <a:rPr lang="en-US" sz="2000"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How to set up a mathematics laboratory in elementary school</a:t>
            </a:r>
          </a:p>
          <a:p>
            <a:pPr marL="0" indent="0">
              <a:buNone/>
            </a:pPr>
            <a:endParaRPr lang="en-US" sz="1400" b="1"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Iqra Aslam (Roll No: BEUF18M015)</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Teaching of Mathematics (EDU-511)</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BS Education (semester 5)</a:t>
            </a:r>
          </a:p>
          <a:p>
            <a:pPr marL="0" indent="0">
              <a:buNone/>
            </a:pP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Department of Education</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University of Sargodha, 40100 Sargodha, Pakistan</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October 2020</a:t>
            </a:r>
          </a:p>
          <a:p>
            <a:pPr marL="0" indent="0">
              <a:buNone/>
            </a:pP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0469229"/>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anose="02020603050405020304" pitchFamily="18" charset="0"/>
                <a:cs typeface="Times New Roman" panose="02020603050405020304" pitchFamily="18" charset="0"/>
              </a:rPr>
              <a:t>Mathematics laboratory:</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249251"/>
            <a:ext cx="7732570" cy="4792112"/>
          </a:xfrm>
        </p:spPr>
        <p:txBody>
          <a:bodyPr>
            <a:normAutofit/>
          </a:bodyPr>
          <a:lstStyle/>
          <a:p>
            <a:pPr marL="0" indent="0">
              <a:buNone/>
            </a:pPr>
            <a:r>
              <a:rPr lang="en-US" sz="1600" dirty="0" smtClean="0"/>
              <a:t>                 </a:t>
            </a:r>
            <a:r>
              <a:rPr lang="en-US" sz="1600" dirty="0" smtClean="0">
                <a:latin typeface="Times New Roman" panose="02020603050405020304" pitchFamily="18" charset="0"/>
                <a:cs typeface="Times New Roman" panose="02020603050405020304" pitchFamily="18" charset="0"/>
              </a:rPr>
              <a:t>The </a:t>
            </a:r>
            <a:r>
              <a:rPr lang="en-US" sz="1600" b="1" dirty="0" smtClean="0">
                <a:latin typeface="Times New Roman" panose="02020603050405020304" pitchFamily="18" charset="0"/>
                <a:cs typeface="Times New Roman" panose="02020603050405020304" pitchFamily="18" charset="0"/>
              </a:rPr>
              <a:t>Mathematics Laboratory </a:t>
            </a:r>
            <a:r>
              <a:rPr lang="en-US" sz="1600" dirty="0" smtClean="0">
                <a:latin typeface="Times New Roman" panose="02020603050405020304" pitchFamily="18" charset="0"/>
                <a:cs typeface="Times New Roman" panose="02020603050405020304" pitchFamily="18" charset="0"/>
              </a:rPr>
              <a:t>is a place, rich in manipulative material, to which children have ready access to handle them, perform mathematical experiments, play mathematical games, solve mathematical puzzles and become involved in other activities.</a:t>
            </a:r>
          </a:p>
          <a:p>
            <a:pPr marL="0" indent="0">
              <a:buNone/>
            </a:pPr>
            <a:endParaRPr lang="en-US" sz="160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27" t="12186" r="1127" b="13448"/>
          <a:stretch/>
        </p:blipFill>
        <p:spPr>
          <a:xfrm>
            <a:off x="1262130" y="2665925"/>
            <a:ext cx="5953856" cy="3026535"/>
          </a:xfrm>
          <a:prstGeom prst="rect">
            <a:avLst/>
          </a:prstGeom>
        </p:spPr>
      </p:pic>
    </p:spTree>
    <p:extLst>
      <p:ext uri="{BB962C8B-B14F-4D97-AF65-F5344CB8AC3E}">
        <p14:creationId xmlns:p14="http://schemas.microsoft.com/office/powerpoint/2010/main" val="1749232058"/>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imes New Roman" panose="02020603050405020304" pitchFamily="18" charset="0"/>
                <a:cs typeface="Times New Roman" panose="02020603050405020304" pitchFamily="18" charset="0"/>
              </a:rPr>
              <a:t>Need and purpose of mathematics laboratory:</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78794" y="1210614"/>
            <a:ext cx="8295208" cy="4895143"/>
          </a:xfrm>
        </p:spPr>
        <p:txBody>
          <a:bodyPr/>
          <a:lstStyle/>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It provide an opportunity to students to understand the basic mathematical concepts through concrete objects and situations.</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It enables the students to verify or discover several geometrical properties and facts using models or by paper cutting and folding techniques.</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It helps the students to build interest and confidence in learning the subject.</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It provide greater scope for individual participation in the process of learning.</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It provide scope for greater involvement of both the mind and the hand which facilities cognition.</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It enables the teachers to demonstrate, explain and reinforce abstract mathematical ideas by using charts, graphs, pictures, posters, etc.   </a:t>
            </a:r>
            <a:endParaRPr lang="en-US" dirty="0"/>
          </a:p>
        </p:txBody>
      </p:sp>
    </p:spTree>
    <p:extLst>
      <p:ext uri="{BB962C8B-B14F-4D97-AF65-F5344CB8AC3E}">
        <p14:creationId xmlns:p14="http://schemas.microsoft.com/office/powerpoint/2010/main" val="1021484183"/>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imes New Roman" panose="02020603050405020304" pitchFamily="18" charset="0"/>
                <a:cs typeface="Times New Roman" panose="02020603050405020304" pitchFamily="18" charset="0"/>
              </a:rPr>
              <a:t>Materials &amp; Equipments for a Mathematics Laboratory:</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249252"/>
            <a:ext cx="8596667" cy="5049688"/>
          </a:xfrm>
        </p:spPr>
        <p:txBody>
          <a:bodyPr/>
          <a:lstStyle/>
          <a:p>
            <a:pPr marL="0" indent="0">
              <a:buNone/>
            </a:pPr>
            <a:r>
              <a:rPr lang="en-US" b="1" dirty="0" smtClean="0">
                <a:latin typeface="Times New Roman" panose="02020603050405020304" pitchFamily="18" charset="0"/>
                <a:cs typeface="Times New Roman" panose="02020603050405020304" pitchFamily="18" charset="0"/>
              </a:rPr>
              <a:t>Materials:</a:t>
            </a:r>
          </a:p>
          <a:p>
            <a:pPr>
              <a:buFont typeface="Wingdings" panose="05000000000000000000" pitchFamily="2" charset="2"/>
              <a:buChar char="v"/>
            </a:pPr>
            <a:r>
              <a:rPr lang="en-US" b="1" dirty="0" smtClean="0">
                <a:latin typeface="Times New Roman" panose="02020603050405020304" pitchFamily="18" charset="0"/>
                <a:cs typeface="Times New Roman" panose="02020603050405020304" pitchFamily="18" charset="0"/>
              </a:rPr>
              <a:t>Concrete Materials</a:t>
            </a:r>
          </a:p>
          <a:p>
            <a:pPr marL="0" indent="0">
              <a:buNone/>
            </a:pP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Mathematics Lab should contain such as beads, pebbles, sticks ball frames, balances, weight measuring tapes, scissors, pins, car boards, board pins, chart paper, graph paper, etc. which are very helpful for demonstrating elementary mathematical concepts.</a:t>
            </a:r>
          </a:p>
          <a:p>
            <a:pPr marL="0" indent="0">
              <a:buNone/>
            </a:pPr>
            <a:endParaRPr lang="en-US" b="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911" y="3309870"/>
            <a:ext cx="7114386" cy="3117858"/>
          </a:xfrm>
          <a:prstGeom prst="rect">
            <a:avLst/>
          </a:prstGeom>
        </p:spPr>
      </p:pic>
    </p:spTree>
    <p:extLst>
      <p:ext uri="{BB962C8B-B14F-4D97-AF65-F5344CB8AC3E}">
        <p14:creationId xmlns:p14="http://schemas.microsoft.com/office/powerpoint/2010/main" val="33038285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77863" y="631065"/>
            <a:ext cx="8596312" cy="5410960"/>
          </a:xfrm>
        </p:spPr>
        <p:txBody>
          <a:bodyPr>
            <a:normAutofit/>
          </a:bodyPr>
          <a:lstStyle/>
          <a:p>
            <a:pPr marL="0" indent="0">
              <a:buNone/>
            </a:pPr>
            <a:r>
              <a:rPr lang="en-US" sz="2000" b="1" dirty="0" smtClean="0">
                <a:latin typeface="Times New Roman" panose="02020603050405020304" pitchFamily="18" charset="0"/>
                <a:cs typeface="Times New Roman" panose="02020603050405020304" pitchFamily="18" charset="0"/>
              </a:rPr>
              <a:t>Pictures &amp; charts: </a:t>
            </a:r>
          </a:p>
          <a:p>
            <a:pPr marL="0" indent="0">
              <a:buNone/>
            </a:pP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Picture &amp; charts depicting mathematical concepts should find a place in a Mathematics laboratory, pictures of Mathematics; charts showing the contributions of mathematics, History of mathematics, biographers of mathematics are also very helpful for demonstrating students and can be placed in the mathematical Lab. </a:t>
            </a:r>
          </a:p>
          <a:p>
            <a:pPr marL="0" indent="0">
              <a:buNone/>
            </a:pPr>
            <a:endParaRPr lang="en-US" sz="2000" b="1"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12353" r="10440"/>
          <a:stretch/>
        </p:blipFill>
        <p:spPr>
          <a:xfrm>
            <a:off x="1455313" y="2601533"/>
            <a:ext cx="6400800" cy="3998890"/>
          </a:xfrm>
          <a:prstGeom prst="rect">
            <a:avLst/>
          </a:prstGeom>
        </p:spPr>
      </p:pic>
    </p:spTree>
    <p:extLst>
      <p:ext uri="{BB962C8B-B14F-4D97-AF65-F5344CB8AC3E}">
        <p14:creationId xmlns:p14="http://schemas.microsoft.com/office/powerpoint/2010/main" val="36632457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66671"/>
            <a:ext cx="8596668" cy="5474692"/>
          </a:xfrm>
        </p:spPr>
        <p:txBody>
          <a:bodyPr>
            <a:normAutofit/>
          </a:bodyPr>
          <a:lstStyle/>
          <a:p>
            <a:pPr marL="0" indent="0">
              <a:buNone/>
            </a:pPr>
            <a:r>
              <a:rPr lang="en-US" sz="2000" b="1" dirty="0" smtClean="0">
                <a:latin typeface="Times New Roman" panose="02020603050405020304" pitchFamily="18" charset="0"/>
                <a:cs typeface="Times New Roman" panose="02020603050405020304" pitchFamily="18" charset="0"/>
              </a:rPr>
              <a:t>Bulletin Board:</a:t>
            </a:r>
          </a:p>
          <a:p>
            <a:pPr marL="0" indent="0">
              <a:buNone/>
            </a:pP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There should be at least one bulletin board in the mathematics laboratory to display various illustrations concerning mathematics. </a:t>
            </a:r>
          </a:p>
          <a:p>
            <a:pPr marL="0" indent="0">
              <a:buNone/>
            </a:pPr>
            <a:endParaRPr lang="en-US" sz="2000" b="1" dirty="0">
              <a:latin typeface="Times New Roman" panose="02020603050405020304" pitchFamily="18" charset="0"/>
              <a:cs typeface="Times New Roman" panose="02020603050405020304" pitchFamily="18" charset="0"/>
            </a:endParaRPr>
          </a:p>
          <a:p>
            <a:pPr marL="0" indent="0">
              <a:buNone/>
            </a:pPr>
            <a:endParaRPr lang="en-US" sz="2000" b="1" dirty="0" smtClean="0">
              <a:latin typeface="Times New Roman" panose="02020603050405020304" pitchFamily="18" charset="0"/>
              <a:cs typeface="Times New Roman" panose="02020603050405020304" pitchFamily="18" charset="0"/>
            </a:endParaRPr>
          </a:p>
          <a:p>
            <a:pPr marL="0" indent="0">
              <a:buNone/>
            </a:pPr>
            <a:endParaRPr lang="en-US" sz="2000" b="1" dirty="0">
              <a:latin typeface="Times New Roman" panose="02020603050405020304" pitchFamily="18" charset="0"/>
              <a:cs typeface="Times New Roman" panose="02020603050405020304" pitchFamily="18" charset="0"/>
            </a:endParaRPr>
          </a:p>
          <a:p>
            <a:pPr marL="0" indent="0">
              <a:buNone/>
            </a:pPr>
            <a:endParaRPr lang="en-US" sz="2000" b="1" dirty="0" smtClean="0">
              <a:latin typeface="Times New Roman" panose="02020603050405020304" pitchFamily="18" charset="0"/>
              <a:cs typeface="Times New Roman" panose="02020603050405020304" pitchFamily="18" charset="0"/>
            </a:endParaRPr>
          </a:p>
          <a:p>
            <a:pPr marL="0" indent="0">
              <a:buNone/>
            </a:pPr>
            <a:endParaRPr lang="en-US" sz="2000" b="1" dirty="0">
              <a:latin typeface="Times New Roman" panose="02020603050405020304" pitchFamily="18" charset="0"/>
              <a:cs typeface="Times New Roman" panose="02020603050405020304" pitchFamily="18" charset="0"/>
            </a:endParaRPr>
          </a:p>
          <a:p>
            <a:pPr marL="0" indent="0">
              <a:buNone/>
            </a:pPr>
            <a:endParaRPr lang="en-US" sz="2000" b="1" dirty="0" smtClean="0">
              <a:latin typeface="Times New Roman" panose="02020603050405020304" pitchFamily="18" charset="0"/>
              <a:cs typeface="Times New Roman" panose="02020603050405020304" pitchFamily="18" charset="0"/>
            </a:endParaRPr>
          </a:p>
          <a:p>
            <a:pPr marL="0" indent="0">
              <a:buNone/>
            </a:pPr>
            <a:r>
              <a:rPr lang="en-US" sz="2000" b="1" dirty="0" smtClean="0">
                <a:latin typeface="Times New Roman" panose="02020603050405020304" pitchFamily="18" charset="0"/>
                <a:cs typeface="Times New Roman" panose="02020603050405020304" pitchFamily="18" charset="0"/>
              </a:rPr>
              <a:t>Black board:</a:t>
            </a:r>
          </a:p>
          <a:p>
            <a:pPr marL="0" indent="0">
              <a:buNone/>
            </a:pP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black board should be provided in the mathematics lab. This helps in writing instructions, drawing geometrical figures and illustration necessary for performing the laboratory work. </a:t>
            </a:r>
            <a:endParaRPr lang="en-US" sz="2000" b="1" dirty="0" smtClean="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6743" y="1712890"/>
            <a:ext cx="4989370" cy="2498502"/>
          </a:xfrm>
          <a:prstGeom prst="rect">
            <a:avLst/>
          </a:prstGeom>
        </p:spPr>
      </p:pic>
    </p:spTree>
    <p:extLst>
      <p:ext uri="{BB962C8B-B14F-4D97-AF65-F5344CB8AC3E}">
        <p14:creationId xmlns:p14="http://schemas.microsoft.com/office/powerpoint/2010/main" val="3762073083"/>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imes New Roman" panose="02020603050405020304" pitchFamily="18" charset="0"/>
                <a:cs typeface="Times New Roman" panose="02020603050405020304" pitchFamily="18" charset="0"/>
              </a:rPr>
              <a:t>Instruments &amp; Equipments:</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197735"/>
            <a:ext cx="8596668" cy="4843627"/>
          </a:xfrm>
        </p:spPr>
        <p:txBody>
          <a:bodyPr/>
          <a:lstStyle/>
          <a:p>
            <a:pPr marL="0" indent="0">
              <a:buNone/>
            </a:pPr>
            <a:r>
              <a:rPr lang="en-US" b="1" dirty="0" smtClean="0">
                <a:latin typeface="Times New Roman" panose="02020603050405020304" pitchFamily="18" charset="0"/>
                <a:cs typeface="Times New Roman" panose="02020603050405020304" pitchFamily="18" charset="0"/>
              </a:rPr>
              <a:t>Drawing Instruments:</a:t>
            </a:r>
          </a:p>
          <a:p>
            <a:pPr marL="0" indent="0">
              <a:buNone/>
            </a:pP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 Mathematics Lab, the students are required to draw and sketch geometrical figures, graphs and so on. Therefore in every mathematics lab there should be a set of drawing instruments like compass, rulers, protractor, etc. for the teachers to demonstrate the drawing on the black board and instrument boxes for the students’ use.</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Weighing &amp; Measuring Instruments:</a:t>
            </a:r>
          </a:p>
          <a:p>
            <a:pPr marL="0" indent="0">
              <a:buNone/>
            </a:pP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Mathematics lab work quite often, involve the important activities of weighing and measuring. Therefore, instruments tapes balances measuring jar should be there used for measuring of different types and graduated cylinder in a mathematics lab.</a:t>
            </a:r>
          </a:p>
        </p:txBody>
      </p:sp>
    </p:spTree>
    <p:extLst>
      <p:ext uri="{BB962C8B-B14F-4D97-AF65-F5344CB8AC3E}">
        <p14:creationId xmlns:p14="http://schemas.microsoft.com/office/powerpoint/2010/main" val="105176321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244</TotalTime>
  <Words>669</Words>
  <Application>Microsoft Office PowerPoint</Application>
  <PresentationFormat>Widescreen</PresentationFormat>
  <Paragraphs>53</Paragraphs>
  <Slides>13</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13</vt:i4>
      </vt:variant>
    </vt:vector>
  </HeadingPairs>
  <TitlesOfParts>
    <vt:vector size="22" baseType="lpstr">
      <vt:lpstr>Arial</vt:lpstr>
      <vt:lpstr>Calibri</vt:lpstr>
      <vt:lpstr>Calibri Light</vt:lpstr>
      <vt:lpstr>Times New Roman</vt:lpstr>
      <vt:lpstr>Trebuchet MS</vt:lpstr>
      <vt:lpstr>Wingdings</vt:lpstr>
      <vt:lpstr>Wingdings 3</vt:lpstr>
      <vt:lpstr>Facet</vt:lpstr>
      <vt:lpstr>Office Theme</vt:lpstr>
      <vt:lpstr>Mathematics Laboratory  BS Education-V Teaching Mathematics (EDU-511)</vt:lpstr>
      <vt:lpstr>PowerPoint Presentation</vt:lpstr>
      <vt:lpstr>PowerPoint Presentation</vt:lpstr>
      <vt:lpstr>Mathematics laboratory:</vt:lpstr>
      <vt:lpstr>Need and purpose of mathematics laboratory:</vt:lpstr>
      <vt:lpstr>Materials &amp; Equipments for a Mathematics Laboratory:</vt:lpstr>
      <vt:lpstr>PowerPoint Presentation</vt:lpstr>
      <vt:lpstr>PowerPoint Presentation</vt:lpstr>
      <vt:lpstr>Instruments &amp; Equipments:</vt:lpstr>
      <vt:lpstr>PowerPoint Presentation</vt:lpstr>
      <vt:lpstr>Functions of a Mathematics Laboratory:</vt:lpstr>
      <vt:lpstr>Conclusion: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Aamir Shahzad</dc:creator>
  <cp:lastModifiedBy>ABC</cp:lastModifiedBy>
  <cp:revision>26</cp:revision>
  <dcterms:created xsi:type="dcterms:W3CDTF">2020-10-23T05:45:15Z</dcterms:created>
  <dcterms:modified xsi:type="dcterms:W3CDTF">2020-12-11T02:13:20Z</dcterms:modified>
</cp:coreProperties>
</file>