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1" r:id="rId3"/>
    <p:sldId id="258" r:id="rId4"/>
    <p:sldId id="257" r:id="rId5"/>
    <p:sldId id="272" r:id="rId6"/>
    <p:sldId id="260" r:id="rId7"/>
    <p:sldId id="259" r:id="rId8"/>
    <p:sldId id="261" r:id="rId9"/>
    <p:sldId id="262" r:id="rId10"/>
    <p:sldId id="264" r:id="rId11"/>
    <p:sldId id="263" r:id="rId12"/>
    <p:sldId id="265" r:id="rId13"/>
    <p:sldId id="266" r:id="rId14"/>
    <p:sldId id="275" r:id="rId15"/>
    <p:sldId id="268" r:id="rId16"/>
    <p:sldId id="267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5FB4-8B33-495C-87F4-C206C049806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8EB75-4E7D-4694-95B9-B56E5866F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19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Immediate care of injured athlete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8EB75-4E7D-4694-95B9-B56E5866FD2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24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629B-F27B-411C-BC33-09B734215424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CB7A-97AB-4CAF-9DD6-C29F03A4FC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45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629B-F27B-411C-BC33-09B734215424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CB7A-97AB-4CAF-9DD6-C29F03A4FC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74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629B-F27B-411C-BC33-09B734215424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CB7A-97AB-4CAF-9DD6-C29F03A4FC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8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629B-F27B-411C-BC33-09B734215424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CB7A-97AB-4CAF-9DD6-C29F03A4FC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629B-F27B-411C-BC33-09B734215424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CB7A-97AB-4CAF-9DD6-C29F03A4FC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02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629B-F27B-411C-BC33-09B734215424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CB7A-97AB-4CAF-9DD6-C29F03A4FC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58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629B-F27B-411C-BC33-09B734215424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CB7A-97AB-4CAF-9DD6-C29F03A4FC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48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629B-F27B-411C-BC33-09B734215424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CB7A-97AB-4CAF-9DD6-C29F03A4FC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17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629B-F27B-411C-BC33-09B734215424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CB7A-97AB-4CAF-9DD6-C29F03A4FC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629B-F27B-411C-BC33-09B734215424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CB7A-97AB-4CAF-9DD6-C29F03A4FC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55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629B-F27B-411C-BC33-09B734215424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CB7A-97AB-4CAF-9DD6-C29F03A4FC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2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7629B-F27B-411C-BC33-09B734215424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BCB7A-97AB-4CAF-9DD6-C29F03A4FC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4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Organization </a:t>
            </a:r>
            <a:r>
              <a:rPr lang="en-US" b="1" dirty="0"/>
              <a:t>and Administration of Emergency Care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86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err="1" smtClean="0"/>
              <a:t>Dr.Waqas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s://eis2015-wpengine.netdna-ssl.com/wp-content/uploads/2015/07/Become-a-Valued-Partner-with-Emergency-iSystems-LL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457200"/>
            <a:ext cx="6429375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68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http://www.arksportsmed.com/wp-content/uploads/2015/02/Injury-sta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2574"/>
            <a:ext cx="8229600" cy="673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5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The first and most important role involves the </a:t>
            </a:r>
            <a:r>
              <a:rPr lang="en-US" dirty="0">
                <a:solidFill>
                  <a:schemeClr val="accent2"/>
                </a:solidFill>
              </a:rPr>
              <a:t>immediate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care of the injured athlete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>
                <a:solidFill>
                  <a:srgbClr val="7030A0"/>
                </a:solidFill>
              </a:rPr>
              <a:t>most qualified </a:t>
            </a:r>
            <a:r>
              <a:rPr lang="en-US" dirty="0" smtClean="0">
                <a:solidFill>
                  <a:srgbClr val="7030A0"/>
                </a:solidFill>
              </a:rPr>
              <a:t>individual </a:t>
            </a:r>
            <a:r>
              <a:rPr lang="en-US" dirty="0" smtClean="0"/>
              <a:t>should be on the scene capable of  </a:t>
            </a:r>
            <a:r>
              <a:rPr lang="en-US" dirty="0"/>
              <a:t>provide acute care in </a:t>
            </a:r>
            <a:r>
              <a:rPr lang="en-US" dirty="0" smtClean="0"/>
              <a:t>an emergency </a:t>
            </a:r>
            <a:r>
              <a:rPr lang="en-US" dirty="0"/>
              <a:t>situation.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person should be trained </a:t>
            </a:r>
            <a:r>
              <a:rPr lang="en-US" dirty="0" smtClean="0"/>
              <a:t>in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patient </a:t>
            </a:r>
            <a:r>
              <a:rPr lang="en-US" dirty="0">
                <a:solidFill>
                  <a:srgbClr val="0070C0"/>
                </a:solidFill>
              </a:rPr>
              <a:t>care</a:t>
            </a:r>
            <a:r>
              <a:rPr lang="en-US" dirty="0"/>
              <a:t>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have </a:t>
            </a:r>
            <a:r>
              <a:rPr lang="en-US" dirty="0">
                <a:solidFill>
                  <a:srgbClr val="0070C0"/>
                </a:solidFill>
              </a:rPr>
              <a:t>good knowledge of the </a:t>
            </a:r>
            <a:r>
              <a:rPr lang="en-US" dirty="0" smtClean="0">
                <a:solidFill>
                  <a:srgbClr val="0070C0"/>
                </a:solidFill>
              </a:rPr>
              <a:t>organization’s EAP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Individuals </a:t>
            </a:r>
            <a:r>
              <a:rPr lang="en-US" dirty="0"/>
              <a:t>who are less qualified, such as coaches or</a:t>
            </a:r>
          </a:p>
          <a:p>
            <a:pPr marL="0" indent="0">
              <a:buNone/>
            </a:pPr>
            <a:r>
              <a:rPr lang="en-US" dirty="0"/>
              <a:t>equipment managers, should yield to those who have </a:t>
            </a:r>
            <a:r>
              <a:rPr lang="en-US" dirty="0" smtClean="0">
                <a:solidFill>
                  <a:srgbClr val="0070C0"/>
                </a:solidFill>
              </a:rPr>
              <a:t>more appropriate </a:t>
            </a:r>
            <a:r>
              <a:rPr lang="en-US" dirty="0">
                <a:solidFill>
                  <a:srgbClr val="0070C0"/>
                </a:solidFill>
              </a:rPr>
              <a:t>medical care training</a:t>
            </a:r>
          </a:p>
        </p:txBody>
      </p:sp>
    </p:spTree>
    <p:extLst>
      <p:ext uri="{BB962C8B-B14F-4D97-AF65-F5344CB8AC3E}">
        <p14:creationId xmlns:p14="http://schemas.microsoft.com/office/powerpoint/2010/main" val="424650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4754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 descr="http://www.army.mil/e2/c/images/2015/06/19/399314/size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013521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Decision 4"/>
          <p:cNvSpPr/>
          <p:nvPr/>
        </p:nvSpPr>
        <p:spPr>
          <a:xfrm>
            <a:off x="3810000" y="2362200"/>
            <a:ext cx="685800" cy="5334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2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Emergency equipment retrieval </a:t>
            </a:r>
            <a:r>
              <a:rPr lang="en-US" dirty="0"/>
              <a:t>may be performed by </a:t>
            </a:r>
            <a:r>
              <a:rPr lang="en-US" dirty="0" smtClean="0"/>
              <a:t>a person </a:t>
            </a:r>
            <a:r>
              <a:rPr lang="en-US" dirty="0"/>
              <a:t>on the emergency team who is familiar with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names </a:t>
            </a:r>
            <a:r>
              <a:rPr lang="en-US" dirty="0">
                <a:solidFill>
                  <a:srgbClr val="FF0000"/>
                </a:solidFill>
              </a:rPr>
              <a:t>and locations </a:t>
            </a:r>
            <a:r>
              <a:rPr lang="en-US" dirty="0"/>
              <a:t>of the specific equipment that </a:t>
            </a:r>
            <a:r>
              <a:rPr lang="en-US" dirty="0" smtClean="0"/>
              <a:t>is required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Athletic </a:t>
            </a:r>
            <a:r>
              <a:rPr lang="en-US" dirty="0">
                <a:solidFill>
                  <a:srgbClr val="C00000"/>
                </a:solidFill>
              </a:rPr>
              <a:t>training students </a:t>
            </a:r>
            <a:r>
              <a:rPr lang="en-US" dirty="0"/>
              <a:t>would fit this role nicely.</a:t>
            </a:r>
          </a:p>
          <a:p>
            <a:pPr marL="0" indent="0">
              <a:buNone/>
            </a:pPr>
            <a:r>
              <a:rPr lang="en-US" dirty="0"/>
              <a:t>All necessary emergency equipment should be on site, </a:t>
            </a:r>
            <a:r>
              <a:rPr lang="en-US" dirty="0" smtClean="0">
                <a:solidFill>
                  <a:srgbClr val="00B0F0"/>
                </a:solidFill>
              </a:rPr>
              <a:t>in good </a:t>
            </a:r>
            <a:r>
              <a:rPr lang="en-US" dirty="0">
                <a:solidFill>
                  <a:srgbClr val="00B0F0"/>
                </a:solidFill>
              </a:rPr>
              <a:t>condition</a:t>
            </a:r>
            <a:r>
              <a:rPr lang="en-US" dirty="0"/>
              <a:t>, and </a:t>
            </a:r>
            <a:r>
              <a:rPr lang="en-US" dirty="0">
                <a:solidFill>
                  <a:srgbClr val="00B0F0"/>
                </a:solidFill>
              </a:rPr>
              <a:t>easily accessible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Examples </a:t>
            </a:r>
            <a:r>
              <a:rPr lang="en-US" dirty="0"/>
              <a:t>of </a:t>
            </a:r>
            <a:r>
              <a:rPr lang="en-US" dirty="0" smtClean="0"/>
              <a:t>emergency equipment </a:t>
            </a:r>
            <a:r>
              <a:rPr lang="en-US" dirty="0"/>
              <a:t>include </a:t>
            </a:r>
            <a:r>
              <a:rPr lang="en-US" dirty="0">
                <a:solidFill>
                  <a:srgbClr val="C00000"/>
                </a:solidFill>
              </a:rPr>
              <a:t>splints, spine board, bag </a:t>
            </a:r>
            <a:r>
              <a:rPr lang="en-US" dirty="0" smtClean="0">
                <a:solidFill>
                  <a:srgbClr val="C00000"/>
                </a:solidFill>
              </a:rPr>
              <a:t>valve mask</a:t>
            </a:r>
            <a:r>
              <a:rPr lang="en-US" dirty="0">
                <a:solidFill>
                  <a:srgbClr val="C00000"/>
                </a:solidFill>
              </a:rPr>
              <a:t>, an AED device, first aid kit, and cell phone.</a:t>
            </a:r>
          </a:p>
        </p:txBody>
      </p:sp>
    </p:spTree>
    <p:extLst>
      <p:ext uri="{BB962C8B-B14F-4D97-AF65-F5344CB8AC3E}">
        <p14:creationId xmlns:p14="http://schemas.microsoft.com/office/powerpoint/2010/main" val="302683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ag valve mask par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14400"/>
            <a:ext cx="7239000" cy="4735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E:\primary care and emergency procedures\pic\I-Pad-SP1-Trainer-FRONT_(3)__14591_zoo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0"/>
            <a:ext cx="3177382" cy="317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E:\primary care and emergency procedures\pic\wrist-splint-orthopaedic-immobilization-thumb-splint-splint-96041-67348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5916"/>
            <a:ext cx="2496830" cy="227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E:\primary care and emergency procedures\pic\pl461581-pole_evacuation_collapsible_aluminum_alloy_hospital_159kg_load_limit_foldable_stretch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4953000"/>
            <a:ext cx="341312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E:\primary care and emergency procedures\pic\ambu-b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260" y="0"/>
            <a:ext cx="3218170" cy="456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E:\primary care and emergency procedures\pic\thXUWMMD8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3048000"/>
            <a:ext cx="3172691" cy="237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E:\primary care and emergency procedures\pic\Elastic_wrap_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210" y="2712244"/>
            <a:ext cx="2632620" cy="370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E:\primary care and emergency procedures\pic\th9ODLHKD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573" y="419742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40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29600" cy="618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1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432" y="1524000"/>
            <a:ext cx="8467793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Activation of EMS </a:t>
            </a:r>
            <a:endParaRPr lang="en-US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The person chosen for this role, such as a </a:t>
            </a:r>
            <a:r>
              <a:rPr lang="en-US" dirty="0" smtClean="0"/>
              <a:t>team coach</a:t>
            </a:r>
            <a:r>
              <a:rPr lang="en-US" dirty="0"/>
              <a:t>, should be someone who is </a:t>
            </a:r>
            <a:r>
              <a:rPr lang="en-US" dirty="0">
                <a:solidFill>
                  <a:srgbClr val="C00000"/>
                </a:solidFill>
              </a:rPr>
              <a:t>calm under pressure </a:t>
            </a:r>
            <a:r>
              <a:rPr lang="en-US" dirty="0" smtClean="0">
                <a:solidFill>
                  <a:srgbClr val="C00000"/>
                </a:solidFill>
              </a:rPr>
              <a:t>and who </a:t>
            </a:r>
            <a:r>
              <a:rPr lang="en-US" dirty="0">
                <a:solidFill>
                  <a:srgbClr val="C00000"/>
                </a:solidFill>
              </a:rPr>
              <a:t>can communicate well over the telephone. </a:t>
            </a: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This person should </a:t>
            </a:r>
            <a:r>
              <a:rPr lang="en-US" dirty="0"/>
              <a:t>be able to communicate the </a:t>
            </a:r>
            <a:r>
              <a:rPr lang="en-US" dirty="0">
                <a:solidFill>
                  <a:srgbClr val="C00000"/>
                </a:solidFill>
              </a:rPr>
              <a:t>nature of the </a:t>
            </a:r>
            <a:r>
              <a:rPr lang="en-US" dirty="0" smtClean="0">
                <a:solidFill>
                  <a:srgbClr val="C00000"/>
                </a:solidFill>
              </a:rPr>
              <a:t>emergency </a:t>
            </a:r>
            <a:r>
              <a:rPr lang="en-US" dirty="0" smtClean="0"/>
              <a:t>and </a:t>
            </a:r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location</a:t>
            </a:r>
            <a:r>
              <a:rPr lang="en-US" dirty="0"/>
              <a:t> of the emergency with </a:t>
            </a:r>
            <a:r>
              <a:rPr lang="en-US" dirty="0" smtClean="0">
                <a:solidFill>
                  <a:srgbClr val="C00000"/>
                </a:solidFill>
              </a:rPr>
              <a:t>specific directions to the venue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www.themoneyedge.com.au/wp-content/uploads/2015/10/telepho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-152400"/>
            <a:ext cx="384802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74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emergency team should designate an individual </a:t>
            </a:r>
            <a:r>
              <a:rPr lang="en-US" dirty="0" smtClean="0"/>
              <a:t>to be </a:t>
            </a:r>
            <a:r>
              <a:rPr lang="en-US" dirty="0">
                <a:solidFill>
                  <a:srgbClr val="C00000"/>
                </a:solidFill>
              </a:rPr>
              <a:t>in charge of opening any locked gates or doors </a:t>
            </a:r>
            <a:r>
              <a:rPr lang="en-US" dirty="0"/>
              <a:t>and </a:t>
            </a:r>
            <a:r>
              <a:rPr lang="en-US" dirty="0" smtClean="0">
                <a:solidFill>
                  <a:srgbClr val="0070C0"/>
                </a:solidFill>
              </a:rPr>
              <a:t>directing</a:t>
            </a:r>
            <a:r>
              <a:rPr lang="en-US" dirty="0" smtClean="0"/>
              <a:t> the </a:t>
            </a:r>
            <a:r>
              <a:rPr lang="en-US" dirty="0"/>
              <a:t>local EMS to the scene of the emergency.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 appropriate person </a:t>
            </a:r>
            <a:r>
              <a:rPr lang="en-US" dirty="0"/>
              <a:t>for this responsibility would be an </a:t>
            </a:r>
            <a:r>
              <a:rPr lang="en-US" b="1" dirty="0" smtClean="0">
                <a:solidFill>
                  <a:srgbClr val="0070C0"/>
                </a:solidFill>
              </a:rPr>
              <a:t>equipment manager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/>
              <a:t>because he or she typically is responsible </a:t>
            </a:r>
            <a:r>
              <a:rPr lang="en-US" dirty="0">
                <a:solidFill>
                  <a:srgbClr val="0070C0"/>
                </a:solidFill>
              </a:rPr>
              <a:t>for keys </a:t>
            </a:r>
            <a:r>
              <a:rPr lang="en-US" dirty="0" smtClean="0"/>
              <a:t>to locked </a:t>
            </a:r>
            <a:r>
              <a:rPr lang="en-US" dirty="0"/>
              <a:t>gates or doors around the playing areas.</a:t>
            </a:r>
          </a:p>
        </p:txBody>
      </p:sp>
    </p:spTree>
    <p:extLst>
      <p:ext uri="{BB962C8B-B14F-4D97-AF65-F5344CB8AC3E}">
        <p14:creationId xmlns:p14="http://schemas.microsoft.com/office/powerpoint/2010/main" val="215241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58" y="0"/>
            <a:ext cx="7232046" cy="600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s://media.licdn.com/mpr/mpr/p/5/005/093/396/08c9f5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32099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75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Factors to consider in the proper </a:t>
            </a:r>
            <a:r>
              <a:rPr lang="en-US" sz="3200" b="1" dirty="0" smtClean="0">
                <a:solidFill>
                  <a:srgbClr val="00B0F0"/>
                </a:solidFill>
              </a:rPr>
              <a:t>organization and administration </a:t>
            </a:r>
            <a:r>
              <a:rPr lang="en-US" sz="3200" b="1" dirty="0">
                <a:solidFill>
                  <a:srgbClr val="00B0F0"/>
                </a:solidFill>
              </a:rPr>
              <a:t>of emergency care in </a:t>
            </a:r>
            <a:r>
              <a:rPr lang="en-US" sz="3200" b="1" dirty="0" smtClean="0">
                <a:solidFill>
                  <a:srgbClr val="00B0F0"/>
                </a:solidFill>
              </a:rPr>
              <a:t>athletic activity include the </a:t>
            </a:r>
            <a:r>
              <a:rPr lang="en-US" sz="3200" b="1" dirty="0">
                <a:solidFill>
                  <a:srgbClr val="00B0F0"/>
                </a:solidFill>
              </a:rPr>
              <a:t>following: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1</a:t>
            </a:r>
            <a:r>
              <a:rPr lang="en-US" b="1" dirty="0"/>
              <a:t>. </a:t>
            </a:r>
            <a:r>
              <a:rPr lang="en-US" dirty="0" smtClean="0">
                <a:solidFill>
                  <a:srgbClr val="FFC000"/>
                </a:solidFill>
              </a:rPr>
              <a:t>Development </a:t>
            </a:r>
            <a:r>
              <a:rPr lang="en-US" dirty="0">
                <a:solidFill>
                  <a:srgbClr val="FFC000"/>
                </a:solidFill>
              </a:rPr>
              <a:t>and implementation of an EAP</a:t>
            </a:r>
          </a:p>
          <a:p>
            <a:pPr marL="0" indent="0">
              <a:buNone/>
            </a:pPr>
            <a:r>
              <a:rPr lang="en-US" b="1" dirty="0"/>
              <a:t>2. </a:t>
            </a:r>
            <a:r>
              <a:rPr lang="en-US" dirty="0"/>
              <a:t>The </a:t>
            </a:r>
            <a:r>
              <a:rPr lang="en-US" b="1" dirty="0"/>
              <a:t>sports medicine staff and emergency team</a:t>
            </a:r>
          </a:p>
          <a:p>
            <a:pPr marL="0" indent="0">
              <a:buNone/>
            </a:pPr>
            <a:r>
              <a:rPr lang="en-US" b="1" dirty="0"/>
              <a:t>3. </a:t>
            </a:r>
            <a:r>
              <a:rPr lang="en-US" dirty="0">
                <a:solidFill>
                  <a:srgbClr val="FFC000"/>
                </a:solidFill>
              </a:rPr>
              <a:t>Initial </a:t>
            </a:r>
            <a:r>
              <a:rPr lang="en-US" b="1" dirty="0">
                <a:solidFill>
                  <a:srgbClr val="FFC000"/>
                </a:solidFill>
              </a:rPr>
              <a:t>patient assessment </a:t>
            </a:r>
            <a:r>
              <a:rPr lang="en-US" dirty="0">
                <a:solidFill>
                  <a:srgbClr val="FFC000"/>
                </a:solidFill>
              </a:rPr>
              <a:t>and care</a:t>
            </a:r>
          </a:p>
          <a:p>
            <a:pPr marL="0" indent="0">
              <a:buNone/>
            </a:pPr>
            <a:r>
              <a:rPr lang="en-US" b="1" dirty="0"/>
              <a:t>4. </a:t>
            </a:r>
            <a:r>
              <a:rPr lang="en-US" dirty="0"/>
              <a:t>Emergency communication</a:t>
            </a:r>
          </a:p>
          <a:p>
            <a:pPr marL="0" indent="0">
              <a:buNone/>
            </a:pPr>
            <a:r>
              <a:rPr lang="en-US" b="1" dirty="0"/>
              <a:t>5. </a:t>
            </a:r>
            <a:r>
              <a:rPr lang="en-US" dirty="0">
                <a:solidFill>
                  <a:srgbClr val="FFC000"/>
                </a:solidFill>
              </a:rPr>
              <a:t>Emergency equipment and supplies</a:t>
            </a:r>
          </a:p>
          <a:p>
            <a:pPr marL="0" indent="0">
              <a:buNone/>
            </a:pPr>
            <a:r>
              <a:rPr lang="en-US" b="1" dirty="0"/>
              <a:t>6. </a:t>
            </a:r>
            <a:r>
              <a:rPr lang="en-US" dirty="0"/>
              <a:t>Venue locations</a:t>
            </a:r>
          </a:p>
          <a:p>
            <a:pPr marL="0" indent="0">
              <a:buNone/>
            </a:pPr>
            <a:r>
              <a:rPr lang="en-US" b="1" dirty="0"/>
              <a:t>7. </a:t>
            </a:r>
            <a:r>
              <a:rPr lang="en-US" dirty="0">
                <a:solidFill>
                  <a:srgbClr val="FFC000"/>
                </a:solidFill>
              </a:rPr>
              <a:t>Emergency transportation</a:t>
            </a:r>
          </a:p>
          <a:p>
            <a:pPr marL="0" indent="0">
              <a:buNone/>
            </a:pPr>
            <a:r>
              <a:rPr lang="en-US" b="1" dirty="0"/>
              <a:t>8. </a:t>
            </a:r>
            <a:r>
              <a:rPr lang="en-US" dirty="0"/>
              <a:t>Emergency care facilities</a:t>
            </a:r>
          </a:p>
          <a:p>
            <a:pPr marL="0" indent="0">
              <a:buNone/>
            </a:pPr>
            <a:r>
              <a:rPr lang="en-US" b="1" dirty="0"/>
              <a:t>9. </a:t>
            </a:r>
            <a:r>
              <a:rPr lang="en-US" b="1" dirty="0">
                <a:solidFill>
                  <a:srgbClr val="FFC000"/>
                </a:solidFill>
              </a:rPr>
              <a:t>Legal need </a:t>
            </a:r>
            <a:r>
              <a:rPr lang="en-US" dirty="0">
                <a:solidFill>
                  <a:srgbClr val="FFC000"/>
                </a:solidFill>
              </a:rPr>
              <a:t>and </a:t>
            </a:r>
            <a:r>
              <a:rPr lang="en-US" b="1" dirty="0">
                <a:solidFill>
                  <a:srgbClr val="FFC000"/>
                </a:solidFill>
              </a:rPr>
              <a:t>documentation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68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Sports Medicine Staff</a:t>
            </a:r>
            <a:br>
              <a:rPr lang="en-US" b="1" dirty="0"/>
            </a:br>
            <a:r>
              <a:rPr lang="en-US" b="1" dirty="0"/>
              <a:t>and Emergency Team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The implementation of an EAP cannot take place without the formation of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emergency team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primary members of this team consist of the </a:t>
            </a:r>
            <a:r>
              <a:rPr lang="en-US" dirty="0" smtClean="0">
                <a:solidFill>
                  <a:srgbClr val="7030A0"/>
                </a:solidFill>
              </a:rPr>
              <a:t>sports medicine staff</a:t>
            </a:r>
            <a:r>
              <a:rPr lang="en-US" dirty="0" smtClean="0"/>
              <a:t>, which includes team </a:t>
            </a:r>
            <a:r>
              <a:rPr lang="en-US" dirty="0" smtClean="0">
                <a:solidFill>
                  <a:srgbClr val="002060"/>
                </a:solidFill>
              </a:rPr>
              <a:t>physician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2060"/>
                </a:solidFill>
              </a:rPr>
              <a:t>physical therapist </a:t>
            </a:r>
            <a:r>
              <a:rPr lang="en-US" dirty="0" smtClean="0"/>
              <a:t>and  </a:t>
            </a:r>
            <a:r>
              <a:rPr lang="en-US" dirty="0">
                <a:solidFill>
                  <a:srgbClr val="002060"/>
                </a:solidFill>
              </a:rPr>
              <a:t>athletic </a:t>
            </a:r>
            <a:r>
              <a:rPr lang="en-US" dirty="0" smtClean="0">
                <a:solidFill>
                  <a:srgbClr val="002060"/>
                </a:solidFill>
              </a:rPr>
              <a:t>trainer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During an emergency the makeup of the emergency team can vary depending on </a:t>
            </a:r>
            <a:r>
              <a:rPr lang="en-US" dirty="0" smtClean="0">
                <a:solidFill>
                  <a:srgbClr val="C00000"/>
                </a:solidFill>
              </a:rPr>
              <a:t>who is at the scene at the time of the emergency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92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543060" cy="465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38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Any member of the </a:t>
            </a:r>
            <a:r>
              <a:rPr lang="en-US" sz="2400" dirty="0" smtClean="0"/>
              <a:t>emergency team </a:t>
            </a:r>
            <a:r>
              <a:rPr lang="en-US" sz="2400" dirty="0"/>
              <a:t>can act as a </a:t>
            </a:r>
            <a:r>
              <a:rPr lang="en-US" sz="2400" b="1" dirty="0"/>
              <a:t>first responder. </a:t>
            </a: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A </a:t>
            </a:r>
            <a:r>
              <a:rPr lang="en-US" sz="2400" b="1" dirty="0">
                <a:solidFill>
                  <a:srgbClr val="0070C0"/>
                </a:solidFill>
              </a:rPr>
              <a:t>first responder is </a:t>
            </a:r>
            <a:r>
              <a:rPr lang="en-US" sz="2400" b="1" dirty="0" smtClean="0">
                <a:solidFill>
                  <a:srgbClr val="0070C0"/>
                </a:solidFill>
              </a:rPr>
              <a:t>defined as </a:t>
            </a:r>
            <a:r>
              <a:rPr lang="en-US" sz="2400" b="1" dirty="0">
                <a:solidFill>
                  <a:srgbClr val="0070C0"/>
                </a:solidFill>
              </a:rPr>
              <a:t>a person who has been trained to provide emergency </a:t>
            </a:r>
            <a:r>
              <a:rPr lang="en-US" sz="2400" b="1" dirty="0" smtClean="0">
                <a:solidFill>
                  <a:srgbClr val="0070C0"/>
                </a:solidFill>
              </a:rPr>
              <a:t>care before </a:t>
            </a:r>
            <a:r>
              <a:rPr lang="en-US" sz="2400" b="1" dirty="0">
                <a:solidFill>
                  <a:srgbClr val="0070C0"/>
                </a:solidFill>
              </a:rPr>
              <a:t>EMS arrives on the </a:t>
            </a:r>
            <a:r>
              <a:rPr lang="en-US" sz="2400" b="1" dirty="0" smtClean="0">
                <a:solidFill>
                  <a:srgbClr val="0070C0"/>
                </a:solidFill>
              </a:rPr>
              <a:t>scene.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All members of </a:t>
            </a:r>
            <a:r>
              <a:rPr lang="en-US" sz="2400" dirty="0"/>
              <a:t>the emergency team should be trained and certified in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first </a:t>
            </a:r>
            <a:r>
              <a:rPr lang="en-US" sz="2400" dirty="0" smtClean="0"/>
              <a:t>aid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cardiopulmonary </a:t>
            </a:r>
            <a:r>
              <a:rPr lang="en-US" sz="2400" dirty="0"/>
              <a:t>resuscitation (CPR</a:t>
            </a:r>
            <a:r>
              <a:rPr lang="en-US" sz="2400" dirty="0" smtClean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 automatic external </a:t>
            </a:r>
            <a:r>
              <a:rPr lang="en-US" sz="2400" dirty="0"/>
              <a:t>defibrillation (AED</a:t>
            </a:r>
            <a:r>
              <a:rPr lang="en-US" sz="2400" dirty="0" smtClean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dirty="0"/>
              <a:t>and prevention of </a:t>
            </a:r>
            <a:r>
              <a:rPr lang="en-US" sz="2400" dirty="0" smtClean="0"/>
              <a:t>disease </a:t>
            </a:r>
            <a:r>
              <a:rPr lang="en-US" sz="2400" dirty="0"/>
              <a:t>transmission </a:t>
            </a:r>
            <a:r>
              <a:rPr lang="en-US" sz="2400" dirty="0" smtClean="0"/>
              <a:t>(</a:t>
            </a:r>
            <a:r>
              <a:rPr lang="en-US" sz="2400" b="1" dirty="0" smtClean="0"/>
              <a:t>blood borne </a:t>
            </a:r>
            <a:r>
              <a:rPr lang="en-US" sz="2400" b="1" dirty="0"/>
              <a:t>pathogens)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 smtClean="0"/>
              <a:t>Frequent </a:t>
            </a:r>
            <a:r>
              <a:rPr lang="en-US" sz="2400" dirty="0">
                <a:solidFill>
                  <a:srgbClr val="C00000"/>
                </a:solidFill>
              </a:rPr>
              <a:t>EAP </a:t>
            </a:r>
            <a:r>
              <a:rPr lang="en-US" sz="2400" dirty="0" smtClean="0">
                <a:solidFill>
                  <a:srgbClr val="C00000"/>
                </a:solidFill>
              </a:rPr>
              <a:t>review and </a:t>
            </a:r>
            <a:r>
              <a:rPr lang="en-US" sz="2400" dirty="0">
                <a:solidFill>
                  <a:srgbClr val="C00000"/>
                </a:solidFill>
              </a:rPr>
              <a:t>practice</a:t>
            </a:r>
            <a:r>
              <a:rPr lang="en-US" sz="2400" dirty="0"/>
              <a:t> should be required for all members of the </a:t>
            </a:r>
            <a:r>
              <a:rPr lang="en-US" sz="2400" dirty="0" smtClean="0"/>
              <a:t>emergency team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120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2400"/>
            <a:ext cx="9144000" cy="64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63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any emergency situation the roles of the members </a:t>
            </a:r>
            <a:r>
              <a:rPr lang="en-US" dirty="0" smtClean="0"/>
              <a:t>of the </a:t>
            </a:r>
            <a:r>
              <a:rPr lang="en-US" dirty="0"/>
              <a:t>emergency team will vary depending on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how </a:t>
            </a:r>
            <a:r>
              <a:rPr lang="en-US" dirty="0"/>
              <a:t>many </a:t>
            </a:r>
            <a:r>
              <a:rPr lang="en-US" dirty="0" smtClean="0"/>
              <a:t>people are </a:t>
            </a:r>
            <a:r>
              <a:rPr lang="en-US" dirty="0"/>
              <a:t>on the team,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the </a:t>
            </a:r>
            <a:r>
              <a:rPr lang="en-US" dirty="0"/>
              <a:t>venue that is being used,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and the preferences </a:t>
            </a:r>
            <a:r>
              <a:rPr lang="en-US" dirty="0"/>
              <a:t>of the 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charge who execute </a:t>
            </a:r>
            <a:r>
              <a:rPr lang="en-US" dirty="0"/>
              <a:t>the </a:t>
            </a:r>
            <a:r>
              <a:rPr lang="en-US" dirty="0" smtClean="0"/>
              <a:t>EAP.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78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 four roles within the emergency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team </a:t>
            </a:r>
            <a:br>
              <a:rPr lang="en-US" dirty="0" smtClean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0096"/>
            <a:ext cx="3460172" cy="50160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1</a:t>
            </a:r>
            <a:r>
              <a:rPr lang="en-US" b="1" dirty="0"/>
              <a:t>. </a:t>
            </a:r>
            <a:r>
              <a:rPr lang="en-US" dirty="0"/>
              <a:t>Immediate care of the athlete</a:t>
            </a:r>
          </a:p>
          <a:p>
            <a:pPr marL="0" indent="0">
              <a:buNone/>
            </a:pPr>
            <a:r>
              <a:rPr lang="en-US" b="1" dirty="0"/>
              <a:t>2. </a:t>
            </a:r>
            <a:r>
              <a:rPr lang="en-US" dirty="0"/>
              <a:t>Emergency equipment retrieval</a:t>
            </a:r>
          </a:p>
          <a:p>
            <a:pPr marL="0" indent="0">
              <a:buNone/>
            </a:pPr>
            <a:r>
              <a:rPr lang="en-US" b="1" dirty="0"/>
              <a:t>3. </a:t>
            </a:r>
            <a:r>
              <a:rPr lang="en-US" dirty="0"/>
              <a:t>Activation of the EMS system</a:t>
            </a:r>
          </a:p>
          <a:p>
            <a:pPr marL="0" indent="0">
              <a:buNone/>
            </a:pPr>
            <a:r>
              <a:rPr lang="en-US" b="1" dirty="0"/>
              <a:t>4. </a:t>
            </a:r>
            <a:r>
              <a:rPr lang="en-US" dirty="0"/>
              <a:t>Direction of EMS to the scene of the emergency</a:t>
            </a:r>
          </a:p>
        </p:txBody>
      </p:sp>
      <p:pic>
        <p:nvPicPr>
          <p:cNvPr id="2050" name="Picture 2" descr="http://healthandrunning.com/wp-content/uploads/2010/02/j03857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372" y="1110095"/>
            <a:ext cx="5271655" cy="573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04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589</Words>
  <Application>Microsoft Office PowerPoint</Application>
  <PresentationFormat>On-screen Show (4:3)</PresentationFormat>
  <Paragraphs>57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     Organization and Administration of Emergency Care</vt:lpstr>
      <vt:lpstr>PowerPoint Presentation</vt:lpstr>
      <vt:lpstr>Factors to consider in the proper organization and administration of emergency care in athletic activity include the following:</vt:lpstr>
      <vt:lpstr>Sports Medicine Staff and Emergency Team</vt:lpstr>
      <vt:lpstr>PowerPoint Presentation</vt:lpstr>
      <vt:lpstr>PowerPoint Presentation</vt:lpstr>
      <vt:lpstr>PowerPoint Presentation</vt:lpstr>
      <vt:lpstr>PowerPoint Presentation</vt:lpstr>
      <vt:lpstr>The four roles within the emergency team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 and Administration of Emergency Care</dc:title>
  <dc:creator>ismail - [2010]</dc:creator>
  <cp:lastModifiedBy>Windows User</cp:lastModifiedBy>
  <cp:revision>40</cp:revision>
  <dcterms:created xsi:type="dcterms:W3CDTF">2016-01-05T09:37:14Z</dcterms:created>
  <dcterms:modified xsi:type="dcterms:W3CDTF">2020-02-20T04:54:33Z</dcterms:modified>
</cp:coreProperties>
</file>