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284" r:id="rId3"/>
    <p:sldId id="287" r:id="rId4"/>
    <p:sldId id="283" r:id="rId5"/>
    <p:sldId id="282" r:id="rId6"/>
    <p:sldId id="285" r:id="rId7"/>
    <p:sldId id="304" r:id="rId8"/>
    <p:sldId id="295" r:id="rId9"/>
    <p:sldId id="259" r:id="rId10"/>
    <p:sldId id="274" r:id="rId11"/>
    <p:sldId id="275" r:id="rId12"/>
    <p:sldId id="278" r:id="rId13"/>
    <p:sldId id="280" r:id="rId14"/>
    <p:sldId id="279" r:id="rId15"/>
    <p:sldId id="281" r:id="rId16"/>
    <p:sldId id="273" r:id="rId17"/>
    <p:sldId id="286" r:id="rId18"/>
    <p:sldId id="289" r:id="rId19"/>
    <p:sldId id="292" r:id="rId20"/>
    <p:sldId id="260" r:id="rId21"/>
    <p:sldId id="261" r:id="rId22"/>
    <p:sldId id="290" r:id="rId23"/>
    <p:sldId id="291" r:id="rId24"/>
    <p:sldId id="293" r:id="rId25"/>
    <p:sldId id="294" r:id="rId26"/>
    <p:sldId id="263" r:id="rId27"/>
    <p:sldId id="258" r:id="rId28"/>
    <p:sldId id="298" r:id="rId29"/>
    <p:sldId id="299" r:id="rId30"/>
    <p:sldId id="297" r:id="rId31"/>
    <p:sldId id="257" r:id="rId32"/>
    <p:sldId id="302" r:id="rId33"/>
    <p:sldId id="296" r:id="rId34"/>
    <p:sldId id="265" r:id="rId35"/>
    <p:sldId id="266" r:id="rId36"/>
    <p:sldId id="267" r:id="rId37"/>
    <p:sldId id="303" r:id="rId38"/>
    <p:sldId id="271" r:id="rId39"/>
    <p:sldId id="272" r:id="rId40"/>
    <p:sldId id="301" r:id="rId41"/>
    <p:sldId id="300" r:id="rId42"/>
    <p:sldId id="268" r:id="rId43"/>
    <p:sldId id="270" r:id="rId44"/>
    <p:sldId id="269" r:id="rId45"/>
    <p:sldId id="276" r:id="rId46"/>
    <p:sldId id="277" r:id="rId47"/>
  </p:sldIdLst>
  <p:sldSz cx="9144000" cy="6858000" type="screen4x3"/>
  <p:notesSz cx="6735763" cy="986948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79561" autoAdjust="0"/>
  </p:normalViewPr>
  <p:slideViewPr>
    <p:cSldViewPr>
      <p:cViewPr varScale="1">
        <p:scale>
          <a:sx n="57" d="100"/>
          <a:sy n="57" d="100"/>
        </p:scale>
        <p:origin x="-15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A6EFEDC8-4FD2-41D9-B39C-E0578166034B}" type="datetimeFigureOut">
              <a:rPr lang="en-US"/>
              <a:pPr>
                <a:defRPr/>
              </a:pPr>
              <a:t>10/25/2020</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C8D2FA37-2A0E-43BE-8CDF-C0CC2E2F89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A188DD29-7A43-4018-98BA-3D0F4AFD1A89}" type="datetimeFigureOut">
              <a:rPr lang="en-US"/>
              <a:pPr>
                <a:defRPr/>
              </a:pPr>
              <a:t>10/25/2020</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26B62BCD-404D-486E-9CA1-D42642ABDB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kumimoji="1" lang="en-US"/>
          </a:p>
        </p:txBody>
      </p:sp>
      <p:pic>
        <p:nvPicPr>
          <p:cNvPr id="5" name="Picture 1027" descr="D:\FRONTPAGE THEMES\NATURE\ANABNR2.PNG"/>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1028"/>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kumimoji="1" lang="en-US"/>
          </a:p>
        </p:txBody>
      </p:sp>
      <p:sp>
        <p:nvSpPr>
          <p:cNvPr id="29701" name="Rectangle 1029"/>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29702" name="Rectangle 1030"/>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7" name="Rectangle 1031"/>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xfrm>
            <a:off x="6553200" y="6324600"/>
            <a:ext cx="1905000" cy="457200"/>
          </a:xfrm>
        </p:spPr>
        <p:txBody>
          <a:bodyPr/>
          <a:lstStyle>
            <a:lvl1pPr>
              <a:defRPr sz="1400"/>
            </a:lvl1pPr>
          </a:lstStyle>
          <a:p>
            <a:pPr>
              <a:defRPr/>
            </a:pPr>
            <a:fld id="{E366A325-B204-45B2-A332-F5132EBF4190}"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3F489691-2B28-445F-8702-FA2A4260931F}" type="slidenum">
              <a:rPr lang="en-US"/>
              <a:pPr>
                <a:defRPr/>
              </a:pPr>
              <a:t>‹#›</a:t>
            </a:fld>
            <a:endParaRPr lang="en-US" sz="140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D3029D5F-1C79-4236-8A6F-DDF546F1B7D5}" type="slidenum">
              <a:rPr lang="en-US"/>
              <a:pPr>
                <a:defRPr/>
              </a:pPr>
              <a:t>‹#›</a:t>
            </a:fld>
            <a:endParaRPr lang="en-US" sz="140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101850"/>
            <a:ext cx="3810000" cy="4114800"/>
          </a:xfrm>
        </p:spPr>
        <p:txBody>
          <a:bodyPr/>
          <a:lstStyle/>
          <a:p>
            <a:pPr lvl="0"/>
            <a:endParaRPr lang="en-US" noProof="0" smtClean="0"/>
          </a:p>
        </p:txBody>
      </p:sp>
      <p:sp>
        <p:nvSpPr>
          <p:cNvPr id="4" name="Text Placeholder 3"/>
          <p:cNvSpPr>
            <a:spLocks noGrp="1"/>
          </p:cNvSpPr>
          <p:nvPr>
            <p:ph type="body"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87C505F4-EDA4-4A99-BD02-AE533B8F5FCF}" type="slidenum">
              <a:rPr lang="en-US"/>
              <a:pPr>
                <a:defRPr/>
              </a:pPr>
              <a:t>‹#›</a:t>
            </a:fld>
            <a:endParaRPr lang="en-US" sz="140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029200" y="2101850"/>
            <a:ext cx="3810000" cy="4114800"/>
          </a:xfrm>
        </p:spPr>
        <p:txBody>
          <a:bodyPr/>
          <a:lstStyle/>
          <a:p>
            <a:pPr lvl="0"/>
            <a:endParaRPr lang="en-US" noProof="0" smtClean="0"/>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59DB7FD7-77F2-4F37-BBA6-18A41BFFD394}" type="slidenum">
              <a:rPr lang="en-US"/>
              <a:pPr>
                <a:defRPr/>
              </a:pPr>
              <a:t>‹#›</a:t>
            </a:fld>
            <a:endParaRPr lang="en-US" sz="140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pPr lvl="0"/>
            <a:endParaRPr lang="en-US" noProof="0" smtClean="0"/>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31A55CC8-83CE-4541-98FD-3AAB169AC3D5}" type="slidenum">
              <a:rPr lang="en-US"/>
              <a:pPr>
                <a:defRPr/>
              </a:pPr>
              <a:t>‹#›</a:t>
            </a:fld>
            <a:endParaRPr lang="en-US" sz="140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521525AE-2F1B-4941-B06C-1DDD0E511456}" type="slidenum">
              <a:rPr lang="en-US"/>
              <a:pPr>
                <a:defRPr/>
              </a:pPr>
              <a:t>‹#›</a:t>
            </a:fld>
            <a:endParaRPr lang="en-US" sz="140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DF6E99EA-66BE-4B89-B981-8136E48B11A4}" type="slidenum">
              <a:rPr lang="en-US"/>
              <a:pPr>
                <a:defRPr/>
              </a:pPr>
              <a:t>‹#›</a:t>
            </a:fld>
            <a:endParaRPr lang="en-US" sz="140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41CEC46C-A9F4-42E0-9972-6DBEBB7B225D}" type="slidenum">
              <a:rPr lang="en-US"/>
              <a:pPr>
                <a:defRPr/>
              </a:pPr>
              <a:t>‹#›</a:t>
            </a:fld>
            <a:endParaRPr lang="en-US" sz="140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1"/>
          <p:cNvSpPr>
            <a:spLocks noGrp="1" noChangeArrowheads="1"/>
          </p:cNvSpPr>
          <p:nvPr>
            <p:ph type="dt" sz="half" idx="10"/>
          </p:nvPr>
        </p:nvSpPr>
        <p:spPr>
          <a:ln/>
        </p:spPr>
        <p:txBody>
          <a:bodyPr/>
          <a:lstStyle>
            <a:lvl1pPr>
              <a:defRPr/>
            </a:lvl1pPr>
          </a:lstStyle>
          <a:p>
            <a:pPr>
              <a:defRPr/>
            </a:pPr>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5"/>
          <p:cNvSpPr>
            <a:spLocks noGrp="1" noChangeArrowheads="1"/>
          </p:cNvSpPr>
          <p:nvPr>
            <p:ph type="sldNum" sz="quarter" idx="12"/>
          </p:nvPr>
        </p:nvSpPr>
        <p:spPr>
          <a:ln/>
        </p:spPr>
        <p:txBody>
          <a:bodyPr/>
          <a:lstStyle>
            <a:lvl1pPr>
              <a:defRPr/>
            </a:lvl1pPr>
          </a:lstStyle>
          <a:p>
            <a:pPr>
              <a:defRPr/>
            </a:pPr>
            <a:fld id="{039C1D40-3475-489B-891A-A8CA44224954}" type="slidenum">
              <a:rPr lang="en-US"/>
              <a:pPr>
                <a:defRPr/>
              </a:pPr>
              <a:t>‹#›</a:t>
            </a:fld>
            <a:endParaRPr lang="en-US" sz="140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1"/>
          <p:cNvSpPr>
            <a:spLocks noGrp="1" noChangeArrowheads="1"/>
          </p:cNvSpPr>
          <p:nvPr>
            <p:ph type="dt" sz="half" idx="10"/>
          </p:nvPr>
        </p:nvSpPr>
        <p:spPr>
          <a:ln/>
        </p:spPr>
        <p:txBody>
          <a:bodyPr/>
          <a:lstStyle>
            <a:lvl1pPr>
              <a:defRPr/>
            </a:lvl1pPr>
          </a:lstStyle>
          <a:p>
            <a:pPr>
              <a:defRPr/>
            </a:pPr>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5"/>
          <p:cNvSpPr>
            <a:spLocks noGrp="1" noChangeArrowheads="1"/>
          </p:cNvSpPr>
          <p:nvPr>
            <p:ph type="sldNum" sz="quarter" idx="12"/>
          </p:nvPr>
        </p:nvSpPr>
        <p:spPr>
          <a:ln/>
        </p:spPr>
        <p:txBody>
          <a:bodyPr/>
          <a:lstStyle>
            <a:lvl1pPr>
              <a:defRPr/>
            </a:lvl1pPr>
          </a:lstStyle>
          <a:p>
            <a:pPr>
              <a:defRPr/>
            </a:pPr>
            <a:fld id="{9DE9BFB7-3599-4073-BE17-16F163910D75}" type="slidenum">
              <a:rPr lang="en-US"/>
              <a:pPr>
                <a:defRPr/>
              </a:pPr>
              <a:t>‹#›</a:t>
            </a:fld>
            <a:endParaRPr lang="en-US" sz="140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5"/>
          <p:cNvSpPr>
            <a:spLocks noGrp="1" noChangeArrowheads="1"/>
          </p:cNvSpPr>
          <p:nvPr>
            <p:ph type="sldNum" sz="quarter" idx="12"/>
          </p:nvPr>
        </p:nvSpPr>
        <p:spPr>
          <a:ln/>
        </p:spPr>
        <p:txBody>
          <a:bodyPr/>
          <a:lstStyle>
            <a:lvl1pPr>
              <a:defRPr/>
            </a:lvl1pPr>
          </a:lstStyle>
          <a:p>
            <a:pPr>
              <a:defRPr/>
            </a:pPr>
            <a:fld id="{EF36F8DD-B168-426F-890E-F705EADEE637}" type="slidenum">
              <a:rPr lang="en-US"/>
              <a:pPr>
                <a:defRPr/>
              </a:pPr>
              <a:t>‹#›</a:t>
            </a:fld>
            <a:endParaRPr lang="en-US" sz="140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19FA78E7-97B0-4887-A3EA-5C387F1E8014}" type="slidenum">
              <a:rPr lang="en-US"/>
              <a:pPr>
                <a:defRPr/>
              </a:pPr>
              <a:t>‹#›</a:t>
            </a:fld>
            <a:endParaRPr lang="en-US" sz="140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5"/>
          <p:cNvSpPr>
            <a:spLocks noGrp="1" noChangeArrowheads="1"/>
          </p:cNvSpPr>
          <p:nvPr>
            <p:ph type="sldNum" sz="quarter" idx="12"/>
          </p:nvPr>
        </p:nvSpPr>
        <p:spPr>
          <a:ln/>
        </p:spPr>
        <p:txBody>
          <a:bodyPr/>
          <a:lstStyle>
            <a:lvl1pPr>
              <a:defRPr/>
            </a:lvl1pPr>
          </a:lstStyle>
          <a:p>
            <a:pPr>
              <a:defRPr/>
            </a:pPr>
            <a:fld id="{30EA24D2-D738-424A-B4C3-E45951B0BF9A}" type="slidenum">
              <a:rPr lang="en-US"/>
              <a:pPr>
                <a:defRPr/>
              </a:pPr>
              <a:t>‹#›</a:t>
            </a:fld>
            <a:endParaRPr lang="en-US" sz="140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28675" name="Rectangle 1027"/>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kumimoji="1" lang="en-US"/>
          </a:p>
        </p:txBody>
      </p:sp>
      <p:sp>
        <p:nvSpPr>
          <p:cNvPr id="28676" name="Rectangle 1028" descr="Stationery"/>
          <p:cNvSpPr>
            <a:spLocks noChangeArrowheads="1"/>
          </p:cNvSpPr>
          <p:nvPr/>
        </p:nvSpPr>
        <p:spPr bwMode="auto">
          <a:xfrm>
            <a:off x="457200" y="0"/>
            <a:ext cx="1219200" cy="76200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algn="ctr">
              <a:defRPr/>
            </a:pPr>
            <a:endParaRPr kumimoji="1" lang="en-US"/>
          </a:p>
        </p:txBody>
      </p:sp>
      <p:sp>
        <p:nvSpPr>
          <p:cNvPr id="28677" name="Rectangle 1029" descr="Stationery"/>
          <p:cNvSpPr>
            <a:spLocks noChangeArrowheads="1"/>
          </p:cNvSpPr>
          <p:nvPr/>
        </p:nvSpPr>
        <p:spPr bwMode="auto">
          <a:xfrm>
            <a:off x="0" y="0"/>
            <a:ext cx="457200" cy="685800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algn="ctr">
              <a:defRPr/>
            </a:pPr>
            <a:endParaRPr kumimoji="1" lang="en-US"/>
          </a:p>
        </p:txBody>
      </p:sp>
      <p:sp>
        <p:nvSpPr>
          <p:cNvPr id="4102" name="Rectangle 1030"/>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9" name="Rectangle 1031"/>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a:defRPr/>
            </a:pPr>
            <a:endParaRPr lang="en-US"/>
          </a:p>
        </p:txBody>
      </p:sp>
      <p:sp>
        <p:nvSpPr>
          <p:cNvPr id="28680" name="Rectangle 1032"/>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a:defRPr/>
            </a:pPr>
            <a:endParaRPr lang="en-US"/>
          </a:p>
        </p:txBody>
      </p:sp>
      <p:pic>
        <p:nvPicPr>
          <p:cNvPr id="4105" name="Picture 1033" descr="C:\Wendy\anabnr2.GIF"/>
          <p:cNvPicPr>
            <a:picLocks noChangeAspect="1" noChangeArrowheads="1"/>
          </p:cNvPicPr>
          <p:nvPr/>
        </p:nvPicPr>
        <p:blipFill>
          <a:blip r:embed="rId17"/>
          <a:srcRect/>
          <a:stretch>
            <a:fillRect/>
          </a:stretch>
        </p:blipFill>
        <p:spPr bwMode="auto">
          <a:xfrm>
            <a:off x="1228725" y="0"/>
            <a:ext cx="7915275" cy="754063"/>
          </a:xfrm>
          <a:prstGeom prst="rect">
            <a:avLst/>
          </a:prstGeom>
          <a:noFill/>
          <a:ln w="9525">
            <a:noFill/>
            <a:miter lim="800000"/>
            <a:headEnd/>
            <a:tailEnd/>
          </a:ln>
        </p:spPr>
      </p:pic>
      <p:sp>
        <p:nvSpPr>
          <p:cNvPr id="28682" name="Rectangle 1034"/>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kumimoji="1" lang="en-US"/>
          </a:p>
        </p:txBody>
      </p:sp>
      <p:sp>
        <p:nvSpPr>
          <p:cNvPr id="28683" name="Rectangle 1035"/>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pPr>
              <a:defRPr/>
            </a:pPr>
            <a:fld id="{C627DF5C-E65C-4E5C-BA31-E38B50BBA70A}" type="slidenum">
              <a:rPr lang="en-US"/>
              <a:pPr>
                <a:defRPr/>
              </a:pPr>
              <a:t>‹#›</a:t>
            </a:fld>
            <a:endParaRPr lang="en-US" sz="1400"/>
          </a:p>
        </p:txBody>
      </p:sp>
      <p:sp>
        <p:nvSpPr>
          <p:cNvPr id="4108" name="Rectangle 1036"/>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533400"/>
            <a:ext cx="7772400" cy="1143000"/>
          </a:xfrm>
        </p:spPr>
        <p:txBody>
          <a:bodyPr/>
          <a:lstStyle/>
          <a:p>
            <a:pPr eaLnBrk="1" hangingPunct="1"/>
            <a:r>
              <a:rPr lang="en-US" i="1" smtClean="0"/>
              <a:t>Theory</a:t>
            </a:r>
            <a:r>
              <a:rPr lang="en-US" smtClean="0"/>
              <a:t> of Evolution</a:t>
            </a:r>
          </a:p>
        </p:txBody>
      </p:sp>
      <p:sp>
        <p:nvSpPr>
          <p:cNvPr id="2051" name="Rectangle 3"/>
          <p:cNvSpPr>
            <a:spLocks noGrp="1" noChangeArrowheads="1"/>
          </p:cNvSpPr>
          <p:nvPr>
            <p:ph type="subTitle" idx="1"/>
          </p:nvPr>
        </p:nvSpPr>
        <p:spPr>
          <a:xfrm>
            <a:off x="1752600" y="1905000"/>
            <a:ext cx="6400800" cy="1371600"/>
          </a:xfrm>
        </p:spPr>
        <p:txBody>
          <a:bodyPr/>
          <a:lstStyle/>
          <a:p>
            <a:pPr marL="609600" indent="-609600" eaLnBrk="1" hangingPunct="1">
              <a:buFont typeface="Wingdings" pitchFamily="2" charset="2"/>
              <a:buAutoNum type="alphaUcPeriod"/>
            </a:pPr>
            <a:r>
              <a:rPr lang="en-US" b="1" i="1" smtClean="0"/>
              <a:t>Idea supported by scientific evidence (but no concrete experiments) over a long period of time</a:t>
            </a:r>
          </a:p>
          <a:p>
            <a:pPr marL="609600" indent="-609600" eaLnBrk="1" hangingPunct="1">
              <a:buFont typeface="Wingdings" pitchFamily="2" charset="2"/>
              <a:buAutoNum type="alphaUcPeriod"/>
            </a:pPr>
            <a:endParaRPr lang="en-US" b="1" i="1" smtClean="0"/>
          </a:p>
          <a:p>
            <a:pPr marL="609600" indent="-609600" eaLnBrk="1" hangingPunct="1">
              <a:buFont typeface="Wingdings" pitchFamily="2" charset="2"/>
              <a:buAutoNum type="alphaUcPeriod"/>
            </a:pPr>
            <a:r>
              <a:rPr lang="en-US" b="1" u="sng" smtClean="0"/>
              <a:t>Change</a:t>
            </a:r>
            <a:r>
              <a:rPr lang="en-US" b="1" smtClean="0"/>
              <a:t> in a species due to mutation of the DNA code that occurs over a long time </a:t>
            </a:r>
          </a:p>
          <a:p>
            <a:pPr marL="609600" indent="-609600" eaLnBrk="1" hangingPunct="1">
              <a:buFont typeface="Wingdings" pitchFamily="2" charset="2"/>
              <a:buAutoNum type="arabicPeriod"/>
            </a:pPr>
            <a:endParaRPr lang="en-US" b="1" smtClean="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out)">
                                      <p:cBhvr>
                                        <p:cTn id="7" dur="500"/>
                                        <p:tgtEl>
                                          <p:spTgt spid="20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box(out)">
                                      <p:cBhvr>
                                        <p:cTn id="12" dur="500"/>
                                        <p:tgtEl>
                                          <p:spTgt spid="2051">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838200"/>
            <a:ext cx="8839200" cy="1600200"/>
          </a:xfrm>
        </p:spPr>
        <p:txBody>
          <a:bodyPr/>
          <a:lstStyle/>
          <a:p>
            <a:pPr eaLnBrk="1" hangingPunct="1"/>
            <a:r>
              <a:rPr lang="en-US" sz="6600" smtClean="0"/>
              <a:t>1. Adaptations</a:t>
            </a:r>
            <a:r>
              <a:rPr lang="en-US" smtClean="0"/>
              <a:t>: feautres suited to a particular environemnt that allow organisms to survive</a:t>
            </a:r>
          </a:p>
        </p:txBody>
      </p:sp>
      <p:pic>
        <p:nvPicPr>
          <p:cNvPr id="15363" name="Picture 3"/>
          <p:cNvPicPr>
            <a:picLocks noGrp="1" noChangeAspect="1" noChangeArrowheads="1"/>
          </p:cNvPicPr>
          <p:nvPr>
            <p:ph type="clipArt" sz="half" idx="1"/>
          </p:nvPr>
        </p:nvPicPr>
        <p:blipFill>
          <a:blip r:embed="rId3"/>
          <a:srcRect/>
          <a:stretch>
            <a:fillRect/>
          </a:stretch>
        </p:blipFill>
        <p:spPr>
          <a:xfrm>
            <a:off x="304800" y="2438400"/>
            <a:ext cx="5943600" cy="4322763"/>
          </a:xfrm>
        </p:spPr>
      </p:pic>
      <p:sp>
        <p:nvSpPr>
          <p:cNvPr id="20484" name="Rectangle 4"/>
          <p:cNvSpPr>
            <a:spLocks noGrp="1" noChangeArrowheads="1"/>
          </p:cNvSpPr>
          <p:nvPr>
            <p:ph type="body" sz="half" idx="2"/>
          </p:nvPr>
        </p:nvSpPr>
        <p:spPr/>
        <p:txBody>
          <a:bodyPr/>
          <a:lstStyle/>
          <a:p>
            <a:pPr lvl="2" eaLnBrk="1" hangingPunct="1">
              <a:lnSpc>
                <a:spcPct val="90000"/>
              </a:lnSpc>
              <a:spcBef>
                <a:spcPts val="750"/>
              </a:spcBef>
              <a:spcAft>
                <a:spcPts val="250"/>
              </a:spcAft>
              <a:buFont typeface="Wingdings" pitchFamily="2" charset="2"/>
              <a:buNone/>
            </a:pPr>
            <a:endParaRPr lang="en-US" sz="2000" b="1" smtClean="0">
              <a:latin typeface="MS Reference Sans Serif" pitchFamily="34" charset="0"/>
            </a:endParaRPr>
          </a:p>
          <a:p>
            <a:pPr lvl="2" eaLnBrk="1" hangingPunct="1">
              <a:lnSpc>
                <a:spcPct val="90000"/>
              </a:lnSpc>
              <a:spcBef>
                <a:spcPts val="750"/>
              </a:spcBef>
              <a:spcAft>
                <a:spcPts val="250"/>
              </a:spcAft>
              <a:buFont typeface="Wingdings" pitchFamily="2" charset="2"/>
              <a:buNone/>
            </a:pPr>
            <a:endParaRPr lang="en-US" sz="2000" b="1" smtClean="0">
              <a:latin typeface="MS Reference Sans Serif" pitchFamily="34" charset="0"/>
            </a:endParaRPr>
          </a:p>
          <a:p>
            <a:pPr lvl="2" eaLnBrk="1" hangingPunct="1">
              <a:lnSpc>
                <a:spcPct val="90000"/>
              </a:lnSpc>
              <a:spcBef>
                <a:spcPts val="750"/>
              </a:spcBef>
              <a:spcAft>
                <a:spcPts val="250"/>
              </a:spcAft>
              <a:buFont typeface="Wingdings" pitchFamily="2" charset="2"/>
              <a:buNone/>
            </a:pPr>
            <a:endParaRPr lang="en-US" sz="2000" b="1" smtClean="0">
              <a:latin typeface="MS Reference Sans Serif" pitchFamily="34" charset="0"/>
            </a:endParaRPr>
          </a:p>
          <a:p>
            <a:pPr lvl="2" eaLnBrk="1" hangingPunct="1">
              <a:lnSpc>
                <a:spcPct val="90000"/>
              </a:lnSpc>
              <a:spcBef>
                <a:spcPts val="750"/>
              </a:spcBef>
              <a:spcAft>
                <a:spcPts val="250"/>
              </a:spcAft>
              <a:buFont typeface="Wingdings" pitchFamily="2" charset="2"/>
              <a:buNone/>
            </a:pPr>
            <a:r>
              <a:rPr lang="en-US" sz="2000" b="1" smtClean="0">
                <a:latin typeface="MS Reference Sans Serif" pitchFamily="34" charset="0"/>
              </a:rPr>
              <a:t>Inuit people, who live in the extreme cold of the Arctic, have short, stout bodies that conserve heat. </a:t>
            </a:r>
            <a:endParaRPr lang="en-US" sz="2000" b="1" smtClean="0"/>
          </a:p>
          <a:p>
            <a:pPr eaLnBrk="1" hangingPunct="1">
              <a:lnSpc>
                <a:spcPct val="90000"/>
              </a:lnSpc>
            </a:pPr>
            <a:endParaRPr lang="en-US" sz="2800" b="1" smtClean="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4">
                                            <p:txEl>
                                              <p:pRg st="3" end="3"/>
                                            </p:txEl>
                                          </p:spTgt>
                                        </p:tgtEl>
                                        <p:attrNameLst>
                                          <p:attrName>style.visibility</p:attrName>
                                        </p:attrNameLst>
                                      </p:cBhvr>
                                      <p:to>
                                        <p:strVal val="visible"/>
                                      </p:to>
                                    </p:set>
                                    <p:animEffect transition="in" filter="box(out)">
                                      <p:cBhvr>
                                        <p:cTn id="7" dur="500"/>
                                        <p:tgtEl>
                                          <p:spTgt spid="20484">
                                            <p:txEl>
                                              <p:pRg st="3" end="3"/>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sz="half" idx="1"/>
          </p:nvPr>
        </p:nvSpPr>
        <p:spPr>
          <a:xfrm>
            <a:off x="-381000" y="1295400"/>
            <a:ext cx="4038600" cy="4114800"/>
          </a:xfrm>
        </p:spPr>
        <p:txBody>
          <a:bodyPr/>
          <a:lstStyle/>
          <a:p>
            <a:pPr lvl="2" eaLnBrk="1" hangingPunct="1">
              <a:lnSpc>
                <a:spcPct val="90000"/>
              </a:lnSpc>
              <a:spcBef>
                <a:spcPts val="750"/>
              </a:spcBef>
              <a:spcAft>
                <a:spcPts val="250"/>
              </a:spcAft>
              <a:buFont typeface="Wingdings" pitchFamily="2" charset="2"/>
              <a:buNone/>
            </a:pPr>
            <a:r>
              <a:rPr lang="en-US" sz="2800" b="1" smtClean="0">
                <a:latin typeface="MS Reference Sans Serif" pitchFamily="34" charset="0"/>
              </a:rPr>
              <a:t>Masai people, who live in the arid lands of eastern Africa, have tall, lean bodies that disperse heat well. </a:t>
            </a:r>
            <a:endParaRPr lang="en-US" sz="2800" b="1" smtClean="0"/>
          </a:p>
          <a:p>
            <a:pPr eaLnBrk="1" hangingPunct="1">
              <a:lnSpc>
                <a:spcPct val="90000"/>
              </a:lnSpc>
              <a:buFont typeface="Wingdings" pitchFamily="2" charset="2"/>
              <a:buNone/>
            </a:pPr>
            <a:endParaRPr lang="en-US" sz="3600" b="1" smtClean="0"/>
          </a:p>
        </p:txBody>
      </p:sp>
      <p:pic>
        <p:nvPicPr>
          <p:cNvPr id="16388" name="Picture 4"/>
          <p:cNvPicPr>
            <a:picLocks noGrp="1" noChangeAspect="1" noChangeArrowheads="1"/>
          </p:cNvPicPr>
          <p:nvPr>
            <p:ph type="clipArt" sz="half" idx="2"/>
          </p:nvPr>
        </p:nvPicPr>
        <p:blipFill>
          <a:blip r:embed="rId3"/>
          <a:srcRect/>
          <a:stretch>
            <a:fillRect/>
          </a:stretch>
        </p:blipFill>
        <p:spPr>
          <a:xfrm>
            <a:off x="3546475" y="914400"/>
            <a:ext cx="5503863" cy="5943600"/>
          </a:xfr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out)">
                                      <p:cBhvr>
                                        <p:cTn id="7" dur="500"/>
                                        <p:tgtEl>
                                          <p:spTgt spid="215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sz="6600" smtClean="0"/>
              <a:t>Plant Adaptations:</a:t>
            </a:r>
          </a:p>
        </p:txBody>
      </p:sp>
      <p:pic>
        <p:nvPicPr>
          <p:cNvPr id="17411" name="Picture 1027"/>
          <p:cNvPicPr>
            <a:picLocks noGrp="1" noChangeAspect="1" noChangeArrowheads="1"/>
          </p:cNvPicPr>
          <p:nvPr>
            <p:ph type="clipArt" sz="half" idx="1"/>
          </p:nvPr>
        </p:nvPicPr>
        <p:blipFill>
          <a:blip r:embed="rId3"/>
          <a:srcRect/>
          <a:stretch>
            <a:fillRect/>
          </a:stretch>
        </p:blipFill>
        <p:spPr>
          <a:xfrm>
            <a:off x="152400" y="2101850"/>
            <a:ext cx="4724400" cy="4756150"/>
          </a:xfrm>
        </p:spPr>
      </p:pic>
      <p:sp>
        <p:nvSpPr>
          <p:cNvPr id="24580" name="Rectangle 1028"/>
          <p:cNvSpPr>
            <a:spLocks noGrp="1" noChangeArrowheads="1"/>
          </p:cNvSpPr>
          <p:nvPr>
            <p:ph type="body" sz="half" idx="2"/>
          </p:nvPr>
        </p:nvSpPr>
        <p:spPr>
          <a:xfrm>
            <a:off x="5029200" y="2101850"/>
            <a:ext cx="3810000" cy="4527550"/>
          </a:xfrm>
        </p:spPr>
        <p:txBody>
          <a:bodyPr/>
          <a:lstStyle/>
          <a:p>
            <a:pPr eaLnBrk="1" hangingPunct="1">
              <a:lnSpc>
                <a:spcPct val="90000"/>
              </a:lnSpc>
              <a:buFont typeface="Wingdings" pitchFamily="2" charset="2"/>
              <a:buNone/>
            </a:pPr>
            <a:r>
              <a:rPr lang="en-US" sz="4000" b="1" u="sng" smtClean="0"/>
              <a:t>Venus Fly Trap</a:t>
            </a:r>
          </a:p>
          <a:p>
            <a:pPr eaLnBrk="1" hangingPunct="1">
              <a:lnSpc>
                <a:spcPct val="90000"/>
              </a:lnSpc>
            </a:pPr>
            <a:r>
              <a:rPr lang="en-US" sz="4000" b="1" smtClean="0"/>
              <a:t>Captures Animals</a:t>
            </a:r>
          </a:p>
          <a:p>
            <a:pPr eaLnBrk="1" hangingPunct="1">
              <a:lnSpc>
                <a:spcPct val="90000"/>
              </a:lnSpc>
            </a:pPr>
            <a:r>
              <a:rPr lang="en-US" sz="4000" b="1" smtClean="0"/>
              <a:t>Acquires Minerals</a:t>
            </a:r>
          </a:p>
          <a:p>
            <a:pPr eaLnBrk="1" hangingPunct="1">
              <a:lnSpc>
                <a:spcPct val="90000"/>
              </a:lnSpc>
            </a:pPr>
            <a:r>
              <a:rPr lang="en-US" sz="4000" b="1" smtClean="0"/>
              <a:t>For Photo-</a:t>
            </a:r>
          </a:p>
          <a:p>
            <a:pPr eaLnBrk="1" hangingPunct="1">
              <a:lnSpc>
                <a:spcPct val="90000"/>
              </a:lnSpc>
              <a:buFont typeface="Wingdings" pitchFamily="2" charset="2"/>
              <a:buNone/>
            </a:pPr>
            <a:r>
              <a:rPr lang="en-US" sz="4000" b="1" smtClean="0"/>
              <a:t>    synthesis</a:t>
            </a:r>
          </a:p>
        </p:txBody>
      </p:sp>
      <p:sp>
        <p:nvSpPr>
          <p:cNvPr id="24581" name="Text Box 1029"/>
          <p:cNvSpPr txBox="1">
            <a:spLocks noChangeArrowheads="1"/>
          </p:cNvSpPr>
          <p:nvPr/>
        </p:nvSpPr>
        <p:spPr bwMode="auto">
          <a:xfrm>
            <a:off x="212725" y="3546475"/>
            <a:ext cx="1081088" cy="457200"/>
          </a:xfrm>
          <a:prstGeom prst="rect">
            <a:avLst/>
          </a:prstGeom>
          <a:solidFill>
            <a:schemeClr val="bg1"/>
          </a:solidFill>
          <a:ln w="9525">
            <a:noFill/>
            <a:miter lim="800000"/>
            <a:headEnd/>
            <a:tailEnd/>
          </a:ln>
        </p:spPr>
        <p:txBody>
          <a:bodyPr wrap="none">
            <a:spAutoFit/>
          </a:bodyPr>
          <a:lstStyle/>
          <a:p>
            <a:r>
              <a:rPr lang="en-US"/>
              <a:t>Help!!!</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box(out)">
                                      <p:cBhvr>
                                        <p:cTn id="7" dur="500"/>
                                        <p:tgtEl>
                                          <p:spTgt spid="2458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box(out)">
                                      <p:cBhvr>
                                        <p:cTn id="12" dur="500"/>
                                        <p:tgtEl>
                                          <p:spTgt spid="2458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box(out)">
                                      <p:cBhvr>
                                        <p:cTn id="17" dur="500"/>
                                        <p:tgtEl>
                                          <p:spTgt spid="2458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box(out)">
                                      <p:cBhvr>
                                        <p:cTn id="22" dur="500"/>
                                        <p:tgtEl>
                                          <p:spTgt spid="2458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580">
                                            <p:txEl>
                                              <p:pRg st="4" end="4"/>
                                            </p:txEl>
                                          </p:spTgt>
                                        </p:tgtEl>
                                        <p:attrNameLst>
                                          <p:attrName>style.visibility</p:attrName>
                                        </p:attrNameLst>
                                      </p:cBhvr>
                                      <p:to>
                                        <p:strVal val="visible"/>
                                      </p:to>
                                    </p:set>
                                    <p:animEffect transition="in" filter="box(out)">
                                      <p:cBhvr>
                                        <p:cTn id="27" dur="500"/>
                                        <p:tgtEl>
                                          <p:spTgt spid="2458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box(out)">
                                      <p:cBhvr>
                                        <p:cTn id="32" dur="500"/>
                                        <p:tgtEl>
                                          <p:spTgt spid="24581"/>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P spid="2458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eaLnBrk="1" hangingPunct="1"/>
            <a:r>
              <a:rPr lang="en-US" sz="6600" smtClean="0"/>
              <a:t>Leaf Adaptations:</a:t>
            </a:r>
          </a:p>
        </p:txBody>
      </p:sp>
      <p:sp>
        <p:nvSpPr>
          <p:cNvPr id="26627" name="Rectangle 1027"/>
          <p:cNvSpPr>
            <a:spLocks noGrp="1" noChangeArrowheads="1"/>
          </p:cNvSpPr>
          <p:nvPr>
            <p:ph type="body" sz="half" idx="1"/>
          </p:nvPr>
        </p:nvSpPr>
        <p:spPr>
          <a:xfrm>
            <a:off x="609600" y="2101850"/>
            <a:ext cx="3581400" cy="4756150"/>
          </a:xfrm>
        </p:spPr>
        <p:txBody>
          <a:bodyPr/>
          <a:lstStyle/>
          <a:p>
            <a:pPr eaLnBrk="1" hangingPunct="1">
              <a:buFont typeface="Wingdings" pitchFamily="2" charset="2"/>
              <a:buNone/>
            </a:pPr>
            <a:r>
              <a:rPr lang="en-US" sz="4400" u="sng" smtClean="0"/>
              <a:t>Succulents</a:t>
            </a:r>
          </a:p>
          <a:p>
            <a:pPr eaLnBrk="1" hangingPunct="1"/>
            <a:r>
              <a:rPr lang="en-US" sz="4800" smtClean="0"/>
              <a:t>Thick</a:t>
            </a:r>
          </a:p>
          <a:p>
            <a:pPr eaLnBrk="1" hangingPunct="1"/>
            <a:r>
              <a:rPr lang="en-US" sz="4800" smtClean="0"/>
              <a:t>Store Water</a:t>
            </a:r>
          </a:p>
          <a:p>
            <a:pPr eaLnBrk="1" hangingPunct="1"/>
            <a:r>
              <a:rPr lang="en-US" sz="4800" smtClean="0"/>
              <a:t>Prevent Drying out</a:t>
            </a:r>
          </a:p>
        </p:txBody>
      </p:sp>
      <p:pic>
        <p:nvPicPr>
          <p:cNvPr id="18436" name="Picture 1028"/>
          <p:cNvPicPr>
            <a:picLocks noGrp="1" noChangeAspect="1" noChangeArrowheads="1"/>
          </p:cNvPicPr>
          <p:nvPr>
            <p:ph type="clipArt" sz="half" idx="2"/>
          </p:nvPr>
        </p:nvPicPr>
        <p:blipFill>
          <a:blip r:embed="rId3"/>
          <a:srcRect/>
          <a:stretch>
            <a:fillRect/>
          </a:stretch>
        </p:blipFill>
        <p:spPr>
          <a:xfrm>
            <a:off x="4495800" y="1905000"/>
            <a:ext cx="4648200" cy="4953000"/>
          </a:xfr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out)">
                                      <p:cBhvr>
                                        <p:cTn id="12" dur="500"/>
                                        <p:tgtEl>
                                          <p:spTgt spid="266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ox(out)">
                                      <p:cBhvr>
                                        <p:cTn id="22" dur="500"/>
                                        <p:tgtEl>
                                          <p:spTgt spid="2662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sz="6000" smtClean="0"/>
              <a:t>Leaf Adapatations:</a:t>
            </a:r>
          </a:p>
        </p:txBody>
      </p:sp>
      <p:sp>
        <p:nvSpPr>
          <p:cNvPr id="25603" name="Rectangle 1027"/>
          <p:cNvSpPr>
            <a:spLocks noGrp="1" noChangeArrowheads="1"/>
          </p:cNvSpPr>
          <p:nvPr>
            <p:ph type="body" sz="half" idx="1"/>
          </p:nvPr>
        </p:nvSpPr>
        <p:spPr>
          <a:xfrm>
            <a:off x="1066800" y="2101850"/>
            <a:ext cx="3810000" cy="4603750"/>
          </a:xfrm>
        </p:spPr>
        <p:txBody>
          <a:bodyPr/>
          <a:lstStyle/>
          <a:p>
            <a:pPr eaLnBrk="1" hangingPunct="1">
              <a:lnSpc>
                <a:spcPct val="90000"/>
              </a:lnSpc>
              <a:buFont typeface="Wingdings" pitchFamily="2" charset="2"/>
              <a:buNone/>
            </a:pPr>
            <a:r>
              <a:rPr lang="en-US" sz="4000" b="1" u="sng" smtClean="0"/>
              <a:t>Pine Needles</a:t>
            </a:r>
          </a:p>
          <a:p>
            <a:pPr eaLnBrk="1" hangingPunct="1">
              <a:lnSpc>
                <a:spcPct val="90000"/>
              </a:lnSpc>
            </a:pPr>
            <a:r>
              <a:rPr lang="en-US" sz="4000" b="1" smtClean="0"/>
              <a:t>Shed snow</a:t>
            </a:r>
          </a:p>
          <a:p>
            <a:pPr eaLnBrk="1" hangingPunct="1">
              <a:lnSpc>
                <a:spcPct val="90000"/>
              </a:lnSpc>
            </a:pPr>
            <a:r>
              <a:rPr lang="en-US" sz="4000" b="1" smtClean="0"/>
              <a:t>Less water loss</a:t>
            </a:r>
          </a:p>
          <a:p>
            <a:pPr eaLnBrk="1" hangingPunct="1">
              <a:lnSpc>
                <a:spcPct val="90000"/>
              </a:lnSpc>
            </a:pPr>
            <a:r>
              <a:rPr lang="en-US" sz="4000" b="1" smtClean="0"/>
              <a:t>Reduced surface area</a:t>
            </a:r>
          </a:p>
          <a:p>
            <a:pPr eaLnBrk="1" hangingPunct="1">
              <a:lnSpc>
                <a:spcPct val="90000"/>
              </a:lnSpc>
            </a:pPr>
            <a:r>
              <a:rPr lang="en-US" sz="4000" b="1" smtClean="0"/>
              <a:t>Tolerate wind</a:t>
            </a:r>
          </a:p>
        </p:txBody>
      </p:sp>
      <p:pic>
        <p:nvPicPr>
          <p:cNvPr id="19460" name="Picture 1028"/>
          <p:cNvPicPr>
            <a:picLocks noGrp="1" noChangeAspect="1" noChangeArrowheads="1"/>
          </p:cNvPicPr>
          <p:nvPr>
            <p:ph type="clipArt" sz="half" idx="2"/>
          </p:nvPr>
        </p:nvPicPr>
        <p:blipFill>
          <a:blip r:embed="rId3"/>
          <a:srcRect/>
          <a:stretch>
            <a:fillRect/>
          </a:stretch>
        </p:blipFill>
        <p:spPr>
          <a:xfrm>
            <a:off x="4646613" y="1828800"/>
            <a:ext cx="4725987" cy="4800600"/>
          </a:xfr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out)">
                                      <p:cBhvr>
                                        <p:cTn id="7" dur="500"/>
                                        <p:tgtEl>
                                          <p:spTgt spid="25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out)">
                                      <p:cBhvr>
                                        <p:cTn id="12" dur="500"/>
                                        <p:tgtEl>
                                          <p:spTgt spid="25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out)">
                                      <p:cBhvr>
                                        <p:cTn id="17" dur="500"/>
                                        <p:tgtEl>
                                          <p:spTgt spid="25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out)">
                                      <p:cBhvr>
                                        <p:cTn id="22" dur="500"/>
                                        <p:tgtEl>
                                          <p:spTgt spid="25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out)">
                                      <p:cBhvr>
                                        <p:cTn id="27" dur="500"/>
                                        <p:tgtEl>
                                          <p:spTgt spid="2560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762000" y="228600"/>
            <a:ext cx="7772400" cy="1143000"/>
          </a:xfrm>
        </p:spPr>
        <p:txBody>
          <a:bodyPr/>
          <a:lstStyle/>
          <a:p>
            <a:pPr eaLnBrk="1" hangingPunct="1"/>
            <a:r>
              <a:rPr lang="en-US" sz="6000" smtClean="0"/>
              <a:t>Flower Adaptations:</a:t>
            </a:r>
          </a:p>
        </p:txBody>
      </p:sp>
      <p:pic>
        <p:nvPicPr>
          <p:cNvPr id="20483" name="Picture 1027"/>
          <p:cNvPicPr>
            <a:picLocks noGrp="1" noChangeAspect="1" noChangeArrowheads="1"/>
          </p:cNvPicPr>
          <p:nvPr>
            <p:ph type="clipArt" sz="half" idx="1"/>
          </p:nvPr>
        </p:nvPicPr>
        <p:blipFill>
          <a:blip r:embed="rId3"/>
          <a:srcRect/>
          <a:stretch>
            <a:fillRect/>
          </a:stretch>
        </p:blipFill>
        <p:spPr>
          <a:xfrm>
            <a:off x="228600" y="1524000"/>
            <a:ext cx="5029200" cy="5334000"/>
          </a:xfrm>
        </p:spPr>
      </p:pic>
      <p:sp>
        <p:nvSpPr>
          <p:cNvPr id="27652" name="Rectangle 1028"/>
          <p:cNvSpPr>
            <a:spLocks noGrp="1" noChangeArrowheads="1"/>
          </p:cNvSpPr>
          <p:nvPr>
            <p:ph type="body" sz="half" idx="2"/>
          </p:nvPr>
        </p:nvSpPr>
        <p:spPr>
          <a:xfrm>
            <a:off x="4114800" y="1371600"/>
            <a:ext cx="4724400" cy="5334000"/>
          </a:xfrm>
        </p:spPr>
        <p:txBody>
          <a:bodyPr/>
          <a:lstStyle/>
          <a:p>
            <a:pPr lvl="2" eaLnBrk="1" hangingPunct="1">
              <a:spcBef>
                <a:spcPts val="750"/>
              </a:spcBef>
              <a:spcAft>
                <a:spcPts val="250"/>
              </a:spcAft>
              <a:buFont typeface="Wingdings" pitchFamily="2" charset="2"/>
              <a:buNone/>
            </a:pPr>
            <a:r>
              <a:rPr lang="en-US" sz="3600" b="1" u="sng" smtClean="0"/>
              <a:t>Fly pollination:</a:t>
            </a:r>
          </a:p>
          <a:p>
            <a:pPr lvl="2" eaLnBrk="1" hangingPunct="1">
              <a:spcBef>
                <a:spcPts val="750"/>
              </a:spcBef>
              <a:spcAft>
                <a:spcPts val="250"/>
              </a:spcAft>
            </a:pPr>
            <a:r>
              <a:rPr lang="en-US" sz="3600" b="1" smtClean="0"/>
              <a:t>Hair along petals</a:t>
            </a:r>
          </a:p>
          <a:p>
            <a:pPr lvl="2" eaLnBrk="1" hangingPunct="1">
              <a:spcBef>
                <a:spcPts val="750"/>
              </a:spcBef>
              <a:spcAft>
                <a:spcPts val="250"/>
              </a:spcAft>
            </a:pPr>
            <a:r>
              <a:rPr lang="en-US" sz="3600" b="1" smtClean="0"/>
              <a:t>Putrid smell</a:t>
            </a:r>
          </a:p>
          <a:p>
            <a:pPr lvl="2" eaLnBrk="1" hangingPunct="1">
              <a:spcBef>
                <a:spcPts val="750"/>
              </a:spcBef>
              <a:spcAft>
                <a:spcPts val="250"/>
              </a:spcAft>
            </a:pPr>
            <a:endParaRPr lang="en-US" sz="3600" b="1" smtClean="0"/>
          </a:p>
          <a:p>
            <a:pPr lvl="2" eaLnBrk="1" hangingPunct="1">
              <a:spcBef>
                <a:spcPts val="750"/>
              </a:spcBef>
              <a:spcAft>
                <a:spcPts val="250"/>
              </a:spcAft>
              <a:buFont typeface="Wingdings" pitchFamily="2" charset="2"/>
              <a:buNone/>
            </a:pPr>
            <a:r>
              <a:rPr lang="en-US" sz="3600" b="1" u="sng" smtClean="0"/>
              <a:t>Bee pollination:</a:t>
            </a:r>
          </a:p>
          <a:p>
            <a:pPr lvl="2" eaLnBrk="1" hangingPunct="1">
              <a:spcBef>
                <a:spcPts val="750"/>
              </a:spcBef>
              <a:spcAft>
                <a:spcPts val="250"/>
              </a:spcAft>
            </a:pPr>
            <a:r>
              <a:rPr lang="en-US" sz="3600" b="1" smtClean="0"/>
              <a:t>Smooth petal</a:t>
            </a:r>
          </a:p>
          <a:p>
            <a:pPr lvl="2" eaLnBrk="1" hangingPunct="1">
              <a:spcBef>
                <a:spcPts val="750"/>
              </a:spcBef>
              <a:spcAft>
                <a:spcPts val="250"/>
              </a:spcAft>
            </a:pPr>
            <a:r>
              <a:rPr lang="en-US" sz="3600" b="1" smtClean="0"/>
              <a:t>Sweet smell</a:t>
            </a:r>
          </a:p>
        </p:txBody>
      </p:sp>
      <p:sp>
        <p:nvSpPr>
          <p:cNvPr id="20485" name="Text Box 1029"/>
          <p:cNvSpPr txBox="1">
            <a:spLocks noChangeArrowheads="1"/>
          </p:cNvSpPr>
          <p:nvPr/>
        </p:nvSpPr>
        <p:spPr bwMode="auto">
          <a:xfrm>
            <a:off x="1127125" y="2784475"/>
            <a:ext cx="184150" cy="457200"/>
          </a:xfrm>
          <a:prstGeom prst="rect">
            <a:avLst/>
          </a:prstGeom>
          <a:noFill/>
          <a:ln w="9525">
            <a:noFill/>
            <a:miter lim="800000"/>
            <a:headEnd/>
            <a:tailEnd/>
          </a:ln>
        </p:spPr>
        <p:txBody>
          <a:bodyPr wrap="none">
            <a:spAutoFit/>
          </a:bodyPr>
          <a:lstStyle/>
          <a:p>
            <a:endParaRPr lang="en-US"/>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box(out)">
                                      <p:cBhvr>
                                        <p:cTn id="7" dur="500"/>
                                        <p:tgtEl>
                                          <p:spTgt spid="2765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par>
                                <p:cTn id="8" presetID="4" presetClass="entr" presetSubtype="32" fill="hold" grpId="0" nodeType="withEffect">
                                  <p:stCondLst>
                                    <p:cond delay="0"/>
                                  </p:stCondLst>
                                  <p:childTnLst>
                                    <p:set>
                                      <p:cBhvr>
                                        <p:cTn id="9" dur="1" fill="hold">
                                          <p:stCondLst>
                                            <p:cond delay="0"/>
                                          </p:stCondLst>
                                        </p:cTn>
                                        <p:tgtEl>
                                          <p:spTgt spid="27652">
                                            <p:txEl>
                                              <p:pRg st="1" end="1"/>
                                            </p:txEl>
                                          </p:spTgt>
                                        </p:tgtEl>
                                        <p:attrNameLst>
                                          <p:attrName>style.visibility</p:attrName>
                                        </p:attrNameLst>
                                      </p:cBhvr>
                                      <p:to>
                                        <p:strVal val="visible"/>
                                      </p:to>
                                    </p:set>
                                    <p:animEffect transition="in" filter="box(out)">
                                      <p:cBhvr>
                                        <p:cTn id="10" dur="500"/>
                                        <p:tgtEl>
                                          <p:spTgt spid="27652">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builtIn="1"/>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7652">
                                            <p:txEl>
                                              <p:pRg st="2" end="2"/>
                                            </p:txEl>
                                          </p:spTgt>
                                        </p:tgtEl>
                                        <p:attrNameLst>
                                          <p:attrName>style.visibility</p:attrName>
                                        </p:attrNameLst>
                                      </p:cBhvr>
                                      <p:to>
                                        <p:strVal val="visible"/>
                                      </p:to>
                                    </p:set>
                                    <p:animEffect transition="in" filter="box(out)">
                                      <p:cBhvr>
                                        <p:cTn id="13" dur="500"/>
                                        <p:tgtEl>
                                          <p:spTgt spid="27652">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27652">
                                            <p:txEl>
                                              <p:pRg st="4" end="4"/>
                                            </p:txEl>
                                          </p:spTgt>
                                        </p:tgtEl>
                                        <p:attrNameLst>
                                          <p:attrName>style.visibility</p:attrName>
                                        </p:attrNameLst>
                                      </p:cBhvr>
                                      <p:to>
                                        <p:strVal val="visible"/>
                                      </p:to>
                                    </p:set>
                                    <p:animEffect transition="in" filter="box(out)">
                                      <p:cBhvr>
                                        <p:cTn id="16" dur="500"/>
                                        <p:tgtEl>
                                          <p:spTgt spid="27652">
                                            <p:txEl>
                                              <p:pRg st="4" end="4"/>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wav" builtIn="1"/>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27652">
                                            <p:txEl>
                                              <p:pRg st="5" end="5"/>
                                            </p:txEl>
                                          </p:spTgt>
                                        </p:tgtEl>
                                        <p:attrNameLst>
                                          <p:attrName>style.visibility</p:attrName>
                                        </p:attrNameLst>
                                      </p:cBhvr>
                                      <p:to>
                                        <p:strVal val="visible"/>
                                      </p:to>
                                    </p:set>
                                    <p:animEffect transition="in" filter="box(out)">
                                      <p:cBhvr>
                                        <p:cTn id="19" dur="500"/>
                                        <p:tgtEl>
                                          <p:spTgt spid="27652">
                                            <p:txEl>
                                              <p:pRg st="5" end="5"/>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builtIn="1"/>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27652">
                                            <p:txEl>
                                              <p:pRg st="6" end="6"/>
                                            </p:txEl>
                                          </p:spTgt>
                                        </p:tgtEl>
                                        <p:attrNameLst>
                                          <p:attrName>style.visibility</p:attrName>
                                        </p:attrNameLst>
                                      </p:cBhvr>
                                      <p:to>
                                        <p:strVal val="visible"/>
                                      </p:to>
                                    </p:set>
                                    <p:animEffect transition="in" filter="box(out)">
                                      <p:cBhvr>
                                        <p:cTn id="22" dur="500"/>
                                        <p:tgtEl>
                                          <p:spTgt spid="27652">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71600" y="990600"/>
            <a:ext cx="7772400" cy="457200"/>
          </a:xfrm>
        </p:spPr>
        <p:txBody>
          <a:bodyPr/>
          <a:lstStyle/>
          <a:p>
            <a:pPr eaLnBrk="1" hangingPunct="1"/>
            <a:r>
              <a:rPr lang="en-US" sz="6000" smtClean="0"/>
              <a:t>2. Fossil Evidence</a:t>
            </a:r>
            <a:r>
              <a:rPr lang="en-US" sz="4000" smtClean="0"/>
              <a:t>:</a:t>
            </a:r>
          </a:p>
        </p:txBody>
      </p:sp>
      <p:pic>
        <p:nvPicPr>
          <p:cNvPr id="21507" name="Picture 3"/>
          <p:cNvPicPr>
            <a:picLocks noGrp="1" noChangeAspect="1" noChangeArrowheads="1"/>
          </p:cNvPicPr>
          <p:nvPr>
            <p:ph type="clipArt" sz="half" idx="1"/>
          </p:nvPr>
        </p:nvPicPr>
        <p:blipFill>
          <a:blip r:embed="rId3"/>
          <a:srcRect/>
          <a:stretch>
            <a:fillRect/>
          </a:stretch>
        </p:blipFill>
        <p:spPr>
          <a:xfrm>
            <a:off x="-303213" y="2101850"/>
            <a:ext cx="5180013" cy="5594350"/>
          </a:xfrm>
        </p:spPr>
      </p:pic>
      <p:sp>
        <p:nvSpPr>
          <p:cNvPr id="19460" name="Rectangle 4"/>
          <p:cNvSpPr>
            <a:spLocks noGrp="1" noChangeArrowheads="1"/>
          </p:cNvSpPr>
          <p:nvPr>
            <p:ph type="body" sz="half" idx="2"/>
          </p:nvPr>
        </p:nvSpPr>
        <p:spPr>
          <a:xfrm>
            <a:off x="4724400" y="1447800"/>
            <a:ext cx="4191000" cy="6172200"/>
          </a:xfrm>
        </p:spPr>
        <p:txBody>
          <a:bodyPr/>
          <a:lstStyle/>
          <a:p>
            <a:pPr marL="533400" indent="-533400" eaLnBrk="1" hangingPunct="1"/>
            <a:r>
              <a:rPr lang="en-US" b="1" smtClean="0"/>
              <a:t>Once living remains of organisms</a:t>
            </a:r>
          </a:p>
          <a:p>
            <a:pPr marL="533400" indent="-533400" eaLnBrk="1" hangingPunct="1"/>
            <a:r>
              <a:rPr lang="en-US" b="1" smtClean="0"/>
              <a:t>Limited:</a:t>
            </a:r>
          </a:p>
          <a:p>
            <a:pPr marL="533400" indent="-533400" eaLnBrk="1" hangingPunct="1">
              <a:buFont typeface="Wingdings" pitchFamily="2" charset="2"/>
              <a:buAutoNum type="arabicPeriod"/>
            </a:pPr>
            <a:r>
              <a:rPr lang="en-US" b="1" smtClean="0"/>
              <a:t>Type of material preserved (bone, shell, impressions, amber)</a:t>
            </a:r>
          </a:p>
          <a:p>
            <a:pPr marL="533400" indent="-533400" eaLnBrk="1" hangingPunct="1">
              <a:buFont typeface="Wingdings" pitchFamily="2" charset="2"/>
              <a:buAutoNum type="arabicPeriod"/>
            </a:pPr>
            <a:r>
              <a:rPr lang="en-US" b="1" smtClean="0"/>
              <a:t>Incomplete record</a:t>
            </a:r>
          </a:p>
          <a:p>
            <a:pPr marL="533400" indent="-533400" eaLnBrk="1" hangingPunct="1">
              <a:buFont typeface="Wingdings" pitchFamily="2" charset="2"/>
              <a:buAutoNum type="arabicPeriod"/>
            </a:pPr>
            <a:r>
              <a:rPr lang="en-US" b="1" smtClean="0"/>
              <a:t>Easily disrupted</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box(out)">
                                      <p:cBhvr>
                                        <p:cTn id="7" dur="500"/>
                                        <p:tgtEl>
                                          <p:spTgt spid="1946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box(out)">
                                      <p:cBhvr>
                                        <p:cTn id="12" dur="500"/>
                                        <p:tgtEl>
                                          <p:spTgt spid="1946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box(out)">
                                      <p:cBhvr>
                                        <p:cTn id="17" dur="500"/>
                                        <p:tgtEl>
                                          <p:spTgt spid="1946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box(out)">
                                      <p:cBhvr>
                                        <p:cTn id="22" dur="500"/>
                                        <p:tgtEl>
                                          <p:spTgt spid="1946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9460">
                                            <p:txEl>
                                              <p:pRg st="4" end="4"/>
                                            </p:txEl>
                                          </p:spTgt>
                                        </p:tgtEl>
                                        <p:attrNameLst>
                                          <p:attrName>style.visibility</p:attrName>
                                        </p:attrNameLst>
                                      </p:cBhvr>
                                      <p:to>
                                        <p:strVal val="visible"/>
                                      </p:to>
                                    </p:set>
                                    <p:animEffect transition="in" filter="box(out)">
                                      <p:cBhvr>
                                        <p:cTn id="27" dur="500"/>
                                        <p:tgtEl>
                                          <p:spTgt spid="1946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Plant Fossil Evidence:</a:t>
            </a:r>
          </a:p>
        </p:txBody>
      </p:sp>
      <p:sp>
        <p:nvSpPr>
          <p:cNvPr id="22531" name="Rectangle 3"/>
          <p:cNvSpPr>
            <a:spLocks noGrp="1" noChangeArrowheads="1"/>
          </p:cNvSpPr>
          <p:nvPr>
            <p:ph type="body" sz="half" idx="1"/>
          </p:nvPr>
        </p:nvSpPr>
        <p:spPr/>
        <p:txBody>
          <a:bodyPr/>
          <a:lstStyle/>
          <a:p>
            <a:pPr eaLnBrk="1" hangingPunct="1"/>
            <a:endParaRPr lang="en-US" sz="2800" smtClean="0"/>
          </a:p>
        </p:txBody>
      </p:sp>
      <p:pic>
        <p:nvPicPr>
          <p:cNvPr id="22532" name="Picture 4"/>
          <p:cNvPicPr>
            <a:picLocks noGrp="1" noChangeAspect="1" noChangeArrowheads="1"/>
          </p:cNvPicPr>
          <p:nvPr>
            <p:ph type="clipArt" sz="half" idx="2"/>
          </p:nvPr>
        </p:nvPicPr>
        <p:blipFill>
          <a:blip r:embed="rId2"/>
          <a:srcRect/>
          <a:stretch>
            <a:fillRect/>
          </a:stretch>
        </p:blipFill>
        <p:spPr>
          <a:xfrm>
            <a:off x="914400" y="2101850"/>
            <a:ext cx="7924800" cy="4756150"/>
          </a:xfrm>
        </p:spPr>
      </p:pic>
    </p:spTree>
  </p:cSld>
  <p:clrMapOvr>
    <a:masterClrMapping/>
  </p:clrMapOvr>
  <p:transition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0"/>
            <a:ext cx="7772400" cy="1066800"/>
          </a:xfrm>
        </p:spPr>
        <p:txBody>
          <a:bodyPr/>
          <a:lstStyle/>
          <a:p>
            <a:pPr eaLnBrk="1" hangingPunct="1"/>
            <a:r>
              <a:rPr lang="en-US" sz="4000" smtClean="0"/>
              <a:t>3. Comparative Anatomy:</a:t>
            </a:r>
            <a:r>
              <a:rPr lang="en-US" smtClean="0"/>
              <a:t> </a:t>
            </a:r>
            <a:r>
              <a:rPr lang="en-US" sz="3600" b="1" smtClean="0"/>
              <a:t>Structural similarities link related species</a:t>
            </a:r>
          </a:p>
        </p:txBody>
      </p:sp>
      <p:pic>
        <p:nvPicPr>
          <p:cNvPr id="23555" name="Picture 3"/>
          <p:cNvPicPr>
            <a:picLocks noChangeAspect="1" noChangeArrowheads="1"/>
          </p:cNvPicPr>
          <p:nvPr/>
        </p:nvPicPr>
        <p:blipFill>
          <a:blip r:embed="rId3"/>
          <a:srcRect/>
          <a:stretch>
            <a:fillRect/>
          </a:stretch>
        </p:blipFill>
        <p:spPr bwMode="auto">
          <a:xfrm>
            <a:off x="228600" y="1874838"/>
            <a:ext cx="8610600" cy="4983162"/>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ox(out)">
                                      <p:cBhvr>
                                        <p:cTn id="7" dur="500"/>
                                        <p:tgtEl>
                                          <p:spTgt spid="368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990600"/>
            <a:ext cx="8229600" cy="685800"/>
          </a:xfrm>
        </p:spPr>
        <p:txBody>
          <a:bodyPr/>
          <a:lstStyle/>
          <a:p>
            <a:pPr eaLnBrk="1" hangingPunct="1"/>
            <a:r>
              <a:rPr lang="en-US" smtClean="0"/>
              <a:t>Comparative Anatomy Structures:</a:t>
            </a:r>
          </a:p>
        </p:txBody>
      </p:sp>
      <p:sp>
        <p:nvSpPr>
          <p:cNvPr id="41987" name="Rectangle 3"/>
          <p:cNvSpPr>
            <a:spLocks noGrp="1" noChangeArrowheads="1"/>
          </p:cNvSpPr>
          <p:nvPr>
            <p:ph type="body" sz="half" idx="1"/>
          </p:nvPr>
        </p:nvSpPr>
        <p:spPr>
          <a:xfrm>
            <a:off x="228600" y="1676400"/>
            <a:ext cx="4343400" cy="4724400"/>
          </a:xfrm>
        </p:spPr>
        <p:txBody>
          <a:bodyPr/>
          <a:lstStyle/>
          <a:p>
            <a:pPr marL="533400" indent="-533400" eaLnBrk="1" hangingPunct="1">
              <a:buFont typeface="Wingdings" pitchFamily="2" charset="2"/>
              <a:buNone/>
            </a:pPr>
            <a:r>
              <a:rPr lang="en-US" sz="3200" b="1" u="sng" smtClean="0"/>
              <a:t>Analogous</a:t>
            </a:r>
            <a:r>
              <a:rPr lang="en-US" sz="3200" smtClean="0"/>
              <a:t>:</a:t>
            </a:r>
          </a:p>
          <a:p>
            <a:pPr marL="533400" indent="-533400" eaLnBrk="1" hangingPunct="1">
              <a:buFont typeface="Wingdings" pitchFamily="2" charset="2"/>
              <a:buAutoNum type="arabicPeriod"/>
            </a:pPr>
            <a:r>
              <a:rPr lang="en-US" sz="3200" b="1" smtClean="0"/>
              <a:t>Different ancestors</a:t>
            </a:r>
          </a:p>
          <a:p>
            <a:pPr marL="533400" indent="-533400" eaLnBrk="1" hangingPunct="1">
              <a:buFont typeface="Wingdings" pitchFamily="2" charset="2"/>
              <a:buAutoNum type="arabicPeriod"/>
            </a:pPr>
            <a:r>
              <a:rPr lang="en-US" sz="3200" smtClean="0"/>
              <a:t>“analogy”=like</a:t>
            </a:r>
          </a:p>
          <a:p>
            <a:pPr marL="533400" indent="-533400" eaLnBrk="1" hangingPunct="1">
              <a:buFont typeface="Wingdings" pitchFamily="2" charset="2"/>
              <a:buAutoNum type="arabicPeriod"/>
            </a:pPr>
            <a:r>
              <a:rPr lang="en-US" sz="3200" b="1" smtClean="0"/>
              <a:t>Different underlying structures</a:t>
            </a:r>
          </a:p>
          <a:p>
            <a:pPr marL="533400" indent="-533400" eaLnBrk="1" hangingPunct="1">
              <a:buFont typeface="Wingdings" pitchFamily="2" charset="2"/>
              <a:buAutoNum type="arabicPeriod"/>
            </a:pPr>
            <a:r>
              <a:rPr lang="en-US" sz="3200" smtClean="0"/>
              <a:t>Same Function</a:t>
            </a:r>
          </a:p>
          <a:p>
            <a:pPr marL="533400" indent="-533400" eaLnBrk="1" hangingPunct="1">
              <a:buFont typeface="Wingdings" pitchFamily="2" charset="2"/>
              <a:buAutoNum type="arabicPeriod"/>
            </a:pPr>
            <a:r>
              <a:rPr lang="en-US" sz="3200" smtClean="0"/>
              <a:t>Similar Environments</a:t>
            </a:r>
          </a:p>
        </p:txBody>
      </p:sp>
      <p:sp>
        <p:nvSpPr>
          <p:cNvPr id="41988" name="Rectangle 4"/>
          <p:cNvSpPr>
            <a:spLocks noGrp="1" noChangeArrowheads="1"/>
          </p:cNvSpPr>
          <p:nvPr>
            <p:ph type="body" sz="half" idx="2"/>
          </p:nvPr>
        </p:nvSpPr>
        <p:spPr>
          <a:xfrm>
            <a:off x="5029200" y="1600200"/>
            <a:ext cx="3810000" cy="5105400"/>
          </a:xfrm>
        </p:spPr>
        <p:txBody>
          <a:bodyPr/>
          <a:lstStyle/>
          <a:p>
            <a:pPr marL="533400" indent="-533400" eaLnBrk="1" hangingPunct="1">
              <a:buFont typeface="Wingdings" pitchFamily="2" charset="2"/>
              <a:buNone/>
            </a:pPr>
            <a:r>
              <a:rPr lang="en-US" sz="3200" b="1" u="sng" smtClean="0"/>
              <a:t>Homologous:</a:t>
            </a:r>
          </a:p>
          <a:p>
            <a:pPr marL="533400" indent="-533400" eaLnBrk="1" hangingPunct="1">
              <a:buFont typeface="Wingdings" pitchFamily="2" charset="2"/>
              <a:buAutoNum type="arabicPeriod"/>
            </a:pPr>
            <a:r>
              <a:rPr lang="en-US" sz="3200" b="1" smtClean="0"/>
              <a:t>Same ancestor</a:t>
            </a:r>
          </a:p>
          <a:p>
            <a:pPr marL="533400" indent="-533400" eaLnBrk="1" hangingPunct="1">
              <a:buFont typeface="Wingdings" pitchFamily="2" charset="2"/>
              <a:buAutoNum type="arabicPeriod"/>
            </a:pPr>
            <a:r>
              <a:rPr lang="en-US" sz="3200" smtClean="0"/>
              <a:t>“homo”=same</a:t>
            </a:r>
          </a:p>
          <a:p>
            <a:pPr marL="533400" indent="-533400" eaLnBrk="1" hangingPunct="1">
              <a:buFont typeface="Wingdings" pitchFamily="2" charset="2"/>
              <a:buAutoNum type="arabicPeriod"/>
            </a:pPr>
            <a:r>
              <a:rPr lang="en-US" sz="3200" b="1" smtClean="0"/>
              <a:t>Same underlying structures</a:t>
            </a:r>
          </a:p>
          <a:p>
            <a:pPr marL="533400" indent="-533400" eaLnBrk="1" hangingPunct="1">
              <a:buFont typeface="Wingdings" pitchFamily="2" charset="2"/>
              <a:buAutoNum type="arabicPeriod"/>
            </a:pPr>
            <a:r>
              <a:rPr lang="en-US" sz="3200" smtClean="0"/>
              <a:t>Different Functions</a:t>
            </a:r>
          </a:p>
          <a:p>
            <a:pPr marL="533400" indent="-533400" eaLnBrk="1" hangingPunct="1">
              <a:buFont typeface="Wingdings" pitchFamily="2" charset="2"/>
              <a:buAutoNum type="arabicPeriod"/>
            </a:pPr>
            <a:r>
              <a:rPr lang="en-US" sz="3200" smtClean="0"/>
              <a:t>Different Environments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out)">
                                      <p:cBhvr>
                                        <p:cTn id="7" dur="500"/>
                                        <p:tgtEl>
                                          <p:spTgt spid="41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ox(out)">
                                      <p:cBhvr>
                                        <p:cTn id="12" dur="500"/>
                                        <p:tgtEl>
                                          <p:spTgt spid="419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ox(out)">
                                      <p:cBhvr>
                                        <p:cTn id="17" dur="500"/>
                                        <p:tgtEl>
                                          <p:spTgt spid="419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ox(out)">
                                      <p:cBhvr>
                                        <p:cTn id="22" dur="500"/>
                                        <p:tgtEl>
                                          <p:spTgt spid="419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box(out)">
                                      <p:cBhvr>
                                        <p:cTn id="27" dur="500"/>
                                        <p:tgtEl>
                                          <p:spTgt spid="419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box(out)">
                                      <p:cBhvr>
                                        <p:cTn id="32" dur="500"/>
                                        <p:tgtEl>
                                          <p:spTgt spid="419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988">
                                            <p:txEl>
                                              <p:pRg st="0" end="0"/>
                                            </p:txEl>
                                          </p:spTgt>
                                        </p:tgtEl>
                                        <p:attrNameLst>
                                          <p:attrName>style.visibility</p:attrName>
                                        </p:attrNameLst>
                                      </p:cBhvr>
                                      <p:to>
                                        <p:strVal val="visible"/>
                                      </p:to>
                                    </p:set>
                                    <p:animEffect transition="in" filter="box(out)">
                                      <p:cBhvr>
                                        <p:cTn id="37" dur="500"/>
                                        <p:tgtEl>
                                          <p:spTgt spid="41988">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1988">
                                            <p:txEl>
                                              <p:pRg st="1" end="1"/>
                                            </p:txEl>
                                          </p:spTgt>
                                        </p:tgtEl>
                                        <p:attrNameLst>
                                          <p:attrName>style.visibility</p:attrName>
                                        </p:attrNameLst>
                                      </p:cBhvr>
                                      <p:to>
                                        <p:strVal val="visible"/>
                                      </p:to>
                                    </p:set>
                                    <p:animEffect transition="in" filter="box(out)">
                                      <p:cBhvr>
                                        <p:cTn id="42" dur="500"/>
                                        <p:tgtEl>
                                          <p:spTgt spid="41988">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1988">
                                            <p:txEl>
                                              <p:pRg st="2" end="2"/>
                                            </p:txEl>
                                          </p:spTgt>
                                        </p:tgtEl>
                                        <p:attrNameLst>
                                          <p:attrName>style.visibility</p:attrName>
                                        </p:attrNameLst>
                                      </p:cBhvr>
                                      <p:to>
                                        <p:strVal val="visible"/>
                                      </p:to>
                                    </p:set>
                                    <p:animEffect transition="in" filter="box(out)">
                                      <p:cBhvr>
                                        <p:cTn id="47" dur="500"/>
                                        <p:tgtEl>
                                          <p:spTgt spid="41988">
                                            <p:txEl>
                                              <p:pRg st="2" end="2"/>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builtIn="1"/>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1988">
                                            <p:txEl>
                                              <p:pRg st="3" end="3"/>
                                            </p:txEl>
                                          </p:spTgt>
                                        </p:tgtEl>
                                        <p:attrNameLst>
                                          <p:attrName>style.visibility</p:attrName>
                                        </p:attrNameLst>
                                      </p:cBhvr>
                                      <p:to>
                                        <p:strVal val="visible"/>
                                      </p:to>
                                    </p:set>
                                    <p:animEffect transition="in" filter="box(out)">
                                      <p:cBhvr>
                                        <p:cTn id="52" dur="500"/>
                                        <p:tgtEl>
                                          <p:spTgt spid="41988">
                                            <p:txEl>
                                              <p:pRg st="3" end="3"/>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builtIn="1"/>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41988">
                                            <p:txEl>
                                              <p:pRg st="4" end="4"/>
                                            </p:txEl>
                                          </p:spTgt>
                                        </p:tgtEl>
                                        <p:attrNameLst>
                                          <p:attrName>style.visibility</p:attrName>
                                        </p:attrNameLst>
                                      </p:cBhvr>
                                      <p:to>
                                        <p:strVal val="visible"/>
                                      </p:to>
                                    </p:set>
                                    <p:animEffect transition="in" filter="box(out)">
                                      <p:cBhvr>
                                        <p:cTn id="57" dur="500"/>
                                        <p:tgtEl>
                                          <p:spTgt spid="41988">
                                            <p:txEl>
                                              <p:pRg st="4" end="4"/>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builtIn="1"/>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41988">
                                            <p:txEl>
                                              <p:pRg st="5" end="5"/>
                                            </p:txEl>
                                          </p:spTgt>
                                        </p:tgtEl>
                                        <p:attrNameLst>
                                          <p:attrName>style.visibility</p:attrName>
                                        </p:attrNameLst>
                                      </p:cBhvr>
                                      <p:to>
                                        <p:strVal val="visible"/>
                                      </p:to>
                                    </p:set>
                                    <p:animEffect transition="in" filter="box(out)">
                                      <p:cBhvr>
                                        <p:cTn id="62" dur="500"/>
                                        <p:tgtEl>
                                          <p:spTgt spid="41988">
                                            <p:txEl>
                                              <p:pRg st="5" end="5"/>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P spid="4198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914400"/>
            <a:ext cx="7772400" cy="762000"/>
          </a:xfrm>
        </p:spPr>
        <p:txBody>
          <a:bodyPr/>
          <a:lstStyle/>
          <a:p>
            <a:pPr eaLnBrk="1" hangingPunct="1"/>
            <a:r>
              <a:rPr lang="en-US" sz="4800" smtClean="0"/>
              <a:t>Evolution of Air Breathing:</a:t>
            </a:r>
          </a:p>
        </p:txBody>
      </p:sp>
      <p:pic>
        <p:nvPicPr>
          <p:cNvPr id="8195" name="Picture 3"/>
          <p:cNvPicPr>
            <a:picLocks noChangeAspect="1" noChangeArrowheads="1"/>
          </p:cNvPicPr>
          <p:nvPr/>
        </p:nvPicPr>
        <p:blipFill>
          <a:blip r:embed="rId2"/>
          <a:srcRect/>
          <a:stretch>
            <a:fillRect/>
          </a:stretch>
        </p:blipFill>
        <p:spPr bwMode="auto">
          <a:xfrm>
            <a:off x="0" y="1905000"/>
            <a:ext cx="9144000" cy="4841875"/>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838200"/>
            <a:ext cx="7772400" cy="609600"/>
          </a:xfrm>
        </p:spPr>
        <p:txBody>
          <a:bodyPr/>
          <a:lstStyle/>
          <a:p>
            <a:pPr eaLnBrk="1" hangingPunct="1"/>
            <a:r>
              <a:rPr lang="en-US" altLang="en-US" smtClean="0"/>
              <a:t>Analogous Structures</a:t>
            </a:r>
          </a:p>
        </p:txBody>
      </p:sp>
      <p:sp>
        <p:nvSpPr>
          <p:cNvPr id="6147" name="Rectangle 3"/>
          <p:cNvSpPr>
            <a:spLocks noGrp="1" noChangeArrowheads="1"/>
          </p:cNvSpPr>
          <p:nvPr>
            <p:ph type="body" sz="half" idx="1"/>
          </p:nvPr>
        </p:nvSpPr>
        <p:spPr>
          <a:xfrm>
            <a:off x="685800" y="1447800"/>
            <a:ext cx="8077200" cy="1295400"/>
          </a:xfrm>
        </p:spPr>
        <p:txBody>
          <a:bodyPr/>
          <a:lstStyle/>
          <a:p>
            <a:pPr eaLnBrk="1" hangingPunct="1">
              <a:lnSpc>
                <a:spcPct val="90000"/>
              </a:lnSpc>
            </a:pPr>
            <a:r>
              <a:rPr lang="en-US" altLang="en-US" b="1" smtClean="0"/>
              <a:t>Different underlying structures (different ancestors)</a:t>
            </a:r>
          </a:p>
          <a:p>
            <a:pPr eaLnBrk="1" hangingPunct="1">
              <a:lnSpc>
                <a:spcPct val="90000"/>
              </a:lnSpc>
            </a:pPr>
            <a:r>
              <a:rPr lang="en-US" altLang="en-US" b="1" smtClean="0"/>
              <a:t>Same function, similar environments</a:t>
            </a:r>
          </a:p>
        </p:txBody>
      </p:sp>
      <p:pic>
        <p:nvPicPr>
          <p:cNvPr id="25604" name="Picture 4"/>
          <p:cNvPicPr>
            <a:picLocks noGrp="1" noChangeAspect="1" noChangeArrowheads="1"/>
          </p:cNvPicPr>
          <p:nvPr>
            <p:ph type="clipArt" sz="half" idx="2"/>
          </p:nvPr>
        </p:nvPicPr>
        <p:blipFill>
          <a:blip r:embed="rId3"/>
          <a:srcRect/>
          <a:stretch>
            <a:fillRect/>
          </a:stretch>
        </p:blipFill>
        <p:spPr>
          <a:xfrm>
            <a:off x="152400" y="3200400"/>
            <a:ext cx="8686800" cy="3657600"/>
          </a:xfrm>
        </p:spPr>
      </p:pic>
      <p:sp>
        <p:nvSpPr>
          <p:cNvPr id="6149" name="Text Box 5"/>
          <p:cNvSpPr txBox="1">
            <a:spLocks noChangeArrowheads="1"/>
          </p:cNvSpPr>
          <p:nvPr/>
        </p:nvSpPr>
        <p:spPr bwMode="auto">
          <a:xfrm>
            <a:off x="304800" y="5486400"/>
            <a:ext cx="2438400" cy="823913"/>
          </a:xfrm>
          <a:prstGeom prst="rect">
            <a:avLst/>
          </a:prstGeom>
          <a:solidFill>
            <a:schemeClr val="accent2"/>
          </a:solidFill>
          <a:ln w="9525">
            <a:noFill/>
            <a:miter lim="800000"/>
            <a:headEnd/>
            <a:tailEnd/>
          </a:ln>
        </p:spPr>
        <p:txBody>
          <a:bodyPr>
            <a:spAutoFit/>
          </a:bodyPr>
          <a:lstStyle/>
          <a:p>
            <a:r>
              <a:rPr lang="en-US" sz="4800" b="1"/>
              <a:t>Fly wing</a:t>
            </a:r>
          </a:p>
        </p:txBody>
      </p:sp>
      <p:sp>
        <p:nvSpPr>
          <p:cNvPr id="6150" name="Text Box 6"/>
          <p:cNvSpPr txBox="1">
            <a:spLocks noChangeArrowheads="1"/>
          </p:cNvSpPr>
          <p:nvPr/>
        </p:nvSpPr>
        <p:spPr bwMode="auto">
          <a:xfrm>
            <a:off x="3870325" y="3563938"/>
            <a:ext cx="3981450" cy="1098550"/>
          </a:xfrm>
          <a:prstGeom prst="rect">
            <a:avLst/>
          </a:prstGeom>
          <a:solidFill>
            <a:schemeClr val="accent2"/>
          </a:solidFill>
          <a:ln w="9525">
            <a:noFill/>
            <a:miter lim="800000"/>
            <a:headEnd/>
            <a:tailEnd/>
          </a:ln>
        </p:spPr>
        <p:txBody>
          <a:bodyPr wrap="none">
            <a:spAutoFit/>
          </a:bodyPr>
          <a:lstStyle/>
          <a:p>
            <a:r>
              <a:rPr lang="en-US" sz="6600" b="1"/>
              <a:t>Bird Wing</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out)">
                                      <p:cBhvr>
                                        <p:cTn id="12" dur="500"/>
                                        <p:tgtEl>
                                          <p:spTgt spid="6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ox(out)">
                                      <p:cBhvr>
                                        <p:cTn id="17" dur="500"/>
                                        <p:tgtEl>
                                          <p:spTgt spid="6149"/>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box(out)">
                                      <p:cBhvr>
                                        <p:cTn id="22" dur="500"/>
                                        <p:tgtEl>
                                          <p:spTgt spid="6150"/>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9" grpId="0" animBg="1" autoUpdateAnimBg="0"/>
      <p:bldP spid="615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838200"/>
            <a:ext cx="7772400" cy="762000"/>
          </a:xfrm>
        </p:spPr>
        <p:txBody>
          <a:bodyPr/>
          <a:lstStyle/>
          <a:p>
            <a:pPr eaLnBrk="1" hangingPunct="1"/>
            <a:r>
              <a:rPr lang="en-US" altLang="en-US" smtClean="0"/>
              <a:t>Homologous Structures:</a:t>
            </a:r>
          </a:p>
        </p:txBody>
      </p:sp>
      <p:sp>
        <p:nvSpPr>
          <p:cNvPr id="7171" name="Rectangle 3"/>
          <p:cNvSpPr>
            <a:spLocks noGrp="1" noChangeArrowheads="1"/>
          </p:cNvSpPr>
          <p:nvPr>
            <p:ph type="body" sz="half" idx="1"/>
          </p:nvPr>
        </p:nvSpPr>
        <p:spPr>
          <a:xfrm>
            <a:off x="228600" y="1524000"/>
            <a:ext cx="8915400" cy="1066800"/>
          </a:xfrm>
        </p:spPr>
        <p:txBody>
          <a:bodyPr/>
          <a:lstStyle/>
          <a:p>
            <a:pPr eaLnBrk="1" hangingPunct="1">
              <a:buFont typeface="Wingdings" pitchFamily="2" charset="2"/>
              <a:buNone/>
            </a:pPr>
            <a:r>
              <a:rPr lang="en-US" altLang="en-US" sz="2800" b="1" smtClean="0"/>
              <a:t>    Same underlying structures, different functions, different environments &amp; common ancestor</a:t>
            </a:r>
          </a:p>
        </p:txBody>
      </p:sp>
      <p:pic>
        <p:nvPicPr>
          <p:cNvPr id="26628" name="Picture 5"/>
          <p:cNvPicPr>
            <a:picLocks noGrp="1" noChangeAspect="1" noChangeArrowheads="1"/>
          </p:cNvPicPr>
          <p:nvPr>
            <p:ph type="clipArt" sz="half" idx="2"/>
          </p:nvPr>
        </p:nvPicPr>
        <p:blipFill>
          <a:blip r:embed="rId3"/>
          <a:srcRect/>
          <a:stretch>
            <a:fillRect/>
          </a:stretch>
        </p:blipFill>
        <p:spPr>
          <a:xfrm>
            <a:off x="685800" y="2590800"/>
            <a:ext cx="8153400" cy="4200525"/>
          </a:xfrm>
          <a:noFill/>
        </p:spPr>
      </p:pic>
      <p:sp>
        <p:nvSpPr>
          <p:cNvPr id="7174" name="Text Box 6"/>
          <p:cNvSpPr txBox="1">
            <a:spLocks noChangeArrowheads="1"/>
          </p:cNvSpPr>
          <p:nvPr/>
        </p:nvSpPr>
        <p:spPr bwMode="auto">
          <a:xfrm>
            <a:off x="0" y="3581400"/>
            <a:ext cx="2774950" cy="823913"/>
          </a:xfrm>
          <a:prstGeom prst="rect">
            <a:avLst/>
          </a:prstGeom>
          <a:solidFill>
            <a:schemeClr val="accent2"/>
          </a:solidFill>
          <a:ln w="9525">
            <a:noFill/>
            <a:miter lim="800000"/>
            <a:headEnd/>
            <a:tailEnd/>
          </a:ln>
        </p:spPr>
        <p:txBody>
          <a:bodyPr wrap="none">
            <a:spAutoFit/>
          </a:bodyPr>
          <a:lstStyle/>
          <a:p>
            <a:r>
              <a:rPr lang="en-US" sz="4800"/>
              <a:t>Bird Wing</a:t>
            </a:r>
          </a:p>
        </p:txBody>
      </p:sp>
      <p:sp>
        <p:nvSpPr>
          <p:cNvPr id="7175" name="Text Box 7"/>
          <p:cNvSpPr txBox="1">
            <a:spLocks noChangeArrowheads="1"/>
          </p:cNvSpPr>
          <p:nvPr/>
        </p:nvSpPr>
        <p:spPr bwMode="auto">
          <a:xfrm>
            <a:off x="2895600" y="5715000"/>
            <a:ext cx="4737100" cy="914400"/>
          </a:xfrm>
          <a:prstGeom prst="rect">
            <a:avLst/>
          </a:prstGeom>
          <a:solidFill>
            <a:schemeClr val="accent2"/>
          </a:solidFill>
          <a:ln w="9525">
            <a:noFill/>
            <a:miter lim="800000"/>
            <a:headEnd/>
            <a:tailEnd/>
          </a:ln>
        </p:spPr>
        <p:txBody>
          <a:bodyPr wrap="none">
            <a:spAutoFit/>
          </a:bodyPr>
          <a:lstStyle/>
          <a:p>
            <a:r>
              <a:rPr lang="en-US" sz="5400"/>
              <a:t>Porpoise Flipper</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out)">
                                      <p:cBhvr>
                                        <p:cTn id="7" dur="5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ox(out)">
                                      <p:cBhvr>
                                        <p:cTn id="12" dur="500"/>
                                        <p:tgtEl>
                                          <p:spTgt spid="717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box(out)">
                                      <p:cBhvr>
                                        <p:cTn id="17" dur="500"/>
                                        <p:tgtEl>
                                          <p:spTgt spid="7175"/>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4" grpId="0" animBg="1" autoUpdateAnimBg="0"/>
      <p:bldP spid="717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800" smtClean="0"/>
              <a:t>4. Comparative embryology</a:t>
            </a:r>
            <a:r>
              <a:rPr lang="en-US" smtClean="0"/>
              <a:t>:</a:t>
            </a:r>
          </a:p>
        </p:txBody>
      </p:sp>
      <p:sp>
        <p:nvSpPr>
          <p:cNvPr id="27651" name="Rectangle 3"/>
          <p:cNvSpPr>
            <a:spLocks noGrp="1" noChangeArrowheads="1"/>
          </p:cNvSpPr>
          <p:nvPr>
            <p:ph type="body" sz="half" idx="1"/>
          </p:nvPr>
        </p:nvSpPr>
        <p:spPr>
          <a:xfrm>
            <a:off x="762000" y="2101850"/>
            <a:ext cx="8382000" cy="488950"/>
          </a:xfrm>
        </p:spPr>
        <p:txBody>
          <a:bodyPr/>
          <a:lstStyle/>
          <a:p>
            <a:pPr eaLnBrk="1" hangingPunct="1">
              <a:lnSpc>
                <a:spcPct val="90000"/>
              </a:lnSpc>
              <a:buFont typeface="Wingdings" pitchFamily="2" charset="2"/>
              <a:buNone/>
            </a:pPr>
            <a:r>
              <a:rPr lang="en-US" sz="2800" b="1" smtClean="0"/>
              <a:t>Similar embryo development in closely related species</a:t>
            </a:r>
          </a:p>
        </p:txBody>
      </p:sp>
      <p:pic>
        <p:nvPicPr>
          <p:cNvPr id="27652" name="Picture 5"/>
          <p:cNvPicPr>
            <a:picLocks noChangeAspect="1" noChangeArrowheads="1"/>
          </p:cNvPicPr>
          <p:nvPr/>
        </p:nvPicPr>
        <p:blipFill>
          <a:blip r:embed="rId2"/>
          <a:srcRect/>
          <a:stretch>
            <a:fillRect/>
          </a:stretch>
        </p:blipFill>
        <p:spPr bwMode="auto">
          <a:xfrm>
            <a:off x="762000" y="2667000"/>
            <a:ext cx="8382000" cy="4438650"/>
          </a:xfrm>
          <a:prstGeom prst="rect">
            <a:avLst/>
          </a:prstGeom>
          <a:noFill/>
          <a:ln w="9525">
            <a:noFill/>
            <a:miter lim="800000"/>
            <a:headEnd/>
            <a:tailEnd/>
          </a:ln>
        </p:spPr>
      </p:pic>
      <p:sp>
        <p:nvSpPr>
          <p:cNvPr id="27653" name="Rectangle 6"/>
          <p:cNvSpPr>
            <a:spLocks noGrp="1" noChangeArrowheads="1" noTextEdit="1"/>
          </p:cNvSpPr>
          <p:nvPr>
            <p:ph type="clipArt" sz="half" idx="2"/>
          </p:nvPr>
        </p:nvSpPr>
        <p:spPr/>
      </p:sp>
    </p:spTree>
  </p:cSld>
  <p:clrMapOvr>
    <a:masterClrMapping/>
  </p:clrMapOvr>
  <p:transition advClick="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066800"/>
            <a:ext cx="8382000" cy="914400"/>
          </a:xfrm>
        </p:spPr>
        <p:txBody>
          <a:bodyPr/>
          <a:lstStyle/>
          <a:p>
            <a:pPr eaLnBrk="1" hangingPunct="1"/>
            <a:r>
              <a:rPr lang="en-US" sz="5400" smtClean="0"/>
              <a:t>5.Comparative Biochemistry</a:t>
            </a:r>
          </a:p>
        </p:txBody>
      </p:sp>
      <p:pic>
        <p:nvPicPr>
          <p:cNvPr id="28675" name="Picture 3"/>
          <p:cNvPicPr>
            <a:picLocks noGrp="1" noChangeAspect="1" noChangeArrowheads="1"/>
          </p:cNvPicPr>
          <p:nvPr>
            <p:ph type="clipArt" sz="half" idx="1"/>
          </p:nvPr>
        </p:nvPicPr>
        <p:blipFill>
          <a:blip r:embed="rId3"/>
          <a:srcRect/>
          <a:stretch>
            <a:fillRect/>
          </a:stretch>
        </p:blipFill>
        <p:spPr>
          <a:xfrm>
            <a:off x="196850" y="1981200"/>
            <a:ext cx="4375150" cy="4876800"/>
          </a:xfrm>
        </p:spPr>
      </p:pic>
      <p:sp>
        <p:nvSpPr>
          <p:cNvPr id="40964" name="Rectangle 4"/>
          <p:cNvSpPr>
            <a:spLocks noGrp="1" noChangeArrowheads="1"/>
          </p:cNvSpPr>
          <p:nvPr>
            <p:ph type="body" sz="half" idx="2"/>
          </p:nvPr>
        </p:nvSpPr>
        <p:spPr/>
        <p:txBody>
          <a:bodyPr/>
          <a:lstStyle/>
          <a:p>
            <a:pPr eaLnBrk="1" hangingPunct="1">
              <a:lnSpc>
                <a:spcPct val="90000"/>
              </a:lnSpc>
            </a:pPr>
            <a:r>
              <a:rPr lang="en-US" b="1" smtClean="0"/>
              <a:t>Similar DNA sequences=</a:t>
            </a:r>
          </a:p>
          <a:p>
            <a:pPr eaLnBrk="1" hangingPunct="1">
              <a:lnSpc>
                <a:spcPct val="90000"/>
              </a:lnSpc>
            </a:pPr>
            <a:r>
              <a:rPr lang="en-US" b="1" smtClean="0"/>
              <a:t>Similar Gene segments of the DNA</a:t>
            </a:r>
          </a:p>
          <a:p>
            <a:pPr eaLnBrk="1" hangingPunct="1">
              <a:lnSpc>
                <a:spcPct val="90000"/>
              </a:lnSpc>
            </a:pPr>
            <a:r>
              <a:rPr lang="en-US" b="1" smtClean="0"/>
              <a:t>Code for similar traits</a:t>
            </a:r>
          </a:p>
          <a:p>
            <a:pPr eaLnBrk="1" hangingPunct="1">
              <a:lnSpc>
                <a:spcPct val="90000"/>
              </a:lnSpc>
            </a:pPr>
            <a:r>
              <a:rPr lang="en-US" b="1" smtClean="0"/>
              <a:t>In closely related species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box(out)">
                                      <p:cBhvr>
                                        <p:cTn id="7" dur="500"/>
                                        <p:tgtEl>
                                          <p:spTgt spid="4096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box(out)">
                                      <p:cBhvr>
                                        <p:cTn id="12" dur="500"/>
                                        <p:tgtEl>
                                          <p:spTgt spid="4096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box(out)">
                                      <p:cBhvr>
                                        <p:cTn id="17" dur="500"/>
                                        <p:tgtEl>
                                          <p:spTgt spid="4096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964">
                                            <p:txEl>
                                              <p:pRg st="3" end="3"/>
                                            </p:txEl>
                                          </p:spTgt>
                                        </p:tgtEl>
                                        <p:attrNameLst>
                                          <p:attrName>style.visibility</p:attrName>
                                        </p:attrNameLst>
                                      </p:cBhvr>
                                      <p:to>
                                        <p:strVal val="visible"/>
                                      </p:to>
                                    </p:set>
                                    <p:animEffect transition="in" filter="box(out)">
                                      <p:cBhvr>
                                        <p:cTn id="22" dur="500"/>
                                        <p:tgtEl>
                                          <p:spTgt spid="40964">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5400" smtClean="0"/>
              <a:t>6. Plate Techtonics</a:t>
            </a:r>
          </a:p>
        </p:txBody>
      </p:sp>
      <p:sp>
        <p:nvSpPr>
          <p:cNvPr id="43012" name="Rectangle 4"/>
          <p:cNvSpPr>
            <a:spLocks noGrp="1" noChangeArrowheads="1"/>
          </p:cNvSpPr>
          <p:nvPr>
            <p:ph type="body" idx="1"/>
          </p:nvPr>
        </p:nvSpPr>
        <p:spPr/>
        <p:txBody>
          <a:bodyPr/>
          <a:lstStyle/>
          <a:p>
            <a:pPr eaLnBrk="1" hangingPunct="1">
              <a:lnSpc>
                <a:spcPct val="90000"/>
              </a:lnSpc>
            </a:pPr>
            <a:r>
              <a:rPr lang="en-US" sz="4400" b="1" smtClean="0"/>
              <a:t>Geological theory:</a:t>
            </a:r>
          </a:p>
          <a:p>
            <a:pPr eaLnBrk="1" hangingPunct="1">
              <a:lnSpc>
                <a:spcPct val="90000"/>
              </a:lnSpc>
            </a:pPr>
            <a:r>
              <a:rPr lang="en-US" sz="4400" b="1" smtClean="0"/>
              <a:t>Continental masses were one land mass that explains</a:t>
            </a:r>
          </a:p>
          <a:p>
            <a:pPr eaLnBrk="1" hangingPunct="1">
              <a:lnSpc>
                <a:spcPct val="90000"/>
              </a:lnSpc>
            </a:pPr>
            <a:r>
              <a:rPr lang="en-US" sz="4400" b="1" smtClean="0"/>
              <a:t>Closely related species have common ancestors on now separated continents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box(out)">
                                      <p:cBhvr>
                                        <p:cTn id="7" dur="500"/>
                                        <p:tgtEl>
                                          <p:spTgt spid="430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box(out)">
                                      <p:cBhvr>
                                        <p:cTn id="12" dur="500"/>
                                        <p:tgtEl>
                                          <p:spTgt spid="4301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012">
                                            <p:txEl>
                                              <p:pRg st="2" end="2"/>
                                            </p:txEl>
                                          </p:spTgt>
                                        </p:tgtEl>
                                        <p:attrNameLst>
                                          <p:attrName>style.visibility</p:attrName>
                                        </p:attrNameLst>
                                      </p:cBhvr>
                                      <p:to>
                                        <p:strVal val="visible"/>
                                      </p:to>
                                    </p:set>
                                    <p:animEffect transition="in" filter="box(out)">
                                      <p:cBhvr>
                                        <p:cTn id="17" dur="500"/>
                                        <p:tgtEl>
                                          <p:spTgt spid="4301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Early Theories of Evolution:</a:t>
            </a:r>
          </a:p>
        </p:txBody>
      </p:sp>
      <p:sp>
        <p:nvSpPr>
          <p:cNvPr id="45059" name="Rectangle 3"/>
          <p:cNvSpPr>
            <a:spLocks noGrp="1" noChangeArrowheads="1"/>
          </p:cNvSpPr>
          <p:nvPr>
            <p:ph type="body" sz="half" idx="1"/>
          </p:nvPr>
        </p:nvSpPr>
        <p:spPr>
          <a:xfrm>
            <a:off x="762000" y="2133600"/>
            <a:ext cx="4191000" cy="4495800"/>
          </a:xfrm>
        </p:spPr>
        <p:txBody>
          <a:bodyPr/>
          <a:lstStyle/>
          <a:p>
            <a:pPr eaLnBrk="1" hangingPunct="1">
              <a:buFont typeface="Wingdings" pitchFamily="2" charset="2"/>
              <a:buNone/>
            </a:pPr>
            <a:r>
              <a:rPr lang="en-US" sz="3600" b="1" u="sng" smtClean="0"/>
              <a:t>Darwin:</a:t>
            </a:r>
          </a:p>
          <a:p>
            <a:pPr eaLnBrk="1" hangingPunct="1"/>
            <a:r>
              <a:rPr lang="en-US" sz="3600" b="1" smtClean="0"/>
              <a:t>Current theory</a:t>
            </a:r>
          </a:p>
          <a:p>
            <a:pPr eaLnBrk="1" hangingPunct="1"/>
            <a:r>
              <a:rPr lang="en-US" sz="3600" b="1" smtClean="0"/>
              <a:t>Natural Selection</a:t>
            </a:r>
          </a:p>
          <a:p>
            <a:pPr eaLnBrk="1" hangingPunct="1"/>
            <a:r>
              <a:rPr lang="en-US" sz="3600" b="1" smtClean="0"/>
              <a:t>“Survival of fit”</a:t>
            </a:r>
          </a:p>
          <a:p>
            <a:pPr eaLnBrk="1" hangingPunct="1"/>
            <a:r>
              <a:rPr lang="en-US" sz="3600" b="1" smtClean="0"/>
              <a:t>Reproduction of the best adapted species</a:t>
            </a:r>
          </a:p>
        </p:txBody>
      </p:sp>
      <p:sp>
        <p:nvSpPr>
          <p:cNvPr id="45060" name="Rectangle 4"/>
          <p:cNvSpPr>
            <a:spLocks noGrp="1" noChangeArrowheads="1"/>
          </p:cNvSpPr>
          <p:nvPr>
            <p:ph type="body" sz="half" idx="2"/>
          </p:nvPr>
        </p:nvSpPr>
        <p:spPr/>
        <p:txBody>
          <a:bodyPr/>
          <a:lstStyle/>
          <a:p>
            <a:pPr eaLnBrk="1" hangingPunct="1">
              <a:lnSpc>
                <a:spcPct val="90000"/>
              </a:lnSpc>
              <a:buFont typeface="Wingdings" pitchFamily="2" charset="2"/>
              <a:buNone/>
            </a:pPr>
            <a:r>
              <a:rPr lang="en-US" sz="3600" u="sng" smtClean="0"/>
              <a:t>Lamark:</a:t>
            </a:r>
          </a:p>
          <a:p>
            <a:pPr eaLnBrk="1" hangingPunct="1">
              <a:lnSpc>
                <a:spcPct val="90000"/>
              </a:lnSpc>
            </a:pPr>
            <a:r>
              <a:rPr lang="en-US" sz="3600" smtClean="0"/>
              <a:t>“Use &amp; Disuse”</a:t>
            </a:r>
          </a:p>
          <a:p>
            <a:pPr eaLnBrk="1" hangingPunct="1">
              <a:lnSpc>
                <a:spcPct val="90000"/>
              </a:lnSpc>
            </a:pPr>
            <a:r>
              <a:rPr lang="en-US" sz="3600" smtClean="0"/>
              <a:t>Abandoned</a:t>
            </a:r>
          </a:p>
          <a:p>
            <a:pPr eaLnBrk="1" hangingPunct="1">
              <a:lnSpc>
                <a:spcPct val="90000"/>
              </a:lnSpc>
            </a:pPr>
            <a:r>
              <a:rPr lang="en-US" sz="3600" smtClean="0"/>
              <a:t>No knowledge of genetic traits or mutations in sex cells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out)">
                                      <p:cBhvr>
                                        <p:cTn id="7" dur="500"/>
                                        <p:tgtEl>
                                          <p:spTgt spid="450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ox(out)">
                                      <p:cBhvr>
                                        <p:cTn id="12" dur="500"/>
                                        <p:tgtEl>
                                          <p:spTgt spid="450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ox(out)">
                                      <p:cBhvr>
                                        <p:cTn id="17" dur="500"/>
                                        <p:tgtEl>
                                          <p:spTgt spid="450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ox(out)">
                                      <p:cBhvr>
                                        <p:cTn id="22" dur="500"/>
                                        <p:tgtEl>
                                          <p:spTgt spid="450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ox(out)">
                                      <p:cBhvr>
                                        <p:cTn id="27" dur="500"/>
                                        <p:tgtEl>
                                          <p:spTgt spid="450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5060">
                                            <p:txEl>
                                              <p:pRg st="0" end="0"/>
                                            </p:txEl>
                                          </p:spTgt>
                                        </p:tgtEl>
                                        <p:attrNameLst>
                                          <p:attrName>style.visibility</p:attrName>
                                        </p:attrNameLst>
                                      </p:cBhvr>
                                      <p:to>
                                        <p:strVal val="visible"/>
                                      </p:to>
                                    </p:set>
                                    <p:animEffect transition="in" filter="box(out)">
                                      <p:cBhvr>
                                        <p:cTn id="32" dur="500"/>
                                        <p:tgtEl>
                                          <p:spTgt spid="45060">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5060">
                                            <p:txEl>
                                              <p:pRg st="1" end="1"/>
                                            </p:txEl>
                                          </p:spTgt>
                                        </p:tgtEl>
                                        <p:attrNameLst>
                                          <p:attrName>style.visibility</p:attrName>
                                        </p:attrNameLst>
                                      </p:cBhvr>
                                      <p:to>
                                        <p:strVal val="visible"/>
                                      </p:to>
                                    </p:set>
                                    <p:animEffect transition="in" filter="box(out)">
                                      <p:cBhvr>
                                        <p:cTn id="37" dur="500"/>
                                        <p:tgtEl>
                                          <p:spTgt spid="45060">
                                            <p:txEl>
                                              <p:pRg st="1" end="1"/>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5060">
                                            <p:txEl>
                                              <p:pRg st="2" end="2"/>
                                            </p:txEl>
                                          </p:spTgt>
                                        </p:tgtEl>
                                        <p:attrNameLst>
                                          <p:attrName>style.visibility</p:attrName>
                                        </p:attrNameLst>
                                      </p:cBhvr>
                                      <p:to>
                                        <p:strVal val="visible"/>
                                      </p:to>
                                    </p:set>
                                    <p:animEffect transition="in" filter="box(out)">
                                      <p:cBhvr>
                                        <p:cTn id="42" dur="500"/>
                                        <p:tgtEl>
                                          <p:spTgt spid="45060">
                                            <p:txEl>
                                              <p:pRg st="2" end="2"/>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060">
                                            <p:txEl>
                                              <p:pRg st="3" end="3"/>
                                            </p:txEl>
                                          </p:spTgt>
                                        </p:tgtEl>
                                        <p:attrNameLst>
                                          <p:attrName>style.visibility</p:attrName>
                                        </p:attrNameLst>
                                      </p:cBhvr>
                                      <p:to>
                                        <p:strVal val="visible"/>
                                      </p:to>
                                    </p:set>
                                    <p:animEffect transition="in" filter="box(out)">
                                      <p:cBhvr>
                                        <p:cTn id="47" dur="500"/>
                                        <p:tgtEl>
                                          <p:spTgt spid="45060">
                                            <p:txEl>
                                              <p:pRg st="3" end="3"/>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85800"/>
            <a:ext cx="7772400" cy="1143000"/>
          </a:xfrm>
        </p:spPr>
        <p:txBody>
          <a:bodyPr/>
          <a:lstStyle/>
          <a:p>
            <a:pPr eaLnBrk="1" hangingPunct="1"/>
            <a:r>
              <a:rPr lang="en-US" altLang="en-US" smtClean="0"/>
              <a:t>Lamark’s Theory</a:t>
            </a:r>
          </a:p>
        </p:txBody>
      </p:sp>
      <p:sp>
        <p:nvSpPr>
          <p:cNvPr id="9219" name="Rectangle 3"/>
          <p:cNvSpPr>
            <a:spLocks noGrp="1" noChangeArrowheads="1"/>
          </p:cNvSpPr>
          <p:nvPr>
            <p:ph type="body" sz="half" idx="1"/>
          </p:nvPr>
        </p:nvSpPr>
        <p:spPr>
          <a:xfrm>
            <a:off x="0" y="2101850"/>
            <a:ext cx="4038600" cy="4756150"/>
          </a:xfrm>
        </p:spPr>
        <p:txBody>
          <a:bodyPr/>
          <a:lstStyle/>
          <a:p>
            <a:pPr eaLnBrk="1" hangingPunct="1">
              <a:buFont typeface="Wingdings" pitchFamily="2" charset="2"/>
              <a:buNone/>
            </a:pPr>
            <a:r>
              <a:rPr lang="en-US" altLang="en-US" sz="2400" smtClean="0"/>
              <a:t>“</a:t>
            </a:r>
            <a:r>
              <a:rPr lang="en-US" altLang="en-US" sz="3600" b="1" smtClean="0"/>
              <a:t>Use and Disuse”</a:t>
            </a:r>
          </a:p>
          <a:p>
            <a:pPr eaLnBrk="1" hangingPunct="1"/>
            <a:r>
              <a:rPr lang="en-US" altLang="en-US" sz="3600" b="1" smtClean="0"/>
              <a:t>Use of structure results in evolution</a:t>
            </a:r>
          </a:p>
          <a:p>
            <a:pPr eaLnBrk="1" hangingPunct="1"/>
            <a:r>
              <a:rPr lang="en-US" altLang="en-US" sz="3600" b="1" smtClean="0"/>
              <a:t>Does not take into account DNA or sex cell mutations</a:t>
            </a:r>
            <a:r>
              <a:rPr lang="en-US" altLang="en-US" sz="2400" smtClean="0"/>
              <a:t>                                   </a:t>
            </a:r>
          </a:p>
        </p:txBody>
      </p:sp>
      <p:pic>
        <p:nvPicPr>
          <p:cNvPr id="31748" name="Picture 4"/>
          <p:cNvPicPr>
            <a:picLocks noGrp="1" noChangeAspect="1" noChangeArrowheads="1"/>
          </p:cNvPicPr>
          <p:nvPr>
            <p:ph type="clipArt" sz="half" idx="2"/>
          </p:nvPr>
        </p:nvPicPr>
        <p:blipFill>
          <a:blip r:embed="rId3"/>
          <a:srcRect/>
          <a:stretch>
            <a:fillRect/>
          </a:stretch>
        </p:blipFill>
        <p:spPr>
          <a:xfrm>
            <a:off x="4267200" y="1219200"/>
            <a:ext cx="6172200" cy="5638800"/>
          </a:xfrm>
        </p:spPr>
      </p:pic>
      <p:sp>
        <p:nvSpPr>
          <p:cNvPr id="31749" name="Text Box 5"/>
          <p:cNvSpPr txBox="1">
            <a:spLocks noChangeArrowheads="1"/>
          </p:cNvSpPr>
          <p:nvPr/>
        </p:nvSpPr>
        <p:spPr bwMode="auto">
          <a:xfrm>
            <a:off x="6003925" y="4994275"/>
            <a:ext cx="184150" cy="457200"/>
          </a:xfrm>
          <a:prstGeom prst="rect">
            <a:avLst/>
          </a:prstGeom>
          <a:noFill/>
          <a:ln w="9525">
            <a:noFill/>
            <a:miter lim="800000"/>
            <a:headEnd/>
            <a:tailEnd/>
          </a:ln>
        </p:spPr>
        <p:txBody>
          <a:bodyPr wrap="none">
            <a:spAutoFit/>
          </a:bodyPr>
          <a:lstStyle/>
          <a:p>
            <a:endParaRPr lang="en-US"/>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out)">
                                      <p:cBhvr>
                                        <p:cTn id="7" dur="500"/>
                                        <p:tgtEl>
                                          <p:spTgt spid="9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out)">
                                      <p:cBhvr>
                                        <p:cTn id="12" dur="500"/>
                                        <p:tgtEl>
                                          <p:spTgt spid="9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out)">
                                      <p:cBhvr>
                                        <p:cTn id="17" dur="500"/>
                                        <p:tgtEl>
                                          <p:spTgt spid="9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724400" y="2971800"/>
          <a:ext cx="3657600" cy="1916113"/>
        </p:xfrm>
        <a:graphic>
          <a:graphicData uri="http://schemas.openxmlformats.org/presentationml/2006/ole">
            <p:oleObj spid="_x0000_s2050" name="Clip" r:id="rId3" imgW="6239880" imgH="3268080" progId="">
              <p:embed/>
            </p:oleObj>
          </a:graphicData>
        </a:graphic>
      </p:graphicFrame>
      <p:graphicFrame>
        <p:nvGraphicFramePr>
          <p:cNvPr id="2051" name="Object 3"/>
          <p:cNvGraphicFramePr>
            <a:graphicFrameLocks noChangeAspect="1"/>
          </p:cNvGraphicFramePr>
          <p:nvPr/>
        </p:nvGraphicFramePr>
        <p:xfrm>
          <a:off x="1981200" y="3581400"/>
          <a:ext cx="1524000" cy="1211263"/>
        </p:xfrm>
        <a:graphic>
          <a:graphicData uri="http://schemas.openxmlformats.org/presentationml/2006/ole">
            <p:oleObj spid="_x0000_s2051" name="Clip" r:id="rId4" imgW="4304880" imgH="3420720" progId="">
              <p:embed/>
            </p:oleObj>
          </a:graphicData>
        </a:graphic>
      </p:graphicFrame>
      <p:sp>
        <p:nvSpPr>
          <p:cNvPr id="2052" name="WordArt 5"/>
          <p:cNvSpPr>
            <a:spLocks noChangeArrowheads="1" noChangeShapeType="1" noTextEdit="1"/>
          </p:cNvSpPr>
          <p:nvPr/>
        </p:nvSpPr>
        <p:spPr bwMode="auto">
          <a:xfrm>
            <a:off x="800100" y="1295400"/>
            <a:ext cx="7543800" cy="673100"/>
          </a:xfrm>
          <a:prstGeom prst="rect">
            <a:avLst/>
          </a:prstGeom>
        </p:spPr>
        <p:txBody>
          <a:bodyPr wrap="none" fromWordArt="1">
            <a:prstTxWarp prst="textPlain">
              <a:avLst>
                <a:gd name="adj" fmla="val 50000"/>
              </a:avLst>
            </a:prstTxWarp>
          </a:bodyPr>
          <a:lstStyle/>
          <a:p>
            <a:pPr algn="ctr"/>
            <a:r>
              <a:rPr lang="en-US" sz="4400" kern="10">
                <a:ln w="9525">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Mechanisms of Natural Selection</a:t>
            </a:r>
          </a:p>
        </p:txBody>
      </p:sp>
    </p:spTree>
  </p:cSld>
  <p:clrMapOvr>
    <a:masterClrMapping/>
  </p:clrMapOvr>
  <p:transition advClick="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Gene pool?</a:t>
            </a:r>
          </a:p>
        </p:txBody>
      </p:sp>
      <p:sp>
        <p:nvSpPr>
          <p:cNvPr id="53251" name="Rectangle 3"/>
          <p:cNvSpPr>
            <a:spLocks noGrp="1" noChangeArrowheads="1"/>
          </p:cNvSpPr>
          <p:nvPr>
            <p:ph type="body" sz="half" idx="1"/>
          </p:nvPr>
        </p:nvSpPr>
        <p:spPr/>
        <p:txBody>
          <a:bodyPr/>
          <a:lstStyle/>
          <a:p>
            <a:pPr eaLnBrk="1" hangingPunct="1">
              <a:lnSpc>
                <a:spcPct val="90000"/>
              </a:lnSpc>
            </a:pPr>
            <a:r>
              <a:rPr lang="en-US" b="1" smtClean="0"/>
              <a:t>Group of reproducing organisms</a:t>
            </a:r>
          </a:p>
          <a:p>
            <a:pPr eaLnBrk="1" hangingPunct="1">
              <a:lnSpc>
                <a:spcPct val="90000"/>
              </a:lnSpc>
            </a:pPr>
            <a:r>
              <a:rPr lang="en-US" b="1" smtClean="0"/>
              <a:t>Specific frequency of allele types:</a:t>
            </a:r>
          </a:p>
          <a:p>
            <a:pPr eaLnBrk="1" hangingPunct="1">
              <a:lnSpc>
                <a:spcPct val="90000"/>
              </a:lnSpc>
              <a:buFont typeface="Wingdings" pitchFamily="2" charset="2"/>
              <a:buNone/>
            </a:pPr>
            <a:r>
              <a:rPr lang="en-US" b="1" smtClean="0"/>
              <a:t>	25% AA</a:t>
            </a:r>
          </a:p>
          <a:p>
            <a:pPr eaLnBrk="1" hangingPunct="1">
              <a:lnSpc>
                <a:spcPct val="90000"/>
              </a:lnSpc>
              <a:buFont typeface="Wingdings" pitchFamily="2" charset="2"/>
              <a:buNone/>
            </a:pPr>
            <a:r>
              <a:rPr lang="en-US" b="1" smtClean="0"/>
              <a:t>	50% Aa</a:t>
            </a:r>
          </a:p>
          <a:p>
            <a:pPr eaLnBrk="1" hangingPunct="1">
              <a:lnSpc>
                <a:spcPct val="90000"/>
              </a:lnSpc>
              <a:buFont typeface="Wingdings" pitchFamily="2" charset="2"/>
              <a:buNone/>
            </a:pPr>
            <a:r>
              <a:rPr lang="en-US" b="1" smtClean="0"/>
              <a:t>	25%  aa</a:t>
            </a:r>
          </a:p>
          <a:p>
            <a:pPr eaLnBrk="1" hangingPunct="1">
              <a:lnSpc>
                <a:spcPct val="90000"/>
              </a:lnSpc>
            </a:pPr>
            <a:endParaRPr lang="en-US" b="1" smtClean="0"/>
          </a:p>
          <a:p>
            <a:pPr eaLnBrk="1" hangingPunct="1">
              <a:lnSpc>
                <a:spcPct val="90000"/>
              </a:lnSpc>
              <a:buFont typeface="Wingdings" pitchFamily="2" charset="2"/>
              <a:buNone/>
            </a:pPr>
            <a:endParaRPr lang="en-US" b="1" smtClean="0"/>
          </a:p>
        </p:txBody>
      </p:sp>
      <p:pic>
        <p:nvPicPr>
          <p:cNvPr id="32772" name="Picture 6" descr="C:\Program Files\Microsoft FrontPage\clipart\clip1\AN00022A.gif"/>
          <p:cNvPicPr>
            <a:picLocks noGrp="1" noChangeAspect="1" noChangeArrowheads="1"/>
          </p:cNvPicPr>
          <p:nvPr>
            <p:ph type="clipArt" sz="half" idx="2"/>
          </p:nvPr>
        </p:nvPicPr>
        <p:blipFill>
          <a:blip r:embed="rId3"/>
          <a:srcRect/>
          <a:stretch>
            <a:fillRect/>
          </a:stretch>
        </p:blipFill>
        <p:spPr>
          <a:xfrm>
            <a:off x="4038600" y="2057400"/>
            <a:ext cx="4876800" cy="4206875"/>
          </a:xfrm>
          <a:noFill/>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500"/>
                                        <p:tgtEl>
                                          <p:spTgt spid="53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out)">
                                      <p:cBhvr>
                                        <p:cTn id="12" dur="500"/>
                                        <p:tgtEl>
                                          <p:spTgt spid="532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ox(out)">
                                      <p:cBhvr>
                                        <p:cTn id="17" dur="500"/>
                                        <p:tgtEl>
                                          <p:spTgt spid="5325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ox(out)">
                                      <p:cBhvr>
                                        <p:cTn id="22" dur="500"/>
                                        <p:tgtEl>
                                          <p:spTgt spid="5325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box(out)">
                                      <p:cBhvr>
                                        <p:cTn id="27" dur="500"/>
                                        <p:tgtEl>
                                          <p:spTgt spid="5325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Changes in the Gene Pool:</a:t>
            </a:r>
          </a:p>
        </p:txBody>
      </p:sp>
      <p:sp>
        <p:nvSpPr>
          <p:cNvPr id="54276" name="Rectangle 4"/>
          <p:cNvSpPr>
            <a:spLocks noGrp="1" noChangeArrowheads="1"/>
          </p:cNvSpPr>
          <p:nvPr>
            <p:ph type="body" sz="half" idx="2"/>
          </p:nvPr>
        </p:nvSpPr>
        <p:spPr>
          <a:xfrm>
            <a:off x="5029200" y="2101850"/>
            <a:ext cx="3810000" cy="4527550"/>
          </a:xfrm>
        </p:spPr>
        <p:txBody>
          <a:bodyPr/>
          <a:lstStyle/>
          <a:p>
            <a:pPr eaLnBrk="1" hangingPunct="1">
              <a:lnSpc>
                <a:spcPct val="90000"/>
              </a:lnSpc>
            </a:pPr>
            <a:r>
              <a:rPr lang="en-US" b="1" smtClean="0"/>
              <a:t>Changes in the environment=</a:t>
            </a:r>
          </a:p>
          <a:p>
            <a:pPr eaLnBrk="1" hangingPunct="1">
              <a:lnSpc>
                <a:spcPct val="90000"/>
              </a:lnSpc>
            </a:pPr>
            <a:r>
              <a:rPr lang="en-US" b="1" smtClean="0"/>
              <a:t>New mix of allele frequencies:</a:t>
            </a:r>
          </a:p>
          <a:p>
            <a:pPr eaLnBrk="1" hangingPunct="1">
              <a:lnSpc>
                <a:spcPct val="90000"/>
              </a:lnSpc>
              <a:buFont typeface="Wingdings" pitchFamily="2" charset="2"/>
              <a:buNone/>
            </a:pPr>
            <a:r>
              <a:rPr lang="en-US" b="1" smtClean="0"/>
              <a:t>	10%  aa</a:t>
            </a:r>
          </a:p>
          <a:p>
            <a:pPr eaLnBrk="1" hangingPunct="1">
              <a:lnSpc>
                <a:spcPct val="90000"/>
              </a:lnSpc>
              <a:buFont typeface="Wingdings" pitchFamily="2" charset="2"/>
              <a:buNone/>
            </a:pPr>
            <a:r>
              <a:rPr lang="en-US" b="1" smtClean="0"/>
              <a:t>	 60% Aa</a:t>
            </a:r>
          </a:p>
          <a:p>
            <a:pPr eaLnBrk="1" hangingPunct="1">
              <a:lnSpc>
                <a:spcPct val="90000"/>
              </a:lnSpc>
              <a:buFont typeface="Wingdings" pitchFamily="2" charset="2"/>
              <a:buNone/>
            </a:pPr>
            <a:r>
              <a:rPr lang="en-US" b="1" smtClean="0"/>
              <a:t>	 30% AA</a:t>
            </a:r>
          </a:p>
          <a:p>
            <a:pPr eaLnBrk="1" hangingPunct="1">
              <a:lnSpc>
                <a:spcPct val="90000"/>
              </a:lnSpc>
              <a:buFont typeface="Wingdings" pitchFamily="2" charset="2"/>
              <a:buNone/>
            </a:pPr>
            <a:r>
              <a:rPr lang="en-US" b="1" smtClean="0"/>
              <a:t>Dominant had advantage</a:t>
            </a:r>
          </a:p>
        </p:txBody>
      </p:sp>
      <p:pic>
        <p:nvPicPr>
          <p:cNvPr id="33796" name="Picture 5" descr="C:\Program Files\Microsoft FrontPage\clipart\clip1\AN00020A.gif"/>
          <p:cNvPicPr>
            <a:picLocks noChangeAspect="1" noChangeArrowheads="1"/>
          </p:cNvPicPr>
          <p:nvPr/>
        </p:nvPicPr>
        <p:blipFill>
          <a:blip r:embed="rId3"/>
          <a:srcRect/>
          <a:stretch>
            <a:fillRect/>
          </a:stretch>
        </p:blipFill>
        <p:spPr bwMode="auto">
          <a:xfrm>
            <a:off x="533400" y="2200275"/>
            <a:ext cx="4419600" cy="3057525"/>
          </a:xfrm>
          <a:prstGeom prst="rect">
            <a:avLst/>
          </a:prstGeom>
          <a:noFill/>
          <a:ln w="9525">
            <a:noFill/>
            <a:miter lim="800000"/>
            <a:headEnd/>
            <a:tailEnd/>
          </a:ln>
        </p:spPr>
      </p:pic>
      <p:pic>
        <p:nvPicPr>
          <p:cNvPr id="54279" name="Picture 7" descr="C:\Program Files\MSWorks\Clipart\AN00838_.wmf"/>
          <p:cNvPicPr>
            <a:picLocks noGrp="1" noChangeAspect="1" noChangeArrowheads="1"/>
          </p:cNvPicPr>
          <p:nvPr>
            <p:ph type="clipArt" sz="half" idx="1"/>
          </p:nvPr>
        </p:nvPicPr>
        <p:blipFill>
          <a:blip r:embed="rId4"/>
          <a:srcRect/>
          <a:stretch>
            <a:fillRect/>
          </a:stretch>
        </p:blipFill>
        <p:spPr>
          <a:xfrm>
            <a:off x="1905000" y="3733800"/>
            <a:ext cx="3810000" cy="2730500"/>
          </a:xfrm>
          <a:noFill/>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box(out)">
                                      <p:cBhvr>
                                        <p:cTn id="7" dur="500"/>
                                        <p:tgtEl>
                                          <p:spTgt spid="5427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276">
                                            <p:txEl>
                                              <p:pRg st="1" end="1"/>
                                            </p:txEl>
                                          </p:spTgt>
                                        </p:tgtEl>
                                        <p:attrNameLst>
                                          <p:attrName>style.visibility</p:attrName>
                                        </p:attrNameLst>
                                      </p:cBhvr>
                                      <p:to>
                                        <p:strVal val="visible"/>
                                      </p:to>
                                    </p:set>
                                    <p:animEffect transition="in" filter="box(out)">
                                      <p:cBhvr>
                                        <p:cTn id="12" dur="500"/>
                                        <p:tgtEl>
                                          <p:spTgt spid="5427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Effect transition="in" filter="box(out)">
                                      <p:cBhvr>
                                        <p:cTn id="17" dur="500"/>
                                        <p:tgtEl>
                                          <p:spTgt spid="5427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4276">
                                            <p:txEl>
                                              <p:pRg st="3" end="3"/>
                                            </p:txEl>
                                          </p:spTgt>
                                        </p:tgtEl>
                                        <p:attrNameLst>
                                          <p:attrName>style.visibility</p:attrName>
                                        </p:attrNameLst>
                                      </p:cBhvr>
                                      <p:to>
                                        <p:strVal val="visible"/>
                                      </p:to>
                                    </p:set>
                                    <p:animEffect transition="in" filter="box(out)">
                                      <p:cBhvr>
                                        <p:cTn id="22" dur="500"/>
                                        <p:tgtEl>
                                          <p:spTgt spid="5427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4276">
                                            <p:txEl>
                                              <p:pRg st="4" end="4"/>
                                            </p:txEl>
                                          </p:spTgt>
                                        </p:tgtEl>
                                        <p:attrNameLst>
                                          <p:attrName>style.visibility</p:attrName>
                                        </p:attrNameLst>
                                      </p:cBhvr>
                                      <p:to>
                                        <p:strVal val="visible"/>
                                      </p:to>
                                    </p:set>
                                    <p:animEffect transition="in" filter="box(out)">
                                      <p:cBhvr>
                                        <p:cTn id="27" dur="500"/>
                                        <p:tgtEl>
                                          <p:spTgt spid="54276">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4276">
                                            <p:txEl>
                                              <p:pRg st="5" end="5"/>
                                            </p:txEl>
                                          </p:spTgt>
                                        </p:tgtEl>
                                        <p:attrNameLst>
                                          <p:attrName>style.visibility</p:attrName>
                                        </p:attrNameLst>
                                      </p:cBhvr>
                                      <p:to>
                                        <p:strVal val="visible"/>
                                      </p:to>
                                    </p:set>
                                    <p:animEffect transition="in" filter="box(out)">
                                      <p:cBhvr>
                                        <p:cTn id="32" dur="500"/>
                                        <p:tgtEl>
                                          <p:spTgt spid="54276">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4279"/>
                                        </p:tgtEl>
                                        <p:attrNameLst>
                                          <p:attrName>style.visibility</p:attrName>
                                        </p:attrNameLst>
                                      </p:cBhvr>
                                      <p:to>
                                        <p:strVal val="visible"/>
                                      </p:to>
                                    </p:set>
                                    <p:animEffect transition="in" filter="box(out)">
                                      <p:cBhvr>
                                        <p:cTn id="37" dur="500"/>
                                        <p:tgtEl>
                                          <p:spTgt spid="54279"/>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6000" smtClean="0"/>
              <a:t>Evolution of Brains:</a:t>
            </a:r>
          </a:p>
        </p:txBody>
      </p:sp>
      <p:pic>
        <p:nvPicPr>
          <p:cNvPr id="9219" name="Picture 3"/>
          <p:cNvPicPr>
            <a:picLocks noChangeAspect="1" noChangeArrowheads="1"/>
          </p:cNvPicPr>
          <p:nvPr/>
        </p:nvPicPr>
        <p:blipFill>
          <a:blip r:embed="rId2"/>
          <a:srcRect/>
          <a:stretch>
            <a:fillRect/>
          </a:stretch>
        </p:blipFill>
        <p:spPr bwMode="auto">
          <a:xfrm>
            <a:off x="0" y="2000250"/>
            <a:ext cx="9144000" cy="4857750"/>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6000" smtClean="0"/>
              <a:t>Variations:</a:t>
            </a:r>
          </a:p>
        </p:txBody>
      </p:sp>
      <p:sp>
        <p:nvSpPr>
          <p:cNvPr id="51203" name="Rectangle 3"/>
          <p:cNvSpPr>
            <a:spLocks noGrp="1" noChangeArrowheads="1"/>
          </p:cNvSpPr>
          <p:nvPr>
            <p:ph type="body" idx="1"/>
          </p:nvPr>
        </p:nvSpPr>
        <p:spPr>
          <a:xfrm>
            <a:off x="1066800" y="2101850"/>
            <a:ext cx="7772400" cy="4451350"/>
          </a:xfrm>
        </p:spPr>
        <p:txBody>
          <a:bodyPr/>
          <a:lstStyle/>
          <a:p>
            <a:pPr eaLnBrk="1" hangingPunct="1"/>
            <a:r>
              <a:rPr lang="en-US" sz="4000" b="1" smtClean="0"/>
              <a:t>Differences in traits</a:t>
            </a:r>
          </a:p>
          <a:p>
            <a:pPr eaLnBrk="1" hangingPunct="1"/>
            <a:r>
              <a:rPr lang="en-US" sz="4000" b="1" smtClean="0"/>
              <a:t>Come about by </a:t>
            </a:r>
            <a:r>
              <a:rPr lang="en-US" sz="4000" b="1" u="sng" smtClean="0"/>
              <a:t>mutations</a:t>
            </a:r>
            <a:r>
              <a:rPr lang="en-US" sz="4000" b="1" smtClean="0"/>
              <a:t> in genes</a:t>
            </a:r>
          </a:p>
          <a:p>
            <a:pPr eaLnBrk="1" hangingPunct="1"/>
            <a:r>
              <a:rPr lang="en-US" sz="4000" b="1" smtClean="0"/>
              <a:t>Random</a:t>
            </a:r>
          </a:p>
          <a:p>
            <a:pPr eaLnBrk="1" hangingPunct="1"/>
            <a:r>
              <a:rPr lang="en-US" sz="4000" b="1" smtClean="0"/>
              <a:t>Occur in </a:t>
            </a:r>
            <a:r>
              <a:rPr lang="en-US" sz="4000" b="1" u="sng" smtClean="0"/>
              <a:t>sex cells</a:t>
            </a:r>
          </a:p>
          <a:p>
            <a:pPr eaLnBrk="1" hangingPunct="1"/>
            <a:r>
              <a:rPr lang="en-US" sz="4000" b="1" smtClean="0"/>
              <a:t>Passed on to future generations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out)">
                                      <p:cBhvr>
                                        <p:cTn id="7" dur="500"/>
                                        <p:tgtEl>
                                          <p:spTgt spid="51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ox(out)">
                                      <p:cBhvr>
                                        <p:cTn id="12" dur="500"/>
                                        <p:tgtEl>
                                          <p:spTgt spid="512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ox(out)">
                                      <p:cBhvr>
                                        <p:cTn id="17" dur="500"/>
                                        <p:tgtEl>
                                          <p:spTgt spid="512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ox(out)">
                                      <p:cBhvr>
                                        <p:cTn id="22" dur="500"/>
                                        <p:tgtEl>
                                          <p:spTgt spid="512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ox(out)">
                                      <p:cBhvr>
                                        <p:cTn id="27" dur="500"/>
                                        <p:tgtEl>
                                          <p:spTgt spid="5120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6000" smtClean="0"/>
              <a:t>Bird Beak Adaptations</a:t>
            </a:r>
            <a:r>
              <a:rPr lang="en-US" smtClean="0"/>
              <a:t>:</a:t>
            </a:r>
          </a:p>
        </p:txBody>
      </p:sp>
      <p:sp>
        <p:nvSpPr>
          <p:cNvPr id="35843" name="Rectangle 4"/>
          <p:cNvSpPr>
            <a:spLocks noGrp="1" noChangeArrowheads="1"/>
          </p:cNvSpPr>
          <p:nvPr>
            <p:ph type="body" sz="half" idx="2"/>
          </p:nvPr>
        </p:nvSpPr>
        <p:spPr/>
        <p:txBody>
          <a:bodyPr/>
          <a:lstStyle/>
          <a:p>
            <a:pPr eaLnBrk="1" hangingPunct="1"/>
            <a:endParaRPr lang="en-US" sz="2800" smtClean="0"/>
          </a:p>
        </p:txBody>
      </p:sp>
      <p:pic>
        <p:nvPicPr>
          <p:cNvPr id="35844" name="Picture 5"/>
          <p:cNvPicPr>
            <a:picLocks noGrp="1" noChangeAspect="1" noChangeArrowheads="1"/>
          </p:cNvPicPr>
          <p:nvPr>
            <p:ph type="clipArt" sz="half" idx="1"/>
          </p:nvPr>
        </p:nvPicPr>
        <p:blipFill>
          <a:blip r:embed="rId2"/>
          <a:srcRect/>
          <a:stretch>
            <a:fillRect/>
          </a:stretch>
        </p:blipFill>
        <p:spPr>
          <a:xfrm>
            <a:off x="0" y="2133600"/>
            <a:ext cx="9144000" cy="4724400"/>
          </a:xfrm>
          <a:noFill/>
        </p:spPr>
      </p:pic>
    </p:spTree>
  </p:cSld>
  <p:clrMapOvr>
    <a:masterClrMapping/>
  </p:clrMapOvr>
  <p:transition advClick="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u="sng" smtClean="0"/>
              <a:t>Genetic Drift</a:t>
            </a:r>
            <a:r>
              <a:rPr lang="en-US" smtClean="0"/>
              <a:t/>
            </a:r>
            <a:br>
              <a:rPr lang="en-US" smtClean="0"/>
            </a:br>
            <a:r>
              <a:rPr lang="en-US" smtClean="0"/>
              <a:t>Changes in the gene pool due to:</a:t>
            </a:r>
          </a:p>
        </p:txBody>
      </p:sp>
      <p:sp>
        <p:nvSpPr>
          <p:cNvPr id="57347" name="Rectangle 3"/>
          <p:cNvSpPr>
            <a:spLocks noGrp="1" noChangeArrowheads="1"/>
          </p:cNvSpPr>
          <p:nvPr>
            <p:ph type="body" idx="1"/>
          </p:nvPr>
        </p:nvSpPr>
        <p:spPr>
          <a:xfrm>
            <a:off x="1066800" y="2101850"/>
            <a:ext cx="7772400" cy="4527550"/>
          </a:xfrm>
        </p:spPr>
        <p:txBody>
          <a:bodyPr/>
          <a:lstStyle/>
          <a:p>
            <a:pPr marL="609600" indent="-609600" eaLnBrk="1" hangingPunct="1">
              <a:buFont typeface="Wingdings" pitchFamily="2" charset="2"/>
              <a:buAutoNum type="arabicPeriod"/>
            </a:pPr>
            <a:r>
              <a:rPr lang="en-US" sz="4000" b="1" smtClean="0"/>
              <a:t>Random mating</a:t>
            </a:r>
          </a:p>
          <a:p>
            <a:pPr marL="609600" indent="-609600" eaLnBrk="1" hangingPunct="1">
              <a:buFont typeface="Wingdings" pitchFamily="2" charset="2"/>
              <a:buAutoNum type="arabicPeriod"/>
            </a:pPr>
            <a:r>
              <a:rPr lang="en-US" sz="4000" b="1" smtClean="0"/>
              <a:t>Over a long time period</a:t>
            </a:r>
          </a:p>
          <a:p>
            <a:pPr marL="609600" indent="-609600" eaLnBrk="1" hangingPunct="1">
              <a:buFont typeface="Wingdings" pitchFamily="2" charset="2"/>
              <a:buAutoNum type="arabicPeriod"/>
            </a:pPr>
            <a:r>
              <a:rPr lang="en-US" sz="4000" b="1" smtClean="0"/>
              <a:t>No immigration of males</a:t>
            </a:r>
          </a:p>
          <a:p>
            <a:pPr marL="609600" indent="-609600" eaLnBrk="1" hangingPunct="1">
              <a:buFont typeface="Wingdings" pitchFamily="2" charset="2"/>
              <a:buAutoNum type="arabicPeriod"/>
            </a:pPr>
            <a:r>
              <a:rPr lang="en-US" sz="4000" b="1" smtClean="0"/>
              <a:t>No emigration of females</a:t>
            </a:r>
          </a:p>
          <a:p>
            <a:pPr marL="609600" indent="-609600" eaLnBrk="1" hangingPunct="1">
              <a:buFont typeface="Wingdings" pitchFamily="2" charset="2"/>
              <a:buAutoNum type="arabicPeriod"/>
            </a:pPr>
            <a:r>
              <a:rPr lang="en-US" sz="4000" b="1" smtClean="0"/>
              <a:t>Sufficient resources that match the adaptations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out)">
                                      <p:cBhvr>
                                        <p:cTn id="7" dur="500"/>
                                        <p:tgtEl>
                                          <p:spTgt spid="573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ox(out)">
                                      <p:cBhvr>
                                        <p:cTn id="12" dur="500"/>
                                        <p:tgtEl>
                                          <p:spTgt spid="573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ox(out)">
                                      <p:cBhvr>
                                        <p:cTn id="17" dur="500"/>
                                        <p:tgtEl>
                                          <p:spTgt spid="573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box(out)">
                                      <p:cBhvr>
                                        <p:cTn id="22" dur="500"/>
                                        <p:tgtEl>
                                          <p:spTgt spid="5734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box(out)">
                                      <p:cBhvr>
                                        <p:cTn id="27" dur="500"/>
                                        <p:tgtEl>
                                          <p:spTgt spid="5734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0"/>
            <a:ext cx="7772400" cy="685800"/>
          </a:xfrm>
        </p:spPr>
        <p:txBody>
          <a:bodyPr/>
          <a:lstStyle/>
          <a:p>
            <a:pPr eaLnBrk="1" hangingPunct="1"/>
            <a:r>
              <a:rPr lang="en-US" smtClean="0"/>
              <a:t>Same Species Must:</a:t>
            </a:r>
          </a:p>
        </p:txBody>
      </p:sp>
      <p:sp>
        <p:nvSpPr>
          <p:cNvPr id="48131" name="Rectangle 3"/>
          <p:cNvSpPr>
            <a:spLocks noGrp="1" noChangeArrowheads="1"/>
          </p:cNvSpPr>
          <p:nvPr>
            <p:ph type="body" sz="half" idx="1"/>
          </p:nvPr>
        </p:nvSpPr>
        <p:spPr>
          <a:xfrm>
            <a:off x="228600" y="1524000"/>
            <a:ext cx="4037013" cy="5334000"/>
          </a:xfrm>
        </p:spPr>
        <p:txBody>
          <a:bodyPr/>
          <a:lstStyle/>
          <a:p>
            <a:pPr marL="533400" indent="-533400" eaLnBrk="1" hangingPunct="1"/>
            <a:r>
              <a:rPr lang="en-US" sz="4000" b="1" smtClean="0"/>
              <a:t>Show similar characteristics</a:t>
            </a:r>
          </a:p>
          <a:p>
            <a:pPr marL="533400" indent="-533400" eaLnBrk="1" hangingPunct="1"/>
            <a:r>
              <a:rPr lang="en-US" sz="4000" b="1" smtClean="0"/>
              <a:t>Successfully</a:t>
            </a:r>
          </a:p>
          <a:p>
            <a:pPr marL="533400" indent="-533400" eaLnBrk="1" hangingPunct="1">
              <a:buFont typeface="Wingdings" pitchFamily="2" charset="2"/>
              <a:buNone/>
            </a:pPr>
            <a:r>
              <a:rPr lang="en-US" sz="4000" b="1" smtClean="0"/>
              <a:t>     interbreed</a:t>
            </a:r>
          </a:p>
          <a:p>
            <a:pPr marL="533400" indent="-533400" eaLnBrk="1" hangingPunct="1"/>
            <a:r>
              <a:rPr lang="en-US" sz="4000" b="1" smtClean="0"/>
              <a:t>Producing fertile offspring</a:t>
            </a:r>
          </a:p>
        </p:txBody>
      </p:sp>
      <p:pic>
        <p:nvPicPr>
          <p:cNvPr id="37892" name="Picture 4"/>
          <p:cNvPicPr>
            <a:picLocks noGrp="1" noChangeAspect="1" noChangeArrowheads="1"/>
          </p:cNvPicPr>
          <p:nvPr>
            <p:ph type="clipArt" sz="half" idx="2"/>
          </p:nvPr>
        </p:nvPicPr>
        <p:blipFill>
          <a:blip r:embed="rId3"/>
          <a:srcRect/>
          <a:stretch>
            <a:fillRect/>
          </a:stretch>
        </p:blipFill>
        <p:spPr>
          <a:xfrm>
            <a:off x="4191000" y="1371600"/>
            <a:ext cx="4953000" cy="5486400"/>
          </a:xfrm>
        </p:spPr>
      </p:pic>
      <p:sp>
        <p:nvSpPr>
          <p:cNvPr id="48133" name="Text Box 5"/>
          <p:cNvSpPr txBox="1">
            <a:spLocks noChangeArrowheads="1"/>
          </p:cNvSpPr>
          <p:nvPr/>
        </p:nvSpPr>
        <p:spPr bwMode="auto">
          <a:xfrm>
            <a:off x="3946525" y="5657850"/>
            <a:ext cx="3222625" cy="1066800"/>
          </a:xfrm>
          <a:prstGeom prst="rect">
            <a:avLst/>
          </a:prstGeom>
          <a:solidFill>
            <a:schemeClr val="accent2"/>
          </a:solidFill>
          <a:ln w="9525">
            <a:noFill/>
            <a:miter lim="800000"/>
            <a:headEnd/>
            <a:tailEnd/>
          </a:ln>
        </p:spPr>
        <p:txBody>
          <a:bodyPr wrap="none">
            <a:spAutoFit/>
          </a:bodyPr>
          <a:lstStyle/>
          <a:p>
            <a:r>
              <a:rPr lang="en-US" sz="3200" b="1"/>
              <a:t>Donkey + Horse=</a:t>
            </a:r>
          </a:p>
          <a:p>
            <a:r>
              <a:rPr lang="en-US" sz="3200" b="1"/>
              <a:t>Mule (infertile)</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out)">
                                      <p:cBhvr>
                                        <p:cTn id="7" dur="500"/>
                                        <p:tgtEl>
                                          <p:spTgt spid="48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ox(out)">
                                      <p:cBhvr>
                                        <p:cTn id="12" dur="500"/>
                                        <p:tgtEl>
                                          <p:spTgt spid="48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ox(out)">
                                      <p:cBhvr>
                                        <p:cTn id="17" dur="500"/>
                                        <p:tgtEl>
                                          <p:spTgt spid="48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box(out)">
                                      <p:cBhvr>
                                        <p:cTn id="22" dur="500"/>
                                        <p:tgtEl>
                                          <p:spTgt spid="481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133"/>
                                        </p:tgtEl>
                                        <p:attrNameLst>
                                          <p:attrName>style.visibility</p:attrName>
                                        </p:attrNameLst>
                                      </p:cBhvr>
                                      <p:to>
                                        <p:strVal val="visible"/>
                                      </p:to>
                                    </p:set>
                                    <p:animEffect transition="in" filter="box(out)">
                                      <p:cBhvr>
                                        <p:cTn id="27" dur="500"/>
                                        <p:tgtEl>
                                          <p:spTgt spid="48133"/>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838200"/>
            <a:ext cx="7772400" cy="1143000"/>
          </a:xfrm>
        </p:spPr>
        <p:txBody>
          <a:bodyPr/>
          <a:lstStyle/>
          <a:p>
            <a:pPr eaLnBrk="1" hangingPunct="1"/>
            <a:r>
              <a:rPr lang="en-US" altLang="en-US" sz="7200" b="1" smtClean="0">
                <a:solidFill>
                  <a:schemeClr val="tx1"/>
                </a:solidFill>
              </a:rPr>
              <a:t>Speciation</a:t>
            </a:r>
            <a:endParaRPr lang="en-US" altLang="en-US" sz="5400" smtClean="0"/>
          </a:p>
        </p:txBody>
      </p:sp>
      <p:sp>
        <p:nvSpPr>
          <p:cNvPr id="11267" name="Rectangle 3"/>
          <p:cNvSpPr>
            <a:spLocks noGrp="1" noChangeArrowheads="1"/>
          </p:cNvSpPr>
          <p:nvPr>
            <p:ph type="body" sz="half" idx="1"/>
          </p:nvPr>
        </p:nvSpPr>
        <p:spPr>
          <a:xfrm>
            <a:off x="304800" y="2057400"/>
            <a:ext cx="3276600" cy="4572000"/>
          </a:xfrm>
        </p:spPr>
        <p:txBody>
          <a:bodyPr/>
          <a:lstStyle/>
          <a:p>
            <a:pPr eaLnBrk="1" hangingPunct="1">
              <a:lnSpc>
                <a:spcPct val="90000"/>
              </a:lnSpc>
            </a:pPr>
            <a:r>
              <a:rPr lang="en-US" altLang="en-US" sz="4000" smtClean="0"/>
              <a:t>Evolution</a:t>
            </a:r>
          </a:p>
          <a:p>
            <a:pPr eaLnBrk="1" hangingPunct="1">
              <a:lnSpc>
                <a:spcPct val="90000"/>
              </a:lnSpc>
            </a:pPr>
            <a:r>
              <a:rPr lang="en-US" altLang="en-US" sz="4000" smtClean="0"/>
              <a:t>New Species</a:t>
            </a:r>
          </a:p>
          <a:p>
            <a:pPr eaLnBrk="1" hangingPunct="1">
              <a:lnSpc>
                <a:spcPct val="90000"/>
              </a:lnSpc>
            </a:pPr>
            <a:r>
              <a:rPr lang="en-US" altLang="en-US" sz="4000" smtClean="0"/>
              <a:t>Over time</a:t>
            </a:r>
          </a:p>
          <a:p>
            <a:pPr eaLnBrk="1" hangingPunct="1">
              <a:lnSpc>
                <a:spcPct val="90000"/>
              </a:lnSpc>
            </a:pPr>
            <a:r>
              <a:rPr lang="en-US" altLang="en-US" sz="4000" smtClean="0"/>
              <a:t>By Isolation</a:t>
            </a:r>
          </a:p>
          <a:p>
            <a:pPr eaLnBrk="1" hangingPunct="1">
              <a:lnSpc>
                <a:spcPct val="90000"/>
              </a:lnSpc>
            </a:pPr>
            <a:r>
              <a:rPr lang="en-US" altLang="en-US" sz="4000" smtClean="0"/>
              <a:t>Natural Barriers</a:t>
            </a:r>
          </a:p>
        </p:txBody>
      </p:sp>
      <p:pic>
        <p:nvPicPr>
          <p:cNvPr id="38916" name="Picture 4"/>
          <p:cNvPicPr>
            <a:picLocks noGrp="1" noChangeAspect="1" noChangeArrowheads="1"/>
          </p:cNvPicPr>
          <p:nvPr>
            <p:ph type="clipArt" sz="half" idx="2"/>
          </p:nvPr>
        </p:nvPicPr>
        <p:blipFill>
          <a:blip r:embed="rId3"/>
          <a:srcRect/>
          <a:stretch>
            <a:fillRect/>
          </a:stretch>
        </p:blipFill>
        <p:spPr>
          <a:xfrm>
            <a:off x="4419600" y="152400"/>
            <a:ext cx="4724400" cy="6705600"/>
          </a:xfrm>
          <a:noFill/>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out)">
                                      <p:cBhvr>
                                        <p:cTn id="7" dur="500"/>
                                        <p:tgtEl>
                                          <p:spTgt spid="112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out)">
                                      <p:cBhvr>
                                        <p:cTn id="12" dur="500"/>
                                        <p:tgtEl>
                                          <p:spTgt spid="112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out)">
                                      <p:cBhvr>
                                        <p:cTn id="17" dur="500"/>
                                        <p:tgtEl>
                                          <p:spTgt spid="112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out)">
                                      <p:cBhvr>
                                        <p:cTn id="22" dur="500"/>
                                        <p:tgtEl>
                                          <p:spTgt spid="112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ox(out)">
                                      <p:cBhvr>
                                        <p:cTn id="27" dur="500"/>
                                        <p:tgtEl>
                                          <p:spTgt spid="112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6000" b="1" smtClean="0">
                <a:solidFill>
                  <a:schemeClr val="tx1"/>
                </a:solidFill>
              </a:rPr>
              <a:t>Geographic Isolation</a:t>
            </a:r>
            <a:endParaRPr lang="en-US" altLang="en-US" smtClean="0"/>
          </a:p>
        </p:txBody>
      </p:sp>
      <p:sp>
        <p:nvSpPr>
          <p:cNvPr id="12291" name="Rectangle 3"/>
          <p:cNvSpPr>
            <a:spLocks noGrp="1" noChangeArrowheads="1"/>
          </p:cNvSpPr>
          <p:nvPr>
            <p:ph type="body" sz="half" idx="1"/>
          </p:nvPr>
        </p:nvSpPr>
        <p:spPr>
          <a:xfrm>
            <a:off x="381000" y="2101850"/>
            <a:ext cx="4495800" cy="4527550"/>
          </a:xfrm>
        </p:spPr>
        <p:txBody>
          <a:bodyPr/>
          <a:lstStyle/>
          <a:p>
            <a:pPr eaLnBrk="1" hangingPunct="1"/>
            <a:r>
              <a:rPr lang="en-US" altLang="en-US" b="1" smtClean="0"/>
              <a:t>Separation of organisms by geographic features</a:t>
            </a:r>
          </a:p>
          <a:p>
            <a:pPr eaLnBrk="1" hangingPunct="1"/>
            <a:r>
              <a:rPr lang="en-US" altLang="en-US" b="1" smtClean="0"/>
              <a:t>Mountains</a:t>
            </a:r>
          </a:p>
          <a:p>
            <a:pPr eaLnBrk="1" hangingPunct="1"/>
            <a:r>
              <a:rPr lang="en-US" altLang="en-US" b="1" smtClean="0"/>
              <a:t>Lakes, oceans, rivers</a:t>
            </a:r>
          </a:p>
          <a:p>
            <a:pPr eaLnBrk="1" hangingPunct="1"/>
            <a:r>
              <a:rPr lang="en-US" altLang="en-US" b="1" smtClean="0"/>
              <a:t>Desserts</a:t>
            </a:r>
          </a:p>
          <a:p>
            <a:pPr eaLnBrk="1" hangingPunct="1">
              <a:buFont typeface="Wingdings" pitchFamily="2" charset="2"/>
              <a:buNone/>
            </a:pPr>
            <a:r>
              <a:rPr lang="en-US" altLang="en-US" b="1" smtClean="0"/>
              <a:t>(May result in new species over time)</a:t>
            </a:r>
          </a:p>
        </p:txBody>
      </p:sp>
      <p:pic>
        <p:nvPicPr>
          <p:cNvPr id="39940" name="Picture 6" descr="c:\Program Files\Common Files\Microsoft Shared\Clipart\cagcat50\bd05219_.wmf"/>
          <p:cNvPicPr>
            <a:picLocks noGrp="1" noChangeAspect="1" noChangeArrowheads="1"/>
          </p:cNvPicPr>
          <p:nvPr>
            <p:ph type="clipArt" sz="half" idx="2"/>
          </p:nvPr>
        </p:nvPicPr>
        <p:blipFill>
          <a:blip r:embed="rId3"/>
          <a:srcRect/>
          <a:stretch>
            <a:fillRect/>
          </a:stretch>
        </p:blipFill>
        <p:spPr>
          <a:xfrm>
            <a:off x="5029200" y="2374900"/>
            <a:ext cx="3810000" cy="3568700"/>
          </a:xfrm>
          <a:noFill/>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out)">
                                      <p:cBhvr>
                                        <p:cTn id="7" dur="500"/>
                                        <p:tgtEl>
                                          <p:spTgt spid="122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out)">
                                      <p:cBhvr>
                                        <p:cTn id="12" dur="500"/>
                                        <p:tgtEl>
                                          <p:spTgt spid="122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out)">
                                      <p:cBhvr>
                                        <p:cTn id="17" dur="500"/>
                                        <p:tgtEl>
                                          <p:spTgt spid="1229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out)">
                                      <p:cBhvr>
                                        <p:cTn id="22" dur="500"/>
                                        <p:tgtEl>
                                          <p:spTgt spid="1229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ox(out)">
                                      <p:cBhvr>
                                        <p:cTn id="27" dur="500"/>
                                        <p:tgtEl>
                                          <p:spTgt spid="1229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990600"/>
            <a:ext cx="8229600" cy="2133600"/>
          </a:xfrm>
        </p:spPr>
        <p:txBody>
          <a:bodyPr/>
          <a:lstStyle/>
          <a:p>
            <a:pPr eaLnBrk="1" hangingPunct="1"/>
            <a:r>
              <a:rPr lang="en-US" altLang="en-US" sz="6000" b="1" smtClean="0">
                <a:solidFill>
                  <a:schemeClr val="tx1"/>
                </a:solidFill>
              </a:rPr>
              <a:t>Reproductive Isolation</a:t>
            </a:r>
            <a:br>
              <a:rPr lang="en-US" altLang="en-US" sz="6000" b="1" smtClean="0">
                <a:solidFill>
                  <a:schemeClr val="tx1"/>
                </a:solidFill>
              </a:rPr>
            </a:br>
            <a:r>
              <a:rPr lang="en-US" altLang="en-US" sz="3600" smtClean="0"/>
              <a:t>When two different species </a:t>
            </a:r>
            <a:r>
              <a:rPr lang="en-US" altLang="en-US" sz="3600" u="sng" smtClean="0"/>
              <a:t>can not</a:t>
            </a:r>
            <a:r>
              <a:rPr lang="en-US" altLang="en-US" sz="3600" smtClean="0"/>
              <a:t> mate   and have successful offspring</a:t>
            </a:r>
          </a:p>
        </p:txBody>
      </p:sp>
      <p:sp>
        <p:nvSpPr>
          <p:cNvPr id="13315" name="Rectangle 3"/>
          <p:cNvSpPr>
            <a:spLocks noGrp="1" noChangeArrowheads="1"/>
          </p:cNvSpPr>
          <p:nvPr>
            <p:ph type="body" sz="half" idx="1"/>
          </p:nvPr>
        </p:nvSpPr>
        <p:spPr>
          <a:xfrm>
            <a:off x="685800" y="3276600"/>
            <a:ext cx="7924800" cy="3276600"/>
          </a:xfrm>
        </p:spPr>
        <p:txBody>
          <a:bodyPr/>
          <a:lstStyle/>
          <a:p>
            <a:pPr eaLnBrk="1" hangingPunct="1">
              <a:buFont typeface="Wingdings" pitchFamily="2" charset="2"/>
              <a:buNone/>
            </a:pPr>
            <a:endParaRPr lang="en-US" altLang="en-US" smtClean="0"/>
          </a:p>
          <a:p>
            <a:pPr lvl="1" eaLnBrk="1" hangingPunct="1"/>
            <a:r>
              <a:rPr lang="en-US" altLang="en-US" sz="4800" b="1" smtClean="0"/>
              <a:t>Geographic barriers</a:t>
            </a:r>
          </a:p>
          <a:p>
            <a:pPr lvl="1" eaLnBrk="1" hangingPunct="1"/>
            <a:r>
              <a:rPr lang="en-US" altLang="en-US" sz="4800" b="1" smtClean="0"/>
              <a:t>Anatomy or physiology</a:t>
            </a:r>
          </a:p>
          <a:p>
            <a:pPr lvl="1" eaLnBrk="1" hangingPunct="1"/>
            <a:r>
              <a:rPr lang="en-US" altLang="en-US" sz="4800" b="1" smtClean="0"/>
              <a:t>Social behaviors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ox(out)">
                                      <p:cBhvr>
                                        <p:cTn id="7" dur="500"/>
                                        <p:tgtEl>
                                          <p:spTgt spid="13315">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par>
                                <p:cTn id="8" presetID="4" presetClass="entr" presetSubtype="32" fill="hold" grpId="0"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box(out)">
                                      <p:cBhvr>
                                        <p:cTn id="10" dur="500"/>
                                        <p:tgtEl>
                                          <p:spTgt spid="13315">
                                            <p:txEl>
                                              <p:pRg st="2" end="2"/>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builtIn="1"/>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Effect transition="in" filter="box(out)">
                                      <p:cBhvr>
                                        <p:cTn id="13" dur="500"/>
                                        <p:tgtEl>
                                          <p:spTgt spid="13315">
                                            <p:txEl>
                                              <p:pRg st="3" end="3"/>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u="sng" smtClean="0"/>
              <a:t>Reproductive Isolation</a:t>
            </a:r>
            <a:r>
              <a:rPr lang="en-US" smtClean="0"/>
              <a:t>:</a:t>
            </a:r>
            <a:br>
              <a:rPr lang="en-US" smtClean="0"/>
            </a:br>
            <a:r>
              <a:rPr lang="en-US" smtClean="0"/>
              <a:t>Two organisms cannot mate</a:t>
            </a:r>
          </a:p>
        </p:txBody>
      </p:sp>
      <p:sp>
        <p:nvSpPr>
          <p:cNvPr id="58371" name="Rectangle 3"/>
          <p:cNvSpPr>
            <a:spLocks noGrp="1" noChangeArrowheads="1"/>
          </p:cNvSpPr>
          <p:nvPr>
            <p:ph type="body" idx="1"/>
          </p:nvPr>
        </p:nvSpPr>
        <p:spPr/>
        <p:txBody>
          <a:bodyPr/>
          <a:lstStyle/>
          <a:p>
            <a:pPr eaLnBrk="1" hangingPunct="1"/>
            <a:r>
              <a:rPr lang="en-US" sz="4400" smtClean="0"/>
              <a:t>Separated by geographic boundaries</a:t>
            </a:r>
          </a:p>
          <a:p>
            <a:pPr eaLnBrk="1" hangingPunct="1"/>
            <a:r>
              <a:rPr lang="en-US" sz="4400" smtClean="0"/>
              <a:t>Anatomical differences</a:t>
            </a:r>
          </a:p>
          <a:p>
            <a:pPr eaLnBrk="1" hangingPunct="1"/>
            <a:r>
              <a:rPr lang="en-US" sz="4400" smtClean="0"/>
              <a:t>Physiological differences</a:t>
            </a:r>
          </a:p>
          <a:p>
            <a:pPr eaLnBrk="1" hangingPunct="1"/>
            <a:r>
              <a:rPr lang="en-US" sz="4400" smtClean="0"/>
              <a:t>Social behaviors</a:t>
            </a:r>
          </a:p>
          <a:p>
            <a:pPr eaLnBrk="1" hangingPunct="1"/>
            <a:endParaRPr lang="en-US" sz="4400" smtClean="0"/>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6000" b="1" smtClean="0">
                <a:solidFill>
                  <a:schemeClr val="tx1"/>
                </a:solidFill>
              </a:rPr>
              <a:t>Gradualism</a:t>
            </a:r>
            <a:endParaRPr lang="en-US" altLang="en-US" smtClean="0"/>
          </a:p>
        </p:txBody>
      </p:sp>
      <p:sp>
        <p:nvSpPr>
          <p:cNvPr id="17411" name="Rectangle 3"/>
          <p:cNvSpPr>
            <a:spLocks noGrp="1" noChangeArrowheads="1"/>
          </p:cNvSpPr>
          <p:nvPr>
            <p:ph type="body" sz="half" idx="1"/>
          </p:nvPr>
        </p:nvSpPr>
        <p:spPr>
          <a:xfrm>
            <a:off x="381000" y="2101850"/>
            <a:ext cx="3962400" cy="4451350"/>
          </a:xfrm>
        </p:spPr>
        <p:txBody>
          <a:bodyPr/>
          <a:lstStyle/>
          <a:p>
            <a:pPr eaLnBrk="1" hangingPunct="1"/>
            <a:endParaRPr lang="en-US" altLang="en-US" sz="2800" smtClean="0"/>
          </a:p>
          <a:p>
            <a:pPr eaLnBrk="1" hangingPunct="1"/>
            <a:r>
              <a:rPr lang="en-US" altLang="en-US" sz="4400" b="1" smtClean="0"/>
              <a:t>“gradual”</a:t>
            </a:r>
          </a:p>
          <a:p>
            <a:pPr eaLnBrk="1" hangingPunct="1"/>
            <a:r>
              <a:rPr lang="en-US" altLang="en-US" sz="4400" b="1" smtClean="0"/>
              <a:t>Small changes</a:t>
            </a:r>
          </a:p>
          <a:p>
            <a:pPr eaLnBrk="1" hangingPunct="1"/>
            <a:r>
              <a:rPr lang="en-US" altLang="en-US" sz="4400" b="1" smtClean="0"/>
              <a:t>Over a long time</a:t>
            </a:r>
          </a:p>
          <a:p>
            <a:pPr eaLnBrk="1" hangingPunct="1"/>
            <a:endParaRPr lang="en-US" altLang="en-US" sz="2800" smtClean="0"/>
          </a:p>
        </p:txBody>
      </p:sp>
      <p:pic>
        <p:nvPicPr>
          <p:cNvPr id="43012" name="Picture 4" descr="pic3-3                                                         00000010Macintosh HD                   ABA78158:"/>
          <p:cNvPicPr>
            <a:picLocks noGrp="1" noChangeAspect="1" noChangeArrowheads="1"/>
          </p:cNvPicPr>
          <p:nvPr>
            <p:ph type="clipArt" sz="half" idx="2"/>
          </p:nvPr>
        </p:nvPicPr>
        <p:blipFill>
          <a:blip r:embed="rId3"/>
          <a:srcRect/>
          <a:stretch>
            <a:fillRect/>
          </a:stretch>
        </p:blipFill>
        <p:spPr>
          <a:xfrm>
            <a:off x="4419600" y="1905000"/>
            <a:ext cx="4724400" cy="4953000"/>
          </a:xfr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ox(out)">
                                      <p:cBhvr>
                                        <p:cTn id="7" dur="500"/>
                                        <p:tgtEl>
                                          <p:spTgt spid="17411">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box(out)">
                                      <p:cBhvr>
                                        <p:cTn id="12" dur="500"/>
                                        <p:tgtEl>
                                          <p:spTgt spid="17411">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box(out)">
                                      <p:cBhvr>
                                        <p:cTn id="17" dur="500"/>
                                        <p:tgtEl>
                                          <p:spTgt spid="17411">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5400" b="1" smtClean="0">
                <a:solidFill>
                  <a:schemeClr val="tx1"/>
                </a:solidFill>
              </a:rPr>
              <a:t>Punctuated Equilibrium</a:t>
            </a:r>
            <a:endParaRPr lang="en-US" altLang="en-US" smtClean="0"/>
          </a:p>
        </p:txBody>
      </p:sp>
      <p:sp>
        <p:nvSpPr>
          <p:cNvPr id="18435" name="Rectangle 3"/>
          <p:cNvSpPr>
            <a:spLocks noGrp="1" noChangeArrowheads="1"/>
          </p:cNvSpPr>
          <p:nvPr>
            <p:ph type="body" sz="half" idx="1"/>
          </p:nvPr>
        </p:nvSpPr>
        <p:spPr>
          <a:xfrm>
            <a:off x="228600" y="2133600"/>
            <a:ext cx="4419600" cy="4724400"/>
          </a:xfrm>
        </p:spPr>
        <p:txBody>
          <a:bodyPr/>
          <a:lstStyle/>
          <a:p>
            <a:pPr eaLnBrk="1" hangingPunct="1"/>
            <a:r>
              <a:rPr lang="en-US" altLang="en-US" sz="4400" b="1" smtClean="0"/>
              <a:t>“punctuation!”</a:t>
            </a:r>
          </a:p>
          <a:p>
            <a:pPr eaLnBrk="1" hangingPunct="1"/>
            <a:r>
              <a:rPr lang="en-US" altLang="en-US" sz="4400" b="1" smtClean="0"/>
              <a:t>Large changes</a:t>
            </a:r>
          </a:p>
          <a:p>
            <a:pPr eaLnBrk="1" hangingPunct="1"/>
            <a:r>
              <a:rPr lang="en-US" altLang="en-US" sz="4400" b="1" smtClean="0"/>
              <a:t>Happen rapidly</a:t>
            </a:r>
          </a:p>
          <a:p>
            <a:pPr eaLnBrk="1" hangingPunct="1"/>
            <a:r>
              <a:rPr lang="en-US" altLang="en-US" sz="4400" b="1" smtClean="0"/>
              <a:t>Periods of no change</a:t>
            </a:r>
          </a:p>
        </p:txBody>
      </p:sp>
      <p:pic>
        <p:nvPicPr>
          <p:cNvPr id="44036" name="Picture 4" descr="pic3-2                                                         00000010Macintosh HD                   ABA78158:"/>
          <p:cNvPicPr>
            <a:picLocks noGrp="1" noChangeAspect="1" noChangeArrowheads="1"/>
          </p:cNvPicPr>
          <p:nvPr>
            <p:ph type="clipArt" sz="half" idx="2"/>
          </p:nvPr>
        </p:nvPicPr>
        <p:blipFill>
          <a:blip r:embed="rId3"/>
          <a:srcRect/>
          <a:stretch>
            <a:fillRect/>
          </a:stretch>
        </p:blipFill>
        <p:spPr>
          <a:xfrm>
            <a:off x="4791075" y="2101850"/>
            <a:ext cx="4124325" cy="4756150"/>
          </a:xfrm>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out)">
                                      <p:cBhvr>
                                        <p:cTn id="7" dur="500"/>
                                        <p:tgtEl>
                                          <p:spTgt spid="184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out)">
                                      <p:cBhvr>
                                        <p:cTn id="12" dur="500"/>
                                        <p:tgtEl>
                                          <p:spTgt spid="184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ox(out)">
                                      <p:cBhvr>
                                        <p:cTn id="17" dur="500"/>
                                        <p:tgtEl>
                                          <p:spTgt spid="184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box(out)">
                                      <p:cBhvr>
                                        <p:cTn id="22" dur="500"/>
                                        <p:tgtEl>
                                          <p:spTgt spid="1843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990600" y="838200"/>
            <a:ext cx="7772400" cy="609600"/>
          </a:xfrm>
        </p:spPr>
        <p:txBody>
          <a:bodyPr/>
          <a:lstStyle/>
          <a:p>
            <a:pPr eaLnBrk="1" hangingPunct="1"/>
            <a:r>
              <a:rPr lang="en-US" smtClean="0"/>
              <a:t>Echolocation &amp; Prey Detection:</a:t>
            </a:r>
          </a:p>
        </p:txBody>
      </p:sp>
      <p:pic>
        <p:nvPicPr>
          <p:cNvPr id="10243" name="Picture 1027"/>
          <p:cNvPicPr>
            <a:picLocks noChangeAspect="1" noChangeArrowheads="1"/>
          </p:cNvPicPr>
          <p:nvPr/>
        </p:nvPicPr>
        <p:blipFill>
          <a:blip r:embed="rId2"/>
          <a:srcRect/>
          <a:stretch>
            <a:fillRect/>
          </a:stretch>
        </p:blipFill>
        <p:spPr bwMode="auto">
          <a:xfrm>
            <a:off x="152400" y="1524000"/>
            <a:ext cx="8991600" cy="5387975"/>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66800" y="990600"/>
            <a:ext cx="7772400" cy="762000"/>
          </a:xfrm>
        </p:spPr>
        <p:txBody>
          <a:bodyPr/>
          <a:lstStyle/>
          <a:p>
            <a:pPr eaLnBrk="1" hangingPunct="1"/>
            <a:endParaRPr lang="en-US" smtClean="0"/>
          </a:p>
        </p:txBody>
      </p:sp>
      <p:sp>
        <p:nvSpPr>
          <p:cNvPr id="45059" name="Rectangle 3"/>
          <p:cNvSpPr>
            <a:spLocks noGrp="1" noChangeArrowheads="1"/>
          </p:cNvSpPr>
          <p:nvPr>
            <p:ph type="body" sz="half" idx="1"/>
          </p:nvPr>
        </p:nvSpPr>
        <p:spPr>
          <a:xfrm>
            <a:off x="685800" y="1524000"/>
            <a:ext cx="3810000" cy="4648200"/>
          </a:xfrm>
        </p:spPr>
        <p:txBody>
          <a:bodyPr/>
          <a:lstStyle/>
          <a:p>
            <a:pPr eaLnBrk="1" hangingPunct="1"/>
            <a:r>
              <a:rPr lang="en-US" sz="4000" smtClean="0"/>
              <a:t>Gradualism:</a:t>
            </a:r>
          </a:p>
        </p:txBody>
      </p:sp>
      <p:sp>
        <p:nvSpPr>
          <p:cNvPr id="45060" name="Rectangle 4"/>
          <p:cNvSpPr>
            <a:spLocks noGrp="1" noChangeArrowheads="1"/>
          </p:cNvSpPr>
          <p:nvPr>
            <p:ph type="body" sz="half" idx="2"/>
          </p:nvPr>
        </p:nvSpPr>
        <p:spPr>
          <a:xfrm>
            <a:off x="4800600" y="1371600"/>
            <a:ext cx="4038600" cy="4648200"/>
          </a:xfrm>
        </p:spPr>
        <p:txBody>
          <a:bodyPr/>
          <a:lstStyle/>
          <a:p>
            <a:pPr eaLnBrk="1" hangingPunct="1"/>
            <a:r>
              <a:rPr lang="en-US" sz="4000" smtClean="0"/>
              <a:t>Punctuated Equilibrium</a:t>
            </a:r>
          </a:p>
        </p:txBody>
      </p:sp>
      <p:sp>
        <p:nvSpPr>
          <p:cNvPr id="45061" name="Line 5"/>
          <p:cNvSpPr>
            <a:spLocks noChangeShapeType="1"/>
          </p:cNvSpPr>
          <p:nvPr/>
        </p:nvSpPr>
        <p:spPr bwMode="auto">
          <a:xfrm>
            <a:off x="1524000" y="2895600"/>
            <a:ext cx="0" cy="2590800"/>
          </a:xfrm>
          <a:prstGeom prst="line">
            <a:avLst/>
          </a:prstGeom>
          <a:noFill/>
          <a:ln w="9525">
            <a:solidFill>
              <a:schemeClr val="tx1"/>
            </a:solidFill>
            <a:miter lim="800000"/>
            <a:headEnd/>
            <a:tailEnd/>
          </a:ln>
        </p:spPr>
        <p:txBody>
          <a:bodyPr wrap="none"/>
          <a:lstStyle/>
          <a:p>
            <a:endParaRPr lang="en-US"/>
          </a:p>
        </p:txBody>
      </p:sp>
      <p:sp>
        <p:nvSpPr>
          <p:cNvPr id="45062" name="Line 6"/>
          <p:cNvSpPr>
            <a:spLocks noChangeShapeType="1"/>
          </p:cNvSpPr>
          <p:nvPr/>
        </p:nvSpPr>
        <p:spPr bwMode="auto">
          <a:xfrm>
            <a:off x="1600200" y="5486400"/>
            <a:ext cx="2590800" cy="0"/>
          </a:xfrm>
          <a:prstGeom prst="line">
            <a:avLst/>
          </a:prstGeom>
          <a:noFill/>
          <a:ln w="9525">
            <a:solidFill>
              <a:schemeClr val="tx1"/>
            </a:solidFill>
            <a:miter lim="800000"/>
            <a:headEnd/>
            <a:tailEnd/>
          </a:ln>
        </p:spPr>
        <p:txBody>
          <a:bodyPr wrap="none"/>
          <a:lstStyle/>
          <a:p>
            <a:endParaRPr lang="en-US"/>
          </a:p>
        </p:txBody>
      </p:sp>
      <p:sp>
        <p:nvSpPr>
          <p:cNvPr id="45063" name="Line 7"/>
          <p:cNvSpPr>
            <a:spLocks noChangeShapeType="1"/>
          </p:cNvSpPr>
          <p:nvPr/>
        </p:nvSpPr>
        <p:spPr bwMode="auto">
          <a:xfrm flipV="1">
            <a:off x="1600200" y="3505200"/>
            <a:ext cx="1828800" cy="1905000"/>
          </a:xfrm>
          <a:prstGeom prst="line">
            <a:avLst/>
          </a:prstGeom>
          <a:noFill/>
          <a:ln w="76200">
            <a:solidFill>
              <a:schemeClr val="tx1"/>
            </a:solidFill>
            <a:miter lim="800000"/>
            <a:headEnd/>
            <a:tailEnd type="triangle" w="med" len="med"/>
          </a:ln>
        </p:spPr>
        <p:txBody>
          <a:bodyPr wrap="none"/>
          <a:lstStyle/>
          <a:p>
            <a:endParaRPr lang="en-US"/>
          </a:p>
        </p:txBody>
      </p:sp>
      <p:sp>
        <p:nvSpPr>
          <p:cNvPr id="45064" name="Line 9"/>
          <p:cNvSpPr>
            <a:spLocks noChangeShapeType="1"/>
          </p:cNvSpPr>
          <p:nvPr/>
        </p:nvSpPr>
        <p:spPr bwMode="auto">
          <a:xfrm>
            <a:off x="5562600" y="5410200"/>
            <a:ext cx="2362200" cy="0"/>
          </a:xfrm>
          <a:prstGeom prst="line">
            <a:avLst/>
          </a:prstGeom>
          <a:noFill/>
          <a:ln w="9525">
            <a:solidFill>
              <a:schemeClr val="tx1"/>
            </a:solidFill>
            <a:miter lim="800000"/>
            <a:headEnd/>
            <a:tailEnd/>
          </a:ln>
        </p:spPr>
        <p:txBody>
          <a:bodyPr wrap="none"/>
          <a:lstStyle/>
          <a:p>
            <a:endParaRPr lang="en-US"/>
          </a:p>
        </p:txBody>
      </p:sp>
      <p:sp>
        <p:nvSpPr>
          <p:cNvPr id="45065" name="Line 11"/>
          <p:cNvSpPr>
            <a:spLocks noChangeShapeType="1"/>
          </p:cNvSpPr>
          <p:nvPr/>
        </p:nvSpPr>
        <p:spPr bwMode="auto">
          <a:xfrm>
            <a:off x="5562600" y="2895600"/>
            <a:ext cx="0" cy="2514600"/>
          </a:xfrm>
          <a:prstGeom prst="line">
            <a:avLst/>
          </a:prstGeom>
          <a:noFill/>
          <a:ln w="9525">
            <a:solidFill>
              <a:schemeClr val="tx1"/>
            </a:solidFill>
            <a:miter lim="800000"/>
            <a:headEnd/>
            <a:tailEnd/>
          </a:ln>
        </p:spPr>
        <p:txBody>
          <a:bodyPr wrap="none"/>
          <a:lstStyle/>
          <a:p>
            <a:endParaRPr lang="en-US"/>
          </a:p>
        </p:txBody>
      </p:sp>
      <p:sp>
        <p:nvSpPr>
          <p:cNvPr id="45066" name="Line 12"/>
          <p:cNvSpPr>
            <a:spLocks noChangeShapeType="1"/>
          </p:cNvSpPr>
          <p:nvPr/>
        </p:nvSpPr>
        <p:spPr bwMode="auto">
          <a:xfrm>
            <a:off x="5562600" y="4876800"/>
            <a:ext cx="838200" cy="0"/>
          </a:xfrm>
          <a:prstGeom prst="line">
            <a:avLst/>
          </a:prstGeom>
          <a:noFill/>
          <a:ln w="76200">
            <a:solidFill>
              <a:schemeClr val="tx1"/>
            </a:solidFill>
            <a:miter lim="800000"/>
            <a:headEnd/>
            <a:tailEnd/>
          </a:ln>
        </p:spPr>
        <p:txBody>
          <a:bodyPr wrap="none"/>
          <a:lstStyle/>
          <a:p>
            <a:endParaRPr lang="en-US"/>
          </a:p>
        </p:txBody>
      </p:sp>
      <p:sp>
        <p:nvSpPr>
          <p:cNvPr id="45067" name="Line 13"/>
          <p:cNvSpPr>
            <a:spLocks noChangeShapeType="1"/>
          </p:cNvSpPr>
          <p:nvPr/>
        </p:nvSpPr>
        <p:spPr bwMode="auto">
          <a:xfrm flipV="1">
            <a:off x="6400800" y="4343400"/>
            <a:ext cx="0" cy="533400"/>
          </a:xfrm>
          <a:prstGeom prst="line">
            <a:avLst/>
          </a:prstGeom>
          <a:noFill/>
          <a:ln w="76200">
            <a:solidFill>
              <a:schemeClr val="tx1"/>
            </a:solidFill>
            <a:miter lim="800000"/>
            <a:headEnd/>
            <a:tailEnd/>
          </a:ln>
        </p:spPr>
        <p:txBody>
          <a:bodyPr wrap="none"/>
          <a:lstStyle/>
          <a:p>
            <a:endParaRPr lang="en-US"/>
          </a:p>
        </p:txBody>
      </p:sp>
      <p:sp>
        <p:nvSpPr>
          <p:cNvPr id="45068" name="Line 14"/>
          <p:cNvSpPr>
            <a:spLocks noChangeShapeType="1"/>
          </p:cNvSpPr>
          <p:nvPr/>
        </p:nvSpPr>
        <p:spPr bwMode="auto">
          <a:xfrm>
            <a:off x="6400800" y="4343400"/>
            <a:ext cx="1219200" cy="0"/>
          </a:xfrm>
          <a:prstGeom prst="line">
            <a:avLst/>
          </a:prstGeom>
          <a:noFill/>
          <a:ln w="76200">
            <a:solidFill>
              <a:schemeClr val="tx1"/>
            </a:solidFill>
            <a:miter lim="800000"/>
            <a:headEnd/>
            <a:tailEnd/>
          </a:ln>
        </p:spPr>
        <p:txBody>
          <a:bodyPr wrap="none"/>
          <a:lstStyle/>
          <a:p>
            <a:endParaRPr lang="en-US"/>
          </a:p>
        </p:txBody>
      </p:sp>
      <p:sp>
        <p:nvSpPr>
          <p:cNvPr id="45069" name="Line 15"/>
          <p:cNvSpPr>
            <a:spLocks noChangeShapeType="1"/>
          </p:cNvSpPr>
          <p:nvPr/>
        </p:nvSpPr>
        <p:spPr bwMode="auto">
          <a:xfrm flipV="1">
            <a:off x="7620000" y="3505200"/>
            <a:ext cx="0" cy="838200"/>
          </a:xfrm>
          <a:prstGeom prst="line">
            <a:avLst/>
          </a:prstGeom>
          <a:noFill/>
          <a:ln w="76200">
            <a:solidFill>
              <a:schemeClr val="tx1"/>
            </a:solidFill>
            <a:miter lim="800000"/>
            <a:headEnd/>
            <a:tailEnd/>
          </a:ln>
        </p:spPr>
        <p:txBody>
          <a:bodyPr wrap="none"/>
          <a:lstStyle/>
          <a:p>
            <a:endParaRPr lang="en-US"/>
          </a:p>
        </p:txBody>
      </p:sp>
      <p:sp>
        <p:nvSpPr>
          <p:cNvPr id="45070" name="Line 16"/>
          <p:cNvSpPr>
            <a:spLocks noChangeShapeType="1"/>
          </p:cNvSpPr>
          <p:nvPr/>
        </p:nvSpPr>
        <p:spPr bwMode="auto">
          <a:xfrm>
            <a:off x="7620000" y="3505200"/>
            <a:ext cx="762000" cy="0"/>
          </a:xfrm>
          <a:prstGeom prst="line">
            <a:avLst/>
          </a:prstGeom>
          <a:noFill/>
          <a:ln w="76200">
            <a:solidFill>
              <a:schemeClr val="tx1"/>
            </a:solidFill>
            <a:miter lim="800000"/>
            <a:headEnd/>
            <a:tailEnd/>
          </a:ln>
        </p:spPr>
        <p:txBody>
          <a:bodyPr wrap="none"/>
          <a:lstStyle/>
          <a:p>
            <a:endParaRPr lang="en-US"/>
          </a:p>
        </p:txBody>
      </p:sp>
      <p:sp>
        <p:nvSpPr>
          <p:cNvPr id="45071" name="Text Box 17"/>
          <p:cNvSpPr txBox="1">
            <a:spLocks noChangeArrowheads="1"/>
          </p:cNvSpPr>
          <p:nvPr/>
        </p:nvSpPr>
        <p:spPr bwMode="auto">
          <a:xfrm>
            <a:off x="1965325" y="5378450"/>
            <a:ext cx="1149350" cy="641350"/>
          </a:xfrm>
          <a:prstGeom prst="rect">
            <a:avLst/>
          </a:prstGeom>
          <a:noFill/>
          <a:ln w="9525">
            <a:noFill/>
            <a:miter lim="800000"/>
            <a:headEnd/>
            <a:tailEnd/>
          </a:ln>
        </p:spPr>
        <p:txBody>
          <a:bodyPr wrap="none">
            <a:spAutoFit/>
          </a:bodyPr>
          <a:lstStyle/>
          <a:p>
            <a:r>
              <a:rPr lang="en-US" sz="3600"/>
              <a:t>Time</a:t>
            </a:r>
          </a:p>
        </p:txBody>
      </p:sp>
      <p:sp>
        <p:nvSpPr>
          <p:cNvPr id="45072" name="Text Box 18"/>
          <p:cNvSpPr txBox="1">
            <a:spLocks noChangeArrowheads="1"/>
          </p:cNvSpPr>
          <p:nvPr/>
        </p:nvSpPr>
        <p:spPr bwMode="auto">
          <a:xfrm>
            <a:off x="990600" y="2590800"/>
            <a:ext cx="404813" cy="3378200"/>
          </a:xfrm>
          <a:prstGeom prst="rect">
            <a:avLst/>
          </a:prstGeom>
          <a:noFill/>
          <a:ln w="9525">
            <a:noFill/>
            <a:miter lim="800000"/>
            <a:headEnd/>
            <a:tailEnd/>
          </a:ln>
        </p:spPr>
        <p:txBody>
          <a:bodyPr wrap="none">
            <a:spAutoFit/>
          </a:bodyPr>
          <a:lstStyle/>
          <a:p>
            <a:r>
              <a:rPr lang="en-US" b="1"/>
              <a:t>#</a:t>
            </a:r>
          </a:p>
          <a:p>
            <a:r>
              <a:rPr lang="en-US" b="1"/>
              <a:t>S</a:t>
            </a:r>
          </a:p>
          <a:p>
            <a:r>
              <a:rPr lang="en-US" b="1"/>
              <a:t>P</a:t>
            </a:r>
          </a:p>
          <a:p>
            <a:r>
              <a:rPr lang="en-US" b="1"/>
              <a:t>E</a:t>
            </a:r>
          </a:p>
          <a:p>
            <a:r>
              <a:rPr lang="en-US" b="1"/>
              <a:t>C</a:t>
            </a:r>
          </a:p>
          <a:p>
            <a:r>
              <a:rPr lang="en-US" b="1"/>
              <a:t>I</a:t>
            </a:r>
          </a:p>
          <a:p>
            <a:r>
              <a:rPr lang="en-US" b="1"/>
              <a:t>E</a:t>
            </a:r>
          </a:p>
          <a:p>
            <a:r>
              <a:rPr lang="en-US" b="1"/>
              <a:t>S</a:t>
            </a:r>
          </a:p>
          <a:p>
            <a:endParaRPr lang="en-US"/>
          </a:p>
        </p:txBody>
      </p:sp>
    </p:spTree>
  </p:cSld>
  <p:clrMapOvr>
    <a:masterClrMapping/>
  </p:clrMapOvr>
  <p:transition advClick="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6000" smtClean="0"/>
              <a:t>Adaptive Radiation:</a:t>
            </a:r>
          </a:p>
        </p:txBody>
      </p:sp>
      <p:sp>
        <p:nvSpPr>
          <p:cNvPr id="55299" name="Rectangle 3"/>
          <p:cNvSpPr>
            <a:spLocks noGrp="1" noChangeArrowheads="1"/>
          </p:cNvSpPr>
          <p:nvPr>
            <p:ph type="body" idx="1"/>
          </p:nvPr>
        </p:nvSpPr>
        <p:spPr>
          <a:xfrm>
            <a:off x="609600" y="2101850"/>
            <a:ext cx="8229600" cy="4451350"/>
          </a:xfrm>
        </p:spPr>
        <p:txBody>
          <a:bodyPr/>
          <a:lstStyle/>
          <a:p>
            <a:pPr eaLnBrk="1" hangingPunct="1">
              <a:lnSpc>
                <a:spcPct val="90000"/>
              </a:lnSpc>
            </a:pPr>
            <a:r>
              <a:rPr lang="en-US" sz="4800" smtClean="0"/>
              <a:t>“radiation”= branching from    one source</a:t>
            </a:r>
          </a:p>
          <a:p>
            <a:pPr eaLnBrk="1" hangingPunct="1">
              <a:lnSpc>
                <a:spcPct val="90000"/>
              </a:lnSpc>
            </a:pPr>
            <a:r>
              <a:rPr lang="en-US" sz="4800" smtClean="0"/>
              <a:t>“adaptive”= survival of fit</a:t>
            </a:r>
          </a:p>
          <a:p>
            <a:pPr eaLnBrk="1" hangingPunct="1">
              <a:lnSpc>
                <a:spcPct val="90000"/>
              </a:lnSpc>
              <a:buFont typeface="Wingdings" pitchFamily="2" charset="2"/>
              <a:buNone/>
            </a:pPr>
            <a:r>
              <a:rPr lang="en-US" sz="4800" smtClean="0"/>
              <a:t>   Evolution of many branches of organisms from a single source</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ox(out)">
                                      <p:cBhvr>
                                        <p:cTn id="7" dur="500"/>
                                        <p:tgtEl>
                                          <p:spTgt spid="552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box(out)">
                                      <p:cBhvr>
                                        <p:cTn id="12" dur="500"/>
                                        <p:tgtEl>
                                          <p:spTgt spid="552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box(out)">
                                      <p:cBhvr>
                                        <p:cTn id="17" dur="500"/>
                                        <p:tgtEl>
                                          <p:spTgt spid="552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762000"/>
            <a:ext cx="7772400" cy="914400"/>
          </a:xfrm>
        </p:spPr>
        <p:txBody>
          <a:bodyPr/>
          <a:lstStyle/>
          <a:p>
            <a:pPr eaLnBrk="1" hangingPunct="1"/>
            <a:r>
              <a:rPr lang="en-US" altLang="en-US" sz="6000" b="1" smtClean="0">
                <a:solidFill>
                  <a:schemeClr val="tx1"/>
                </a:solidFill>
              </a:rPr>
              <a:t>Adaptive Radiation</a:t>
            </a:r>
            <a:endParaRPr lang="en-US" altLang="en-US" smtClean="0"/>
          </a:p>
        </p:txBody>
      </p:sp>
      <p:sp>
        <p:nvSpPr>
          <p:cNvPr id="47107" name="Rectangle 3"/>
          <p:cNvSpPr>
            <a:spLocks noGrp="1" noChangeArrowheads="1"/>
          </p:cNvSpPr>
          <p:nvPr>
            <p:ph type="body" sz="half" idx="1"/>
          </p:nvPr>
        </p:nvSpPr>
        <p:spPr/>
        <p:txBody>
          <a:bodyPr/>
          <a:lstStyle/>
          <a:p>
            <a:pPr eaLnBrk="1" hangingPunct="1"/>
            <a:endParaRPr lang="en-US" altLang="en-US" sz="2800" smtClean="0"/>
          </a:p>
        </p:txBody>
      </p:sp>
      <p:pic>
        <p:nvPicPr>
          <p:cNvPr id="47108" name="Picture 4" descr=" pic2 copy                                                      00000010Macintosh HD                   ABA78158:"/>
          <p:cNvPicPr>
            <a:picLocks noGrp="1" noChangeAspect="1" noChangeArrowheads="1"/>
          </p:cNvPicPr>
          <p:nvPr>
            <p:ph type="clipArt" sz="half" idx="2"/>
          </p:nvPr>
        </p:nvPicPr>
        <p:blipFill>
          <a:blip r:embed="rId2"/>
          <a:srcRect/>
          <a:stretch>
            <a:fillRect/>
          </a:stretch>
        </p:blipFill>
        <p:spPr>
          <a:xfrm>
            <a:off x="228600" y="1600200"/>
            <a:ext cx="8915400" cy="5257800"/>
          </a:xfrm>
        </p:spPr>
      </p:pic>
    </p:spTree>
  </p:cSld>
  <p:clrMapOvr>
    <a:masterClrMapping/>
  </p:clrMapOvr>
  <p:transition advClick="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6000" b="1" smtClean="0">
                <a:solidFill>
                  <a:schemeClr val="tx1"/>
                </a:solidFill>
              </a:rPr>
              <a:t>Divergence</a:t>
            </a:r>
            <a:endParaRPr lang="en-US" altLang="en-US" smtClean="0"/>
          </a:p>
        </p:txBody>
      </p:sp>
      <p:sp>
        <p:nvSpPr>
          <p:cNvPr id="16387" name="Rectangle 3"/>
          <p:cNvSpPr>
            <a:spLocks noGrp="1" noChangeArrowheads="1"/>
          </p:cNvSpPr>
          <p:nvPr>
            <p:ph type="body" sz="half" idx="1"/>
          </p:nvPr>
        </p:nvSpPr>
        <p:spPr>
          <a:xfrm>
            <a:off x="1066800" y="2101850"/>
            <a:ext cx="3810000" cy="4527550"/>
          </a:xfrm>
        </p:spPr>
        <p:txBody>
          <a:bodyPr/>
          <a:lstStyle/>
          <a:p>
            <a:pPr eaLnBrk="1" hangingPunct="1">
              <a:lnSpc>
                <a:spcPct val="90000"/>
              </a:lnSpc>
            </a:pPr>
            <a:r>
              <a:rPr lang="en-US" altLang="en-US" sz="2800" b="1" smtClean="0"/>
              <a:t>“</a:t>
            </a:r>
            <a:r>
              <a:rPr lang="en-US" altLang="en-US" b="1" smtClean="0"/>
              <a:t>diverge”= branch off</a:t>
            </a:r>
          </a:p>
          <a:p>
            <a:pPr eaLnBrk="1" hangingPunct="1">
              <a:lnSpc>
                <a:spcPct val="90000"/>
              </a:lnSpc>
            </a:pPr>
            <a:r>
              <a:rPr lang="en-US" altLang="en-US" b="1" smtClean="0"/>
              <a:t>Homologous structures</a:t>
            </a:r>
          </a:p>
          <a:p>
            <a:pPr eaLnBrk="1" hangingPunct="1">
              <a:lnSpc>
                <a:spcPct val="90000"/>
              </a:lnSpc>
            </a:pPr>
            <a:r>
              <a:rPr lang="en-US" altLang="en-US" b="1" smtClean="0"/>
              <a:t>Same origin</a:t>
            </a:r>
          </a:p>
          <a:p>
            <a:pPr eaLnBrk="1" hangingPunct="1">
              <a:lnSpc>
                <a:spcPct val="90000"/>
              </a:lnSpc>
            </a:pPr>
            <a:r>
              <a:rPr lang="en-US" altLang="en-US" b="1" smtClean="0"/>
              <a:t>Same underlying structure</a:t>
            </a:r>
          </a:p>
          <a:p>
            <a:pPr eaLnBrk="1" hangingPunct="1">
              <a:lnSpc>
                <a:spcPct val="90000"/>
              </a:lnSpc>
            </a:pPr>
            <a:r>
              <a:rPr lang="en-US" altLang="en-US" b="1" smtClean="0"/>
              <a:t>Difference functions</a:t>
            </a:r>
          </a:p>
        </p:txBody>
      </p:sp>
      <p:sp>
        <p:nvSpPr>
          <p:cNvPr id="48132" name="Rectangle 4"/>
          <p:cNvSpPr>
            <a:spLocks noGrp="1" noChangeArrowheads="1" noTextEdit="1"/>
          </p:cNvSpPr>
          <p:nvPr>
            <p:ph type="clipArt" sz="half" idx="2"/>
          </p:nvPr>
        </p:nvSpPr>
        <p:spPr>
          <a:xfrm flipV="1">
            <a:off x="4953000" y="6172200"/>
            <a:ext cx="457200" cy="76200"/>
          </a:xfrm>
        </p:spPr>
      </p:sp>
      <p:sp>
        <p:nvSpPr>
          <p:cNvPr id="48133" name="Line 5"/>
          <p:cNvSpPr>
            <a:spLocks noChangeShapeType="1"/>
          </p:cNvSpPr>
          <p:nvPr/>
        </p:nvSpPr>
        <p:spPr bwMode="auto">
          <a:xfrm flipH="1" flipV="1">
            <a:off x="5486400" y="1828800"/>
            <a:ext cx="1447800" cy="3733800"/>
          </a:xfrm>
          <a:prstGeom prst="line">
            <a:avLst/>
          </a:prstGeom>
          <a:noFill/>
          <a:ln w="76200">
            <a:solidFill>
              <a:schemeClr val="tx1"/>
            </a:solidFill>
            <a:miter lim="800000"/>
            <a:headEnd/>
            <a:tailEnd type="triangle" w="med" len="med"/>
          </a:ln>
        </p:spPr>
        <p:txBody>
          <a:bodyPr wrap="none"/>
          <a:lstStyle/>
          <a:p>
            <a:endParaRPr lang="en-US"/>
          </a:p>
        </p:txBody>
      </p:sp>
      <p:sp>
        <p:nvSpPr>
          <p:cNvPr id="48134" name="Line 6"/>
          <p:cNvSpPr>
            <a:spLocks noChangeShapeType="1"/>
          </p:cNvSpPr>
          <p:nvPr/>
        </p:nvSpPr>
        <p:spPr bwMode="auto">
          <a:xfrm flipV="1">
            <a:off x="6705600" y="3733800"/>
            <a:ext cx="1371600" cy="914400"/>
          </a:xfrm>
          <a:prstGeom prst="line">
            <a:avLst/>
          </a:prstGeom>
          <a:noFill/>
          <a:ln w="76200">
            <a:solidFill>
              <a:schemeClr val="tx1"/>
            </a:solidFill>
            <a:miter lim="800000"/>
            <a:headEnd/>
            <a:tailEnd type="triangle" w="med" len="med"/>
          </a:ln>
        </p:spPr>
        <p:txBody>
          <a:bodyPr wrap="none"/>
          <a:lstStyle/>
          <a:p>
            <a:endParaRPr lang="en-US"/>
          </a:p>
        </p:txBody>
      </p:sp>
      <p:sp>
        <p:nvSpPr>
          <p:cNvPr id="48135" name="Line 7"/>
          <p:cNvSpPr>
            <a:spLocks noChangeShapeType="1"/>
          </p:cNvSpPr>
          <p:nvPr/>
        </p:nvSpPr>
        <p:spPr bwMode="auto">
          <a:xfrm flipH="1" flipV="1">
            <a:off x="6705600" y="2895600"/>
            <a:ext cx="533400" cy="1371600"/>
          </a:xfrm>
          <a:prstGeom prst="line">
            <a:avLst/>
          </a:prstGeom>
          <a:noFill/>
          <a:ln w="76200">
            <a:solidFill>
              <a:schemeClr val="tx1"/>
            </a:solidFill>
            <a:miter lim="800000"/>
            <a:headEnd/>
            <a:tailEnd type="triangle" w="med" len="med"/>
          </a:ln>
        </p:spPr>
        <p:txBody>
          <a:bodyPr wrap="none"/>
          <a:lstStyle/>
          <a:p>
            <a:endParaRPr lang="en-US"/>
          </a:p>
        </p:txBody>
      </p:sp>
      <p:sp>
        <p:nvSpPr>
          <p:cNvPr id="48136" name="Line 8"/>
          <p:cNvSpPr>
            <a:spLocks noChangeShapeType="1"/>
          </p:cNvSpPr>
          <p:nvPr/>
        </p:nvSpPr>
        <p:spPr bwMode="auto">
          <a:xfrm flipH="1" flipV="1">
            <a:off x="4876800" y="3276600"/>
            <a:ext cx="1371600" cy="533400"/>
          </a:xfrm>
          <a:prstGeom prst="line">
            <a:avLst/>
          </a:prstGeom>
          <a:noFill/>
          <a:ln w="76200">
            <a:solidFill>
              <a:schemeClr val="tx1"/>
            </a:solidFill>
            <a:miter lim="800000"/>
            <a:headEnd/>
            <a:tailEnd type="triangle" w="med" len="med"/>
          </a:ln>
        </p:spPr>
        <p:txBody>
          <a:bodyPr wrap="none"/>
          <a:lstStyle/>
          <a:p>
            <a:endParaRPr lang="en-US"/>
          </a:p>
        </p:txBody>
      </p:sp>
      <p:sp>
        <p:nvSpPr>
          <p:cNvPr id="16393" name="Text Box 9"/>
          <p:cNvSpPr txBox="1">
            <a:spLocks noChangeArrowheads="1"/>
          </p:cNvSpPr>
          <p:nvPr/>
        </p:nvSpPr>
        <p:spPr bwMode="auto">
          <a:xfrm>
            <a:off x="5334000" y="5486400"/>
            <a:ext cx="3346450" cy="1190625"/>
          </a:xfrm>
          <a:prstGeom prst="rect">
            <a:avLst/>
          </a:prstGeom>
          <a:solidFill>
            <a:schemeClr val="accent1"/>
          </a:solidFill>
          <a:ln w="9525">
            <a:noFill/>
            <a:miter lim="800000"/>
            <a:headEnd/>
            <a:tailEnd/>
          </a:ln>
        </p:spPr>
        <p:txBody>
          <a:bodyPr wrap="none">
            <a:spAutoFit/>
          </a:bodyPr>
          <a:lstStyle/>
          <a:p>
            <a:pPr algn="ctr"/>
            <a:r>
              <a:rPr lang="en-US" sz="3600"/>
              <a:t>Original Species:</a:t>
            </a:r>
          </a:p>
          <a:p>
            <a:pPr algn="ctr"/>
            <a:r>
              <a:rPr lang="en-US" sz="3600"/>
              <a:t>Mammal</a:t>
            </a:r>
          </a:p>
        </p:txBody>
      </p:sp>
      <p:sp>
        <p:nvSpPr>
          <p:cNvPr id="48138" name="Text Box 10"/>
          <p:cNvSpPr txBox="1">
            <a:spLocks noChangeArrowheads="1"/>
          </p:cNvSpPr>
          <p:nvPr/>
        </p:nvSpPr>
        <p:spPr bwMode="auto">
          <a:xfrm>
            <a:off x="7848600" y="2971800"/>
            <a:ext cx="1295400" cy="822325"/>
          </a:xfrm>
          <a:prstGeom prst="rect">
            <a:avLst/>
          </a:prstGeom>
          <a:noFill/>
          <a:ln w="9525">
            <a:noFill/>
            <a:miter lim="800000"/>
            <a:headEnd/>
            <a:tailEnd/>
          </a:ln>
        </p:spPr>
        <p:txBody>
          <a:bodyPr>
            <a:spAutoFit/>
          </a:bodyPr>
          <a:lstStyle/>
          <a:p>
            <a:pPr>
              <a:spcBef>
                <a:spcPct val="50000"/>
              </a:spcBef>
            </a:pPr>
            <a:r>
              <a:rPr lang="en-US"/>
              <a:t>Whale flipper</a:t>
            </a:r>
          </a:p>
        </p:txBody>
      </p:sp>
      <p:sp>
        <p:nvSpPr>
          <p:cNvPr id="48139" name="Text Box 12"/>
          <p:cNvSpPr txBox="1">
            <a:spLocks noChangeArrowheads="1"/>
          </p:cNvSpPr>
          <p:nvPr/>
        </p:nvSpPr>
        <p:spPr bwMode="auto">
          <a:xfrm>
            <a:off x="5241925" y="1489075"/>
            <a:ext cx="1630363" cy="457200"/>
          </a:xfrm>
          <a:prstGeom prst="rect">
            <a:avLst/>
          </a:prstGeom>
          <a:noFill/>
          <a:ln w="9525">
            <a:noFill/>
            <a:miter lim="800000"/>
            <a:headEnd/>
            <a:tailEnd/>
          </a:ln>
        </p:spPr>
        <p:txBody>
          <a:bodyPr wrap="none">
            <a:spAutoFit/>
          </a:bodyPr>
          <a:lstStyle/>
          <a:p>
            <a:r>
              <a:rPr lang="en-US"/>
              <a:t>Human arm</a:t>
            </a:r>
          </a:p>
        </p:txBody>
      </p:sp>
      <p:sp>
        <p:nvSpPr>
          <p:cNvPr id="48140" name="Text Box 13"/>
          <p:cNvSpPr txBox="1">
            <a:spLocks noChangeArrowheads="1"/>
          </p:cNvSpPr>
          <p:nvPr/>
        </p:nvSpPr>
        <p:spPr bwMode="auto">
          <a:xfrm>
            <a:off x="6400800" y="2438400"/>
            <a:ext cx="1292225" cy="457200"/>
          </a:xfrm>
          <a:prstGeom prst="rect">
            <a:avLst/>
          </a:prstGeom>
          <a:noFill/>
          <a:ln w="9525">
            <a:noFill/>
            <a:miter lim="800000"/>
            <a:headEnd/>
            <a:tailEnd/>
          </a:ln>
        </p:spPr>
        <p:txBody>
          <a:bodyPr wrap="none">
            <a:spAutoFit/>
          </a:bodyPr>
          <a:lstStyle/>
          <a:p>
            <a:r>
              <a:rPr lang="en-US"/>
              <a:t>Bat wing</a:t>
            </a:r>
          </a:p>
        </p:txBody>
      </p:sp>
      <p:sp>
        <p:nvSpPr>
          <p:cNvPr id="48141" name="Text Box 14"/>
          <p:cNvSpPr txBox="1">
            <a:spLocks noChangeArrowheads="1"/>
          </p:cNvSpPr>
          <p:nvPr/>
        </p:nvSpPr>
        <p:spPr bwMode="auto">
          <a:xfrm>
            <a:off x="4403725" y="2860675"/>
            <a:ext cx="1239838" cy="457200"/>
          </a:xfrm>
          <a:prstGeom prst="rect">
            <a:avLst/>
          </a:prstGeom>
          <a:noFill/>
          <a:ln w="9525">
            <a:noFill/>
            <a:miter lim="800000"/>
            <a:headEnd/>
            <a:tailEnd/>
          </a:ln>
        </p:spPr>
        <p:txBody>
          <a:bodyPr wrap="none">
            <a:spAutoFit/>
          </a:bodyPr>
          <a:lstStyle/>
          <a:p>
            <a:r>
              <a:rPr lang="en-US"/>
              <a:t>Cat limb</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out)">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out)">
                                      <p:cBhvr>
                                        <p:cTn id="12" dur="500"/>
                                        <p:tgtEl>
                                          <p:spTgt spid="16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out)">
                                      <p:cBhvr>
                                        <p:cTn id="17" dur="500"/>
                                        <p:tgtEl>
                                          <p:spTgt spid="163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ox(out)">
                                      <p:cBhvr>
                                        <p:cTn id="22" dur="500"/>
                                        <p:tgtEl>
                                          <p:spTgt spid="163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ox(out)">
                                      <p:cBhvr>
                                        <p:cTn id="27" dur="500"/>
                                        <p:tgtEl>
                                          <p:spTgt spid="163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93"/>
                                        </p:tgtEl>
                                        <p:attrNameLst>
                                          <p:attrName>style.visibility</p:attrName>
                                        </p:attrNameLst>
                                      </p:cBhvr>
                                      <p:to>
                                        <p:strVal val="visible"/>
                                      </p:to>
                                    </p:set>
                                    <p:animEffect transition="in" filter="box(out)">
                                      <p:cBhvr>
                                        <p:cTn id="32" dur="500"/>
                                        <p:tgtEl>
                                          <p:spTgt spid="16393"/>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p:txBody>
          <a:bodyPr/>
          <a:lstStyle/>
          <a:p>
            <a:pPr eaLnBrk="1" hangingPunct="1"/>
            <a:r>
              <a:rPr lang="en-US" altLang="en-US" smtClean="0"/>
              <a:t>Convergence</a:t>
            </a:r>
          </a:p>
        </p:txBody>
      </p:sp>
      <p:sp>
        <p:nvSpPr>
          <p:cNvPr id="15366" name="Rectangle 6"/>
          <p:cNvSpPr>
            <a:spLocks noGrp="1" noChangeArrowheads="1"/>
          </p:cNvSpPr>
          <p:nvPr>
            <p:ph type="body" sz="half" idx="1"/>
          </p:nvPr>
        </p:nvSpPr>
        <p:spPr>
          <a:xfrm>
            <a:off x="381000" y="2101850"/>
            <a:ext cx="4495800" cy="4603750"/>
          </a:xfrm>
        </p:spPr>
        <p:txBody>
          <a:bodyPr/>
          <a:lstStyle/>
          <a:p>
            <a:pPr eaLnBrk="1" hangingPunct="1">
              <a:lnSpc>
                <a:spcPct val="90000"/>
              </a:lnSpc>
            </a:pPr>
            <a:r>
              <a:rPr lang="en-US" altLang="en-US" b="1" smtClean="0"/>
              <a:t>“converge”=come together”</a:t>
            </a:r>
          </a:p>
          <a:p>
            <a:pPr eaLnBrk="1" hangingPunct="1">
              <a:lnSpc>
                <a:spcPct val="90000"/>
              </a:lnSpc>
            </a:pPr>
            <a:r>
              <a:rPr lang="en-US" altLang="en-US" b="1" u="sng" smtClean="0"/>
              <a:t>Analogous features</a:t>
            </a:r>
          </a:p>
          <a:p>
            <a:pPr eaLnBrk="1" hangingPunct="1">
              <a:lnSpc>
                <a:spcPct val="90000"/>
              </a:lnSpc>
            </a:pPr>
            <a:r>
              <a:rPr lang="en-US" altLang="en-US" b="1" smtClean="0"/>
              <a:t>From different origins</a:t>
            </a:r>
          </a:p>
          <a:p>
            <a:pPr eaLnBrk="1" hangingPunct="1">
              <a:lnSpc>
                <a:spcPct val="90000"/>
              </a:lnSpc>
            </a:pPr>
            <a:r>
              <a:rPr lang="en-US" altLang="en-US" b="1" smtClean="0"/>
              <a:t>Similar environments=</a:t>
            </a:r>
          </a:p>
          <a:p>
            <a:pPr eaLnBrk="1" hangingPunct="1">
              <a:lnSpc>
                <a:spcPct val="90000"/>
              </a:lnSpc>
            </a:pPr>
            <a:r>
              <a:rPr lang="en-US" altLang="en-US" b="1" smtClean="0"/>
              <a:t>Similar functions</a:t>
            </a:r>
          </a:p>
          <a:p>
            <a:pPr eaLnBrk="1" hangingPunct="1">
              <a:lnSpc>
                <a:spcPct val="90000"/>
              </a:lnSpc>
            </a:pPr>
            <a:r>
              <a:rPr lang="en-US" altLang="en-US" b="1" smtClean="0"/>
              <a:t>Different structures</a:t>
            </a:r>
          </a:p>
        </p:txBody>
      </p:sp>
      <p:graphicFrame>
        <p:nvGraphicFramePr>
          <p:cNvPr id="3074" name="Rectangle 0"/>
          <p:cNvGraphicFramePr>
            <a:graphicFrameLocks/>
          </p:cNvGraphicFramePr>
          <p:nvPr>
            <p:ph type="clipArt" sz="half" idx="2"/>
          </p:nvPr>
        </p:nvGraphicFramePr>
        <p:xfrm>
          <a:off x="5029200" y="4159250"/>
          <a:ext cx="3810000" cy="0"/>
        </p:xfrm>
        <a:graphic>
          <a:graphicData uri="http://schemas.openxmlformats.org/presentationml/2006/ole">
            <p:oleObj spid="_x0000_s3074" r:id="rId4" imgW="0" imgH="0" progId="">
              <p:embed/>
            </p:oleObj>
          </a:graphicData>
        </a:graphic>
      </p:graphicFrame>
      <p:sp>
        <p:nvSpPr>
          <p:cNvPr id="3077" name="Line 8"/>
          <p:cNvSpPr>
            <a:spLocks noChangeShapeType="1"/>
          </p:cNvSpPr>
          <p:nvPr/>
        </p:nvSpPr>
        <p:spPr bwMode="auto">
          <a:xfrm flipV="1">
            <a:off x="4495800" y="4114800"/>
            <a:ext cx="1371600" cy="1295400"/>
          </a:xfrm>
          <a:prstGeom prst="line">
            <a:avLst/>
          </a:prstGeom>
          <a:noFill/>
          <a:ln w="76200">
            <a:solidFill>
              <a:schemeClr val="tx1"/>
            </a:solidFill>
            <a:miter lim="800000"/>
            <a:headEnd/>
            <a:tailEnd type="triangle" w="med" len="med"/>
          </a:ln>
        </p:spPr>
        <p:txBody>
          <a:bodyPr wrap="none"/>
          <a:lstStyle/>
          <a:p>
            <a:endParaRPr lang="en-US"/>
          </a:p>
        </p:txBody>
      </p:sp>
      <p:sp>
        <p:nvSpPr>
          <p:cNvPr id="3078" name="Line 9"/>
          <p:cNvSpPr>
            <a:spLocks noChangeShapeType="1"/>
          </p:cNvSpPr>
          <p:nvPr/>
        </p:nvSpPr>
        <p:spPr bwMode="auto">
          <a:xfrm>
            <a:off x="5638800" y="1905000"/>
            <a:ext cx="914400" cy="1371600"/>
          </a:xfrm>
          <a:prstGeom prst="line">
            <a:avLst/>
          </a:prstGeom>
          <a:noFill/>
          <a:ln w="76200">
            <a:solidFill>
              <a:schemeClr val="tx1"/>
            </a:solidFill>
            <a:miter lim="800000"/>
            <a:headEnd/>
            <a:tailEnd type="triangle" w="med" len="med"/>
          </a:ln>
        </p:spPr>
        <p:txBody>
          <a:bodyPr wrap="none"/>
          <a:lstStyle/>
          <a:p>
            <a:endParaRPr lang="en-US"/>
          </a:p>
        </p:txBody>
      </p:sp>
      <p:sp>
        <p:nvSpPr>
          <p:cNvPr id="3079" name="Line 10"/>
          <p:cNvSpPr>
            <a:spLocks noChangeShapeType="1"/>
          </p:cNvSpPr>
          <p:nvPr/>
        </p:nvSpPr>
        <p:spPr bwMode="auto">
          <a:xfrm flipH="1" flipV="1">
            <a:off x="7010400" y="4114800"/>
            <a:ext cx="990600" cy="1752600"/>
          </a:xfrm>
          <a:prstGeom prst="line">
            <a:avLst/>
          </a:prstGeom>
          <a:noFill/>
          <a:ln w="76200">
            <a:solidFill>
              <a:schemeClr val="tx1"/>
            </a:solidFill>
            <a:miter lim="800000"/>
            <a:headEnd/>
            <a:tailEnd type="triangle" w="med" len="med"/>
          </a:ln>
        </p:spPr>
        <p:txBody>
          <a:bodyPr wrap="none"/>
          <a:lstStyle/>
          <a:p>
            <a:endParaRPr lang="en-US"/>
          </a:p>
        </p:txBody>
      </p:sp>
      <p:sp>
        <p:nvSpPr>
          <p:cNvPr id="3080" name="Text Box 11"/>
          <p:cNvSpPr txBox="1">
            <a:spLocks noChangeArrowheads="1"/>
          </p:cNvSpPr>
          <p:nvPr/>
        </p:nvSpPr>
        <p:spPr bwMode="auto">
          <a:xfrm>
            <a:off x="5394325" y="1412875"/>
            <a:ext cx="1411288" cy="457200"/>
          </a:xfrm>
          <a:prstGeom prst="rect">
            <a:avLst/>
          </a:prstGeom>
          <a:noFill/>
          <a:ln w="9525">
            <a:noFill/>
            <a:miter lim="800000"/>
            <a:headEnd/>
            <a:tailEnd/>
          </a:ln>
        </p:spPr>
        <p:txBody>
          <a:bodyPr wrap="none">
            <a:spAutoFit/>
          </a:bodyPr>
          <a:lstStyle/>
          <a:p>
            <a:r>
              <a:rPr lang="en-US"/>
              <a:t>Bird wing</a:t>
            </a:r>
          </a:p>
        </p:txBody>
      </p:sp>
      <p:sp>
        <p:nvSpPr>
          <p:cNvPr id="3081" name="Text Box 12"/>
          <p:cNvSpPr txBox="1">
            <a:spLocks noChangeArrowheads="1"/>
          </p:cNvSpPr>
          <p:nvPr/>
        </p:nvSpPr>
        <p:spPr bwMode="auto">
          <a:xfrm>
            <a:off x="6765925" y="5908675"/>
            <a:ext cx="1292225" cy="457200"/>
          </a:xfrm>
          <a:prstGeom prst="rect">
            <a:avLst/>
          </a:prstGeom>
          <a:noFill/>
          <a:ln w="9525">
            <a:noFill/>
            <a:miter lim="800000"/>
            <a:headEnd/>
            <a:tailEnd/>
          </a:ln>
        </p:spPr>
        <p:txBody>
          <a:bodyPr wrap="none">
            <a:spAutoFit/>
          </a:bodyPr>
          <a:lstStyle/>
          <a:p>
            <a:r>
              <a:rPr lang="en-US"/>
              <a:t>Bat wing</a:t>
            </a:r>
          </a:p>
        </p:txBody>
      </p:sp>
      <p:sp>
        <p:nvSpPr>
          <p:cNvPr id="3082" name="Text Box 13"/>
          <p:cNvSpPr txBox="1">
            <a:spLocks noChangeArrowheads="1"/>
          </p:cNvSpPr>
          <p:nvPr/>
        </p:nvSpPr>
        <p:spPr bwMode="auto">
          <a:xfrm>
            <a:off x="4191000" y="5334000"/>
            <a:ext cx="1968500" cy="457200"/>
          </a:xfrm>
          <a:prstGeom prst="rect">
            <a:avLst/>
          </a:prstGeom>
          <a:noFill/>
          <a:ln w="9525">
            <a:noFill/>
            <a:miter lim="800000"/>
            <a:headEnd/>
            <a:tailEnd/>
          </a:ln>
        </p:spPr>
        <p:txBody>
          <a:bodyPr wrap="none">
            <a:spAutoFit/>
          </a:bodyPr>
          <a:lstStyle/>
          <a:p>
            <a:r>
              <a:rPr lang="en-US"/>
              <a:t>Butterfly wing</a:t>
            </a:r>
          </a:p>
        </p:txBody>
      </p:sp>
      <p:sp>
        <p:nvSpPr>
          <p:cNvPr id="15374" name="Text Box 14"/>
          <p:cNvSpPr txBox="1">
            <a:spLocks noChangeArrowheads="1"/>
          </p:cNvSpPr>
          <p:nvPr/>
        </p:nvSpPr>
        <p:spPr bwMode="auto">
          <a:xfrm>
            <a:off x="4876800" y="3375025"/>
            <a:ext cx="3030538" cy="519113"/>
          </a:xfrm>
          <a:prstGeom prst="rect">
            <a:avLst/>
          </a:prstGeom>
          <a:solidFill>
            <a:schemeClr val="accent1"/>
          </a:solidFill>
          <a:ln w="9525">
            <a:noFill/>
            <a:miter lim="800000"/>
            <a:headEnd/>
            <a:tailEnd/>
          </a:ln>
        </p:spPr>
        <p:txBody>
          <a:bodyPr wrap="none">
            <a:spAutoFit/>
          </a:bodyPr>
          <a:lstStyle/>
          <a:p>
            <a:r>
              <a:rPr lang="en-US" sz="2800" b="1"/>
              <a:t>Organisms that fly</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box(out)">
                                      <p:cBhvr>
                                        <p:cTn id="7" dur="500"/>
                                        <p:tgtEl>
                                          <p:spTgt spid="153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6">
                                            <p:txEl>
                                              <p:pRg st="1" end="1"/>
                                            </p:txEl>
                                          </p:spTgt>
                                        </p:tgtEl>
                                        <p:attrNameLst>
                                          <p:attrName>style.visibility</p:attrName>
                                        </p:attrNameLst>
                                      </p:cBhvr>
                                      <p:to>
                                        <p:strVal val="visible"/>
                                      </p:to>
                                    </p:set>
                                    <p:animEffect transition="in" filter="box(out)">
                                      <p:cBhvr>
                                        <p:cTn id="12" dur="500"/>
                                        <p:tgtEl>
                                          <p:spTgt spid="1536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6">
                                            <p:txEl>
                                              <p:pRg st="2" end="2"/>
                                            </p:txEl>
                                          </p:spTgt>
                                        </p:tgtEl>
                                        <p:attrNameLst>
                                          <p:attrName>style.visibility</p:attrName>
                                        </p:attrNameLst>
                                      </p:cBhvr>
                                      <p:to>
                                        <p:strVal val="visible"/>
                                      </p:to>
                                    </p:set>
                                    <p:animEffect transition="in" filter="box(out)">
                                      <p:cBhvr>
                                        <p:cTn id="17" dur="500"/>
                                        <p:tgtEl>
                                          <p:spTgt spid="1536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6">
                                            <p:txEl>
                                              <p:pRg st="3" end="3"/>
                                            </p:txEl>
                                          </p:spTgt>
                                        </p:tgtEl>
                                        <p:attrNameLst>
                                          <p:attrName>style.visibility</p:attrName>
                                        </p:attrNameLst>
                                      </p:cBhvr>
                                      <p:to>
                                        <p:strVal val="visible"/>
                                      </p:to>
                                    </p:set>
                                    <p:animEffect transition="in" filter="box(out)">
                                      <p:cBhvr>
                                        <p:cTn id="22" dur="500"/>
                                        <p:tgtEl>
                                          <p:spTgt spid="1536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6">
                                            <p:txEl>
                                              <p:pRg st="4" end="4"/>
                                            </p:txEl>
                                          </p:spTgt>
                                        </p:tgtEl>
                                        <p:attrNameLst>
                                          <p:attrName>style.visibility</p:attrName>
                                        </p:attrNameLst>
                                      </p:cBhvr>
                                      <p:to>
                                        <p:strVal val="visible"/>
                                      </p:to>
                                    </p:set>
                                    <p:animEffect transition="in" filter="box(out)">
                                      <p:cBhvr>
                                        <p:cTn id="27" dur="500"/>
                                        <p:tgtEl>
                                          <p:spTgt spid="15366">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366">
                                            <p:txEl>
                                              <p:pRg st="5" end="5"/>
                                            </p:txEl>
                                          </p:spTgt>
                                        </p:tgtEl>
                                        <p:attrNameLst>
                                          <p:attrName>style.visibility</p:attrName>
                                        </p:attrNameLst>
                                      </p:cBhvr>
                                      <p:to>
                                        <p:strVal val="visible"/>
                                      </p:to>
                                    </p:set>
                                    <p:animEffect transition="in" filter="box(out)">
                                      <p:cBhvr>
                                        <p:cTn id="32" dur="500"/>
                                        <p:tgtEl>
                                          <p:spTgt spid="15366">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374"/>
                                        </p:tgtEl>
                                        <p:attrNameLst>
                                          <p:attrName>style.visibility</p:attrName>
                                        </p:attrNameLst>
                                      </p:cBhvr>
                                      <p:to>
                                        <p:strVal val="visible"/>
                                      </p:to>
                                    </p:set>
                                    <p:animEffect transition="in" filter="box(out)">
                                      <p:cBhvr>
                                        <p:cTn id="37" dur="500"/>
                                        <p:tgtEl>
                                          <p:spTgt spid="15374"/>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autoUpdateAnimBg="0"/>
      <p:bldP spid="1537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685800"/>
            <a:ext cx="7772400" cy="1143000"/>
          </a:xfrm>
        </p:spPr>
        <p:txBody>
          <a:bodyPr/>
          <a:lstStyle/>
          <a:p>
            <a:pPr eaLnBrk="1" hangingPunct="1"/>
            <a:r>
              <a:rPr lang="en-US" sz="6000" smtClean="0"/>
              <a:t>Convergent Evolution</a:t>
            </a:r>
          </a:p>
        </p:txBody>
      </p:sp>
      <p:pic>
        <p:nvPicPr>
          <p:cNvPr id="49155" name="Picture 3"/>
          <p:cNvPicPr>
            <a:picLocks noChangeAspect="1" noChangeArrowheads="1"/>
          </p:cNvPicPr>
          <p:nvPr/>
        </p:nvPicPr>
        <p:blipFill>
          <a:blip r:embed="rId3"/>
          <a:srcRect/>
          <a:stretch>
            <a:fillRect/>
          </a:stretch>
        </p:blipFill>
        <p:spPr bwMode="auto">
          <a:xfrm>
            <a:off x="228600" y="2014538"/>
            <a:ext cx="8915400" cy="4843462"/>
          </a:xfrm>
          <a:prstGeom prst="rect">
            <a:avLst/>
          </a:prstGeom>
          <a:noFill/>
          <a:ln w="9525">
            <a:noFill/>
            <a:miter lim="800000"/>
            <a:headEnd/>
            <a:tailEnd/>
          </a:ln>
        </p:spPr>
      </p:pic>
      <p:sp>
        <p:nvSpPr>
          <p:cNvPr id="22532" name="Text Box 4"/>
          <p:cNvSpPr txBox="1">
            <a:spLocks noChangeArrowheads="1"/>
          </p:cNvSpPr>
          <p:nvPr/>
        </p:nvSpPr>
        <p:spPr bwMode="auto">
          <a:xfrm>
            <a:off x="3048000" y="1828800"/>
            <a:ext cx="3752850" cy="641350"/>
          </a:xfrm>
          <a:prstGeom prst="rect">
            <a:avLst/>
          </a:prstGeom>
          <a:solidFill>
            <a:schemeClr val="accent2"/>
          </a:solidFill>
          <a:ln w="9525">
            <a:noFill/>
            <a:miter lim="800000"/>
            <a:headEnd/>
            <a:tailEnd/>
          </a:ln>
        </p:spPr>
        <p:txBody>
          <a:bodyPr wrap="none">
            <a:spAutoFit/>
          </a:bodyPr>
          <a:lstStyle/>
          <a:p>
            <a:r>
              <a:rPr lang="en-US" sz="3600"/>
              <a:t>Placental mammals</a:t>
            </a:r>
          </a:p>
        </p:txBody>
      </p:sp>
      <p:sp>
        <p:nvSpPr>
          <p:cNvPr id="22533" name="Text Box 5"/>
          <p:cNvSpPr txBox="1">
            <a:spLocks noChangeArrowheads="1"/>
          </p:cNvSpPr>
          <p:nvPr/>
        </p:nvSpPr>
        <p:spPr bwMode="auto">
          <a:xfrm>
            <a:off x="2971800" y="4267200"/>
            <a:ext cx="3930650" cy="641350"/>
          </a:xfrm>
          <a:prstGeom prst="rect">
            <a:avLst/>
          </a:prstGeom>
          <a:solidFill>
            <a:schemeClr val="accent2"/>
          </a:solidFill>
          <a:ln w="9525">
            <a:noFill/>
            <a:miter lim="800000"/>
            <a:headEnd/>
            <a:tailEnd/>
          </a:ln>
        </p:spPr>
        <p:txBody>
          <a:bodyPr wrap="none">
            <a:spAutoFit/>
          </a:bodyPr>
          <a:lstStyle/>
          <a:p>
            <a:r>
              <a:rPr lang="en-US" sz="3600"/>
              <a:t>Marsupial mammals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out)">
                                      <p:cBhvr>
                                        <p:cTn id="7" dur="500"/>
                                        <p:tgtEl>
                                          <p:spTgt spid="2253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ox(out)">
                                      <p:cBhvr>
                                        <p:cTn id="12" dur="500"/>
                                        <p:tgtEl>
                                          <p:spTgt spid="22533"/>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autoUpdateAnimBg="0"/>
      <p:bldP spid="2253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457200"/>
            <a:ext cx="7772400" cy="1143000"/>
          </a:xfrm>
        </p:spPr>
        <p:txBody>
          <a:bodyPr/>
          <a:lstStyle/>
          <a:p>
            <a:pPr eaLnBrk="1" hangingPunct="1"/>
            <a:r>
              <a:rPr lang="en-US" smtClean="0"/>
              <a:t>Convergent Evolution</a:t>
            </a:r>
          </a:p>
        </p:txBody>
      </p:sp>
      <p:sp>
        <p:nvSpPr>
          <p:cNvPr id="50179" name="Rectangle 3"/>
          <p:cNvSpPr>
            <a:spLocks noChangeArrowheads="1"/>
          </p:cNvSpPr>
          <p:nvPr/>
        </p:nvSpPr>
        <p:spPr bwMode="auto">
          <a:xfrm>
            <a:off x="457200" y="2209800"/>
            <a:ext cx="8077200" cy="4784725"/>
          </a:xfrm>
          <a:prstGeom prst="rect">
            <a:avLst/>
          </a:prstGeom>
          <a:noFill/>
          <a:ln w="9525">
            <a:noFill/>
            <a:miter lim="800000"/>
            <a:headEnd/>
            <a:tailEnd/>
          </a:ln>
        </p:spPr>
        <p:txBody>
          <a:bodyPr>
            <a:spAutoFit/>
          </a:bodyPr>
          <a:lstStyle/>
          <a:p>
            <a:pPr lvl="2">
              <a:spcBef>
                <a:spcPct val="50000"/>
              </a:spcBef>
              <a:spcAft>
                <a:spcPts val="250"/>
              </a:spcAft>
            </a:pPr>
            <a:r>
              <a:rPr lang="en-US" sz="2000">
                <a:latin typeface="MS Reference Sans Serif" pitchFamily="34" charset="0"/>
              </a:rPr>
              <a:t>Although </a:t>
            </a:r>
            <a:r>
              <a:rPr lang="en-US" b="1">
                <a:latin typeface="MS Reference Sans Serif" pitchFamily="34" charset="0"/>
              </a:rPr>
              <a:t>marsupial mammals</a:t>
            </a:r>
            <a:r>
              <a:rPr lang="en-US" sz="2000">
                <a:latin typeface="MS Reference Sans Serif" pitchFamily="34" charset="0"/>
              </a:rPr>
              <a:t> once populated all land masses, they remain </a:t>
            </a:r>
            <a:r>
              <a:rPr lang="en-US" sz="2000" u="sng">
                <a:latin typeface="MS Reference Sans Serif" pitchFamily="34" charset="0"/>
              </a:rPr>
              <a:t>diversified</a:t>
            </a:r>
            <a:r>
              <a:rPr lang="en-US" sz="2000">
                <a:latin typeface="MS Reference Sans Serif" pitchFamily="34" charset="0"/>
              </a:rPr>
              <a:t> only </a:t>
            </a:r>
            <a:r>
              <a:rPr lang="en-US" sz="2000" u="sng">
                <a:latin typeface="MS Reference Sans Serif" pitchFamily="34" charset="0"/>
              </a:rPr>
              <a:t>on the isolated Australian continent</a:t>
            </a:r>
            <a:r>
              <a:rPr lang="en-US" sz="2000">
                <a:latin typeface="MS Reference Sans Serif" pitchFamily="34" charset="0"/>
              </a:rPr>
              <a:t>, where they have evolved to fill the </a:t>
            </a:r>
            <a:r>
              <a:rPr lang="en-US" sz="2000" u="sng">
                <a:latin typeface="MS Reference Sans Serif" pitchFamily="34" charset="0"/>
              </a:rPr>
              <a:t>same ecological niches</a:t>
            </a:r>
            <a:r>
              <a:rPr lang="en-US" sz="2000">
                <a:latin typeface="MS Reference Sans Serif" pitchFamily="34" charset="0"/>
              </a:rPr>
              <a:t> that </a:t>
            </a:r>
            <a:r>
              <a:rPr lang="en-US" b="1">
                <a:latin typeface="MS Reference Sans Serif" pitchFamily="34" charset="0"/>
              </a:rPr>
              <a:t>placental mammals</a:t>
            </a:r>
            <a:r>
              <a:rPr lang="en-US" sz="2000">
                <a:latin typeface="MS Reference Sans Serif" pitchFamily="34" charset="0"/>
              </a:rPr>
              <a:t> occupy elsewhere. The Tasmanian wolf, for example, closely resembles the doglike carnivores of other continents. More specialized parallel adaptations include those of the marsupial and placental anteaters, the marsupial sugar glider and placental flying squirrels, and the burrowing marsupial wombat and placental ground hog. In this illustration, placental mammals are in the top row, and their marsupial equivalents are in the bottom row. </a:t>
            </a:r>
            <a:endParaRPr lang="en-US" sz="2000"/>
          </a:p>
        </p:txBody>
      </p:sp>
    </p:spTree>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6600" smtClean="0"/>
              <a:t>Charles Darwin</a:t>
            </a:r>
          </a:p>
        </p:txBody>
      </p:sp>
      <p:pic>
        <p:nvPicPr>
          <p:cNvPr id="11267" name="Picture 3"/>
          <p:cNvPicPr>
            <a:picLocks noGrp="1" noChangeAspect="1" noChangeArrowheads="1"/>
          </p:cNvPicPr>
          <p:nvPr>
            <p:ph type="clipArt" sz="half" idx="1"/>
          </p:nvPr>
        </p:nvPicPr>
        <p:blipFill>
          <a:blip r:embed="rId3"/>
          <a:srcRect/>
          <a:stretch>
            <a:fillRect/>
          </a:stretch>
        </p:blipFill>
        <p:spPr>
          <a:xfrm>
            <a:off x="0" y="2101850"/>
            <a:ext cx="4876800" cy="4756150"/>
          </a:xfrm>
        </p:spPr>
      </p:pic>
      <p:sp>
        <p:nvSpPr>
          <p:cNvPr id="1028" name="Rectangle 4"/>
          <p:cNvSpPr>
            <a:spLocks noGrp="1" noChangeArrowheads="1"/>
          </p:cNvSpPr>
          <p:nvPr>
            <p:ph type="body" sz="half" idx="2"/>
          </p:nvPr>
        </p:nvSpPr>
        <p:spPr>
          <a:xfrm>
            <a:off x="5029200" y="2101850"/>
            <a:ext cx="3810000" cy="4756150"/>
          </a:xfrm>
        </p:spPr>
        <p:txBody>
          <a:bodyPr/>
          <a:lstStyle/>
          <a:p>
            <a:pPr eaLnBrk="1" hangingPunct="1">
              <a:buFont typeface="Wingdings" pitchFamily="2" charset="2"/>
              <a:buNone/>
            </a:pPr>
            <a:r>
              <a:rPr lang="en-US" sz="2800" b="1" u="sng" smtClean="0"/>
              <a:t>Natural Selection:</a:t>
            </a:r>
          </a:p>
          <a:p>
            <a:pPr eaLnBrk="1" hangingPunct="1"/>
            <a:r>
              <a:rPr lang="en-US" sz="3600" b="1" smtClean="0"/>
              <a:t>“Survival of fit”</a:t>
            </a:r>
          </a:p>
          <a:p>
            <a:pPr eaLnBrk="1" hangingPunct="1"/>
            <a:r>
              <a:rPr lang="en-US" sz="3600" b="1" smtClean="0"/>
              <a:t>Fit reproduce</a:t>
            </a:r>
          </a:p>
          <a:p>
            <a:pPr eaLnBrk="1" hangingPunct="1"/>
            <a:r>
              <a:rPr lang="en-US" sz="3600" b="1" smtClean="0"/>
              <a:t>Competition for resources</a:t>
            </a:r>
          </a:p>
          <a:p>
            <a:pPr eaLnBrk="1" hangingPunct="1"/>
            <a:r>
              <a:rPr lang="en-US" sz="3600" b="1" smtClean="0"/>
              <a:t>Best adapted species survive</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ox(out)">
                                      <p:cBhvr>
                                        <p:cTn id="7" dur="500"/>
                                        <p:tgtEl>
                                          <p:spTgt spid="102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box(out)">
                                      <p:cBhvr>
                                        <p:cTn id="12" dur="500"/>
                                        <p:tgtEl>
                                          <p:spTgt spid="102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box(out)">
                                      <p:cBhvr>
                                        <p:cTn id="17" dur="500"/>
                                        <p:tgtEl>
                                          <p:spTgt spid="102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28">
                                            <p:txEl>
                                              <p:pRg st="3" end="3"/>
                                            </p:txEl>
                                          </p:spTgt>
                                        </p:tgtEl>
                                        <p:attrNameLst>
                                          <p:attrName>style.visibility</p:attrName>
                                        </p:attrNameLst>
                                      </p:cBhvr>
                                      <p:to>
                                        <p:strVal val="visible"/>
                                      </p:to>
                                    </p:set>
                                    <p:animEffect transition="in" filter="box(out)">
                                      <p:cBhvr>
                                        <p:cTn id="22" dur="500"/>
                                        <p:tgtEl>
                                          <p:spTgt spid="102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animEffect transition="in" filter="box(out)">
                                      <p:cBhvr>
                                        <p:cTn id="27" dur="500"/>
                                        <p:tgtEl>
                                          <p:spTgt spid="1028">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838200"/>
            <a:ext cx="7772400" cy="685800"/>
          </a:xfrm>
        </p:spPr>
        <p:txBody>
          <a:bodyPr/>
          <a:lstStyle/>
          <a:p>
            <a:pPr eaLnBrk="1" hangingPunct="1"/>
            <a:r>
              <a:rPr lang="en-US" smtClean="0"/>
              <a:t>HMS Beagle Voyage  1835</a:t>
            </a:r>
          </a:p>
        </p:txBody>
      </p:sp>
      <p:pic>
        <p:nvPicPr>
          <p:cNvPr id="12291" name="Picture 3"/>
          <p:cNvPicPr>
            <a:picLocks noGrp="1" noChangeAspect="1" noChangeArrowheads="1"/>
          </p:cNvPicPr>
          <p:nvPr>
            <p:ph type="clipArt" sz="half" idx="1"/>
          </p:nvPr>
        </p:nvPicPr>
        <p:blipFill>
          <a:blip r:embed="rId3"/>
          <a:srcRect/>
          <a:stretch>
            <a:fillRect/>
          </a:stretch>
        </p:blipFill>
        <p:spPr>
          <a:xfrm>
            <a:off x="304800" y="1447800"/>
            <a:ext cx="8610600" cy="5410200"/>
          </a:xfrm>
        </p:spPr>
      </p:pic>
      <p:sp>
        <p:nvSpPr>
          <p:cNvPr id="12292" name="Rectangle 4"/>
          <p:cNvSpPr>
            <a:spLocks noGrp="1" noChangeArrowheads="1"/>
          </p:cNvSpPr>
          <p:nvPr>
            <p:ph type="body" sz="half" idx="2"/>
          </p:nvPr>
        </p:nvSpPr>
        <p:spPr/>
        <p:txBody>
          <a:bodyPr/>
          <a:lstStyle/>
          <a:p>
            <a:pPr eaLnBrk="1" hangingPunct="1"/>
            <a:endParaRPr lang="en-US" sz="2800" smtClean="0"/>
          </a:p>
        </p:txBody>
      </p:sp>
      <p:sp>
        <p:nvSpPr>
          <p:cNvPr id="12293" name="Text Box 5"/>
          <p:cNvSpPr txBox="1">
            <a:spLocks noChangeArrowheads="1"/>
          </p:cNvSpPr>
          <p:nvPr/>
        </p:nvSpPr>
        <p:spPr bwMode="auto">
          <a:xfrm>
            <a:off x="5013325" y="2251075"/>
            <a:ext cx="184150" cy="457200"/>
          </a:xfrm>
          <a:prstGeom prst="rect">
            <a:avLst/>
          </a:prstGeom>
          <a:noFill/>
          <a:ln w="9525">
            <a:noFill/>
            <a:miter lim="800000"/>
            <a:headEnd/>
            <a:tailEnd/>
          </a:ln>
        </p:spPr>
        <p:txBody>
          <a:bodyPr wrap="none">
            <a:spAutoFit/>
          </a:bodyPr>
          <a:lstStyle/>
          <a:p>
            <a:endParaRPr lang="en-US"/>
          </a:p>
        </p:txBody>
      </p:sp>
      <p:pic>
        <p:nvPicPr>
          <p:cNvPr id="32774" name="Picture 6"/>
          <p:cNvPicPr>
            <a:picLocks noChangeAspect="1" noChangeArrowheads="1"/>
          </p:cNvPicPr>
          <p:nvPr/>
        </p:nvPicPr>
        <p:blipFill>
          <a:blip r:embed="rId4"/>
          <a:srcRect/>
          <a:stretch>
            <a:fillRect/>
          </a:stretch>
        </p:blipFill>
        <p:spPr bwMode="auto">
          <a:xfrm>
            <a:off x="2971800" y="2486025"/>
            <a:ext cx="5943600" cy="4041775"/>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out)">
                                      <p:cBhvr>
                                        <p:cTn id="7" dur="500"/>
                                        <p:tgtEl>
                                          <p:spTgt spid="3277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Darwin’s key ideas:</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A. </a:t>
            </a:r>
            <a:r>
              <a:rPr lang="en-US" u="sng" smtClean="0"/>
              <a:t>REPRODUCTION</a:t>
            </a:r>
            <a:r>
              <a:rPr lang="en-US" smtClean="0"/>
              <a:t>: Organisms produce more offspring than can survive</a:t>
            </a:r>
          </a:p>
          <a:p>
            <a:pPr eaLnBrk="1" hangingPunct="1">
              <a:lnSpc>
                <a:spcPct val="90000"/>
              </a:lnSpc>
            </a:pPr>
            <a:r>
              <a:rPr lang="en-US" smtClean="0"/>
              <a:t>B. </a:t>
            </a:r>
            <a:r>
              <a:rPr lang="en-US" u="sng" smtClean="0"/>
              <a:t>VARIATION</a:t>
            </a:r>
            <a:r>
              <a:rPr lang="en-US" smtClean="0"/>
              <a:t>:Variety in traits exist</a:t>
            </a:r>
          </a:p>
          <a:p>
            <a:pPr eaLnBrk="1" hangingPunct="1">
              <a:lnSpc>
                <a:spcPct val="90000"/>
              </a:lnSpc>
            </a:pPr>
            <a:r>
              <a:rPr lang="en-US" smtClean="0"/>
              <a:t>C. </a:t>
            </a:r>
            <a:r>
              <a:rPr lang="en-US" u="sng" smtClean="0"/>
              <a:t>SURVIVAL OF THE FIT</a:t>
            </a:r>
            <a:r>
              <a:rPr lang="en-US" smtClean="0"/>
              <a:t>: Some traits allow survival &amp; are passed on</a:t>
            </a:r>
          </a:p>
          <a:p>
            <a:pPr eaLnBrk="1" hangingPunct="1">
              <a:lnSpc>
                <a:spcPct val="90000"/>
              </a:lnSpc>
            </a:pPr>
            <a:r>
              <a:rPr lang="en-US" smtClean="0"/>
              <a:t>D. Over time certain variations make up most of a population &amp; they may be different from their ancestors</a:t>
            </a:r>
          </a:p>
        </p:txBody>
      </p:sp>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66800" y="838200"/>
            <a:ext cx="7772400" cy="685800"/>
          </a:xfrm>
        </p:spPr>
        <p:txBody>
          <a:bodyPr/>
          <a:lstStyle/>
          <a:p>
            <a:pPr eaLnBrk="1" hangingPunct="1"/>
            <a:r>
              <a:rPr lang="en-US" smtClean="0"/>
              <a:t>Malthus’s contribution:</a:t>
            </a:r>
          </a:p>
        </p:txBody>
      </p:sp>
      <p:sp>
        <p:nvSpPr>
          <p:cNvPr id="46083" name="Rectangle 3"/>
          <p:cNvSpPr>
            <a:spLocks noGrp="1" noChangeArrowheads="1"/>
          </p:cNvSpPr>
          <p:nvPr>
            <p:ph type="body" sz="half" idx="1"/>
          </p:nvPr>
        </p:nvSpPr>
        <p:spPr>
          <a:xfrm>
            <a:off x="685800" y="2101850"/>
            <a:ext cx="4191000" cy="4527550"/>
          </a:xfrm>
        </p:spPr>
        <p:txBody>
          <a:bodyPr/>
          <a:lstStyle/>
          <a:p>
            <a:pPr eaLnBrk="1" hangingPunct="1">
              <a:lnSpc>
                <a:spcPct val="90000"/>
              </a:lnSpc>
            </a:pPr>
            <a:r>
              <a:rPr lang="en-US" sz="3600" b="1" smtClean="0"/>
              <a:t>Populations grow to a maximum level</a:t>
            </a:r>
          </a:p>
          <a:p>
            <a:pPr eaLnBrk="1" hangingPunct="1">
              <a:lnSpc>
                <a:spcPct val="90000"/>
              </a:lnSpc>
            </a:pPr>
            <a:r>
              <a:rPr lang="en-US" sz="3600" b="1" smtClean="0"/>
              <a:t>Environmental limitations</a:t>
            </a:r>
          </a:p>
          <a:p>
            <a:pPr eaLnBrk="1" hangingPunct="1">
              <a:lnSpc>
                <a:spcPct val="90000"/>
              </a:lnSpc>
            </a:pPr>
            <a:r>
              <a:rPr lang="en-US" sz="3600" b="1" smtClean="0"/>
              <a:t>Fit animals out compete the less fit</a:t>
            </a:r>
          </a:p>
        </p:txBody>
      </p:sp>
      <p:graphicFrame>
        <p:nvGraphicFramePr>
          <p:cNvPr id="1026" name="Object 4"/>
          <p:cNvGraphicFramePr>
            <a:graphicFrameLocks noChangeAspect="1"/>
          </p:cNvGraphicFramePr>
          <p:nvPr>
            <p:ph type="chart" sz="half" idx="2"/>
          </p:nvPr>
        </p:nvGraphicFramePr>
        <p:xfrm>
          <a:off x="4740275" y="1828800"/>
          <a:ext cx="4403725" cy="5029200"/>
        </p:xfrm>
        <a:graphic>
          <a:graphicData uri="http://schemas.openxmlformats.org/presentationml/2006/ole">
            <p:oleObj spid="_x0000_s1026" name="Chart" r:id="rId4" imgW="3796920" imgH="4110840" progId="MSGraph.Chart.8">
              <p:embed followColorScheme="full"/>
            </p:oleObj>
          </a:graphicData>
        </a:graphic>
      </p:graphicFrame>
      <p:sp>
        <p:nvSpPr>
          <p:cNvPr id="1029" name="Text Box 5"/>
          <p:cNvSpPr txBox="1">
            <a:spLocks noChangeArrowheads="1"/>
          </p:cNvSpPr>
          <p:nvPr/>
        </p:nvSpPr>
        <p:spPr bwMode="auto">
          <a:xfrm>
            <a:off x="5105400" y="1828800"/>
            <a:ext cx="685800" cy="4789488"/>
          </a:xfrm>
          <a:prstGeom prst="rect">
            <a:avLst/>
          </a:prstGeom>
          <a:solidFill>
            <a:schemeClr val="accent1"/>
          </a:solidFill>
          <a:ln w="9525">
            <a:noFill/>
            <a:miter lim="800000"/>
            <a:headEnd/>
            <a:tailEnd/>
          </a:ln>
        </p:spPr>
        <p:txBody>
          <a:bodyPr>
            <a:spAutoFit/>
          </a:bodyPr>
          <a:lstStyle/>
          <a:p>
            <a:r>
              <a:rPr lang="en-US" sz="2800" b="1"/>
              <a:t>P</a:t>
            </a:r>
          </a:p>
          <a:p>
            <a:r>
              <a:rPr lang="en-US" sz="2800" b="1"/>
              <a:t>O</a:t>
            </a:r>
          </a:p>
          <a:p>
            <a:r>
              <a:rPr lang="en-US" sz="2800" b="1"/>
              <a:t>P</a:t>
            </a:r>
          </a:p>
          <a:p>
            <a:r>
              <a:rPr lang="en-US" sz="2800" b="1"/>
              <a:t>U</a:t>
            </a:r>
          </a:p>
          <a:p>
            <a:r>
              <a:rPr lang="en-US" sz="2800" b="1"/>
              <a:t>L</a:t>
            </a:r>
          </a:p>
          <a:p>
            <a:r>
              <a:rPr lang="en-US" sz="2800" b="1"/>
              <a:t>A</a:t>
            </a:r>
          </a:p>
          <a:p>
            <a:r>
              <a:rPr lang="en-US" sz="2800" b="1"/>
              <a:t>T</a:t>
            </a:r>
          </a:p>
          <a:p>
            <a:r>
              <a:rPr lang="en-US" sz="2800" b="1"/>
              <a:t>I</a:t>
            </a:r>
          </a:p>
          <a:p>
            <a:r>
              <a:rPr lang="en-US" sz="2800" b="1"/>
              <a:t>O</a:t>
            </a:r>
          </a:p>
          <a:p>
            <a:r>
              <a:rPr lang="en-US" sz="2800" b="1"/>
              <a:t>N</a:t>
            </a:r>
          </a:p>
          <a:p>
            <a:endParaRPr lang="en-US" sz="2800" b="1"/>
          </a:p>
        </p:txBody>
      </p:sp>
      <p:sp>
        <p:nvSpPr>
          <p:cNvPr id="46086" name="Text Box 6"/>
          <p:cNvSpPr txBox="1">
            <a:spLocks noChangeArrowheads="1"/>
          </p:cNvSpPr>
          <p:nvPr/>
        </p:nvSpPr>
        <p:spPr bwMode="auto">
          <a:xfrm>
            <a:off x="6781800" y="2670175"/>
            <a:ext cx="1987550" cy="1190625"/>
          </a:xfrm>
          <a:prstGeom prst="rect">
            <a:avLst/>
          </a:prstGeom>
          <a:noFill/>
          <a:ln w="9525">
            <a:noFill/>
            <a:miter lim="800000"/>
            <a:headEnd/>
            <a:tailEnd/>
          </a:ln>
        </p:spPr>
        <p:txBody>
          <a:bodyPr wrap="none">
            <a:spAutoFit/>
          </a:bodyPr>
          <a:lstStyle/>
          <a:p>
            <a:r>
              <a:rPr lang="en-US" sz="3600" b="1"/>
              <a:t>Carrying</a:t>
            </a:r>
          </a:p>
          <a:p>
            <a:r>
              <a:rPr lang="en-US" sz="3600" b="1"/>
              <a:t>Capacity</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ox(out)">
                                      <p:cBhvr>
                                        <p:cTn id="7" dur="500"/>
                                        <p:tgtEl>
                                          <p:spTgt spid="460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ox(out)">
                                      <p:cBhvr>
                                        <p:cTn id="12" dur="500"/>
                                        <p:tgtEl>
                                          <p:spTgt spid="460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ox(out)">
                                      <p:cBhvr>
                                        <p:cTn id="17" dur="500"/>
                                        <p:tgtEl>
                                          <p:spTgt spid="460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086">
                                            <p:txEl>
                                              <p:pRg st="0" end="0"/>
                                            </p:txEl>
                                          </p:spTgt>
                                        </p:tgtEl>
                                        <p:attrNameLst>
                                          <p:attrName>style.visibility</p:attrName>
                                        </p:attrNameLst>
                                      </p:cBhvr>
                                      <p:to>
                                        <p:strVal val="visible"/>
                                      </p:to>
                                    </p:set>
                                    <p:animEffect transition="in" filter="box(out)">
                                      <p:cBhvr>
                                        <p:cTn id="22" dur="500"/>
                                        <p:tgtEl>
                                          <p:spTgt spid="46086">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6086">
                                            <p:txEl>
                                              <p:pRg st="1" end="1"/>
                                            </p:txEl>
                                          </p:spTgt>
                                        </p:tgtEl>
                                        <p:attrNameLst>
                                          <p:attrName>style.visibility</p:attrName>
                                        </p:attrNameLst>
                                      </p:cBhvr>
                                      <p:to>
                                        <p:strVal val="visible"/>
                                      </p:to>
                                    </p:set>
                                    <p:animEffect transition="in" filter="box(out)">
                                      <p:cBhvr>
                                        <p:cTn id="27" dur="500"/>
                                        <p:tgtEl>
                                          <p:spTgt spid="46086">
                                            <p:txEl>
                                              <p:pRg st="1" end="1"/>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6000" smtClean="0"/>
              <a:t>Evolution Evidence:</a:t>
            </a:r>
          </a:p>
        </p:txBody>
      </p:sp>
      <p:sp>
        <p:nvSpPr>
          <p:cNvPr id="5123" name="Rectangle 3"/>
          <p:cNvSpPr>
            <a:spLocks noGrp="1" noChangeArrowheads="1"/>
          </p:cNvSpPr>
          <p:nvPr>
            <p:ph type="body" idx="1"/>
          </p:nvPr>
        </p:nvSpPr>
        <p:spPr>
          <a:xfrm>
            <a:off x="1066800" y="2101850"/>
            <a:ext cx="7772400" cy="4603750"/>
          </a:xfrm>
        </p:spPr>
        <p:txBody>
          <a:bodyPr/>
          <a:lstStyle/>
          <a:p>
            <a:pPr marL="609600" indent="-609600" eaLnBrk="1" hangingPunct="1">
              <a:lnSpc>
                <a:spcPct val="90000"/>
              </a:lnSpc>
              <a:buFont typeface="Wingdings" pitchFamily="2" charset="2"/>
              <a:buNone/>
            </a:pPr>
            <a:r>
              <a:rPr lang="en-US" altLang="en-US" sz="4400" b="1" smtClean="0"/>
              <a:t>1. Adaptations</a:t>
            </a:r>
          </a:p>
          <a:p>
            <a:pPr marL="609600" indent="-609600" eaLnBrk="1" hangingPunct="1">
              <a:lnSpc>
                <a:spcPct val="90000"/>
              </a:lnSpc>
              <a:buFont typeface="Wingdings" pitchFamily="2" charset="2"/>
              <a:buNone/>
            </a:pPr>
            <a:r>
              <a:rPr lang="en-US" altLang="en-US" sz="4400" b="1" smtClean="0"/>
              <a:t>2. Fossils</a:t>
            </a:r>
          </a:p>
          <a:p>
            <a:pPr marL="609600" indent="-609600" eaLnBrk="1" hangingPunct="1">
              <a:lnSpc>
                <a:spcPct val="90000"/>
              </a:lnSpc>
              <a:buFont typeface="Wingdings" pitchFamily="2" charset="2"/>
              <a:buNone/>
            </a:pPr>
            <a:r>
              <a:rPr lang="en-US" altLang="en-US" sz="4400" b="1" smtClean="0"/>
              <a:t>3. Comparative anatomy</a:t>
            </a:r>
          </a:p>
          <a:p>
            <a:pPr marL="609600" indent="-609600" eaLnBrk="1" hangingPunct="1">
              <a:lnSpc>
                <a:spcPct val="90000"/>
              </a:lnSpc>
              <a:buFont typeface="Wingdings" pitchFamily="2" charset="2"/>
              <a:buNone/>
            </a:pPr>
            <a:r>
              <a:rPr lang="en-US" altLang="en-US" sz="4400" b="1" smtClean="0"/>
              <a:t>4. Comparative embryology</a:t>
            </a:r>
          </a:p>
          <a:p>
            <a:pPr marL="609600" indent="-609600" eaLnBrk="1" hangingPunct="1">
              <a:lnSpc>
                <a:spcPct val="90000"/>
              </a:lnSpc>
              <a:buFont typeface="Wingdings" pitchFamily="2" charset="2"/>
              <a:buNone/>
            </a:pPr>
            <a:r>
              <a:rPr lang="en-US" altLang="en-US" sz="4400" b="1" smtClean="0"/>
              <a:t>5. Comparative Biochemistry</a:t>
            </a:r>
          </a:p>
          <a:p>
            <a:pPr marL="609600" indent="-609600" eaLnBrk="1" hangingPunct="1">
              <a:lnSpc>
                <a:spcPct val="90000"/>
              </a:lnSpc>
              <a:buFont typeface="Wingdings" pitchFamily="2" charset="2"/>
              <a:buNone/>
            </a:pPr>
            <a:r>
              <a:rPr lang="en-US" altLang="en-US" sz="4400" b="1" smtClean="0"/>
              <a:t>6. Plate Techtonics</a:t>
            </a: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out)">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out)">
                                      <p:cBhvr>
                                        <p:cTn id="12" dur="500"/>
                                        <p:tgtEl>
                                          <p:spTgt spid="5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out)">
                                      <p:cBhvr>
                                        <p:cTn id="17" dur="500"/>
                                        <p:tgtEl>
                                          <p:spTgt spid="5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out)">
                                      <p:cBhvr>
                                        <p:cTn id="22" dur="500"/>
                                        <p:tgtEl>
                                          <p:spTgt spid="5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ox(out)">
                                      <p:cBhvr>
                                        <p:cTn id="27" dur="500"/>
                                        <p:tgtEl>
                                          <p:spTgt spid="51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box(out)">
                                      <p:cBhvr>
                                        <p:cTn id="32" dur="500"/>
                                        <p:tgtEl>
                                          <p:spTgt spid="51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394</TotalTime>
  <Words>931</Words>
  <Application>Microsoft PowerPoint</Application>
  <PresentationFormat>On-screen Show (4:3)</PresentationFormat>
  <Paragraphs>239</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Nature</vt:lpstr>
      <vt:lpstr>Chart</vt:lpstr>
      <vt:lpstr>Clip</vt:lpstr>
      <vt:lpstr>Theory of Evolution</vt:lpstr>
      <vt:lpstr>Evolution of Air Breathing:</vt:lpstr>
      <vt:lpstr>Evolution of Brains:</vt:lpstr>
      <vt:lpstr>Echolocation &amp; Prey Detection:</vt:lpstr>
      <vt:lpstr>Charles Darwin</vt:lpstr>
      <vt:lpstr>HMS Beagle Voyage  1835</vt:lpstr>
      <vt:lpstr>Darwin’s key ideas:</vt:lpstr>
      <vt:lpstr>Malthus’s contribution:</vt:lpstr>
      <vt:lpstr>Evolution Evidence:</vt:lpstr>
      <vt:lpstr>1. Adaptations: feautres suited to a particular environemnt that allow organisms to survive</vt:lpstr>
      <vt:lpstr>Slide 11</vt:lpstr>
      <vt:lpstr>Plant Adaptations:</vt:lpstr>
      <vt:lpstr>Leaf Adaptations:</vt:lpstr>
      <vt:lpstr>Leaf Adapatations:</vt:lpstr>
      <vt:lpstr>Flower Adaptations:</vt:lpstr>
      <vt:lpstr>2. Fossil Evidence:</vt:lpstr>
      <vt:lpstr>Plant Fossil Evidence:</vt:lpstr>
      <vt:lpstr>3. Comparative Anatomy: Structural similarities link related species</vt:lpstr>
      <vt:lpstr>Comparative Anatomy Structures:</vt:lpstr>
      <vt:lpstr>Analogous Structures</vt:lpstr>
      <vt:lpstr>Homologous Structures:</vt:lpstr>
      <vt:lpstr>4. Comparative embryology:</vt:lpstr>
      <vt:lpstr>5.Comparative Biochemistry</vt:lpstr>
      <vt:lpstr>6. Plate Techtonics</vt:lpstr>
      <vt:lpstr>Early Theories of Evolution:</vt:lpstr>
      <vt:lpstr>Lamark’s Theory</vt:lpstr>
      <vt:lpstr>Slide 27</vt:lpstr>
      <vt:lpstr>Gene pool?</vt:lpstr>
      <vt:lpstr>Changes in the Gene Pool:</vt:lpstr>
      <vt:lpstr>Variations:</vt:lpstr>
      <vt:lpstr>Bird Beak Adaptations:</vt:lpstr>
      <vt:lpstr>Genetic Drift Changes in the gene pool due to:</vt:lpstr>
      <vt:lpstr>Same Species Must:</vt:lpstr>
      <vt:lpstr>Speciation</vt:lpstr>
      <vt:lpstr>Geographic Isolation</vt:lpstr>
      <vt:lpstr>Reproductive Isolation When two different species can not mate   and have successful offspring</vt:lpstr>
      <vt:lpstr>Reproductive Isolation: Two organisms cannot mate</vt:lpstr>
      <vt:lpstr>Gradualism</vt:lpstr>
      <vt:lpstr>Punctuated Equilibrium</vt:lpstr>
      <vt:lpstr>Slide 40</vt:lpstr>
      <vt:lpstr>Adaptive Radiation:</vt:lpstr>
      <vt:lpstr>Adaptive Radiation</vt:lpstr>
      <vt:lpstr>Divergence</vt:lpstr>
      <vt:lpstr>Convergence</vt:lpstr>
      <vt:lpstr>Convergent Evolution</vt:lpstr>
      <vt:lpstr>Convergent Evolution</vt:lpstr>
    </vt:vector>
  </TitlesOfParts>
  <Company>TPHS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Isla Cordelae</dc:creator>
  <cp:lastModifiedBy>Chemistry</cp:lastModifiedBy>
  <cp:revision>78</cp:revision>
  <dcterms:created xsi:type="dcterms:W3CDTF">1999-12-23T21:46:16Z</dcterms:created>
  <dcterms:modified xsi:type="dcterms:W3CDTF">2020-10-25T14:12:46Z</dcterms:modified>
</cp:coreProperties>
</file>