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2" r:id="rId5"/>
    <p:sldId id="258" r:id="rId6"/>
    <p:sldId id="269" r:id="rId7"/>
    <p:sldId id="259" r:id="rId8"/>
    <p:sldId id="260" r:id="rId9"/>
    <p:sldId id="263" r:id="rId10"/>
    <p:sldId id="264" r:id="rId11"/>
    <p:sldId id="265"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9FEB3-795F-4D78-9BAC-6CBF814FAA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954290-1F9D-41AD-8C3C-03B6F4E778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B07F5D-FC35-4632-B475-676E232E459E}"/>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5" name="Footer Placeholder 4">
            <a:extLst>
              <a:ext uri="{FF2B5EF4-FFF2-40B4-BE49-F238E27FC236}">
                <a16:creationId xmlns:a16="http://schemas.microsoft.com/office/drawing/2014/main" id="{58D97217-01D4-4221-9798-E1EA0650E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305AA-14F5-4420-BE46-E3211529B4E2}"/>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3987757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B58CF-167F-4776-99D0-1980B90FDB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42819A-1DCE-41D5-902C-7AA685D38A6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6A53D4-43A9-4891-8643-DB5C7B78E359}"/>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5" name="Footer Placeholder 4">
            <a:extLst>
              <a:ext uri="{FF2B5EF4-FFF2-40B4-BE49-F238E27FC236}">
                <a16:creationId xmlns:a16="http://schemas.microsoft.com/office/drawing/2014/main" id="{B02A4EF9-E521-4F9E-AB0D-372DF69F40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06FAFF-EDEB-4ECE-8C86-7231BA320C1F}"/>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75082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73C1E5-E1C1-4BC7-8DCE-CB2CB0E761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3B2E2A-F6F9-43C7-9003-0BE1C4A5ADB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1AEE83-BF13-4A0C-91F9-8ABFF5A407C7}"/>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5" name="Footer Placeholder 4">
            <a:extLst>
              <a:ext uri="{FF2B5EF4-FFF2-40B4-BE49-F238E27FC236}">
                <a16:creationId xmlns:a16="http://schemas.microsoft.com/office/drawing/2014/main" id="{8632133E-594B-4214-B89F-A036813D87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E94A07-47EC-43B2-8B6A-1AC1C0BD177B}"/>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1855828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2F2E9-EFBA-4491-8569-37E42F94EB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ADE5CA-F3E3-4491-8036-C6C4FCE03D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F91910-E2EC-48EA-A92E-C0389EEEAF50}"/>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5" name="Footer Placeholder 4">
            <a:extLst>
              <a:ext uri="{FF2B5EF4-FFF2-40B4-BE49-F238E27FC236}">
                <a16:creationId xmlns:a16="http://schemas.microsoft.com/office/drawing/2014/main" id="{BF41F440-4B93-4FCB-ABBA-EAE67338C1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D87583-3245-45C9-A3BC-4A2FC39562B6}"/>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4987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3A91B-0C44-49AB-9541-49A89F5E43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C2698E-BE71-4172-B01E-A8BDCAC58B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41DE3EF-D0A7-416E-9926-94C1F8BCB149}"/>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5" name="Footer Placeholder 4">
            <a:extLst>
              <a:ext uri="{FF2B5EF4-FFF2-40B4-BE49-F238E27FC236}">
                <a16:creationId xmlns:a16="http://schemas.microsoft.com/office/drawing/2014/main" id="{4404DF4D-226B-4A27-9376-1F720844B5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089E88-794C-4090-B097-E94A66DEF245}"/>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82284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A4C2A-37EF-403B-9E7F-7602D1706E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979E0E-ED79-48DF-B3ED-5CBFE1D86FF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3D7B3B-7523-426C-9009-982DFC75A3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49F52F-4AE5-411C-A168-9DA63602DD3F}"/>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6" name="Footer Placeholder 5">
            <a:extLst>
              <a:ext uri="{FF2B5EF4-FFF2-40B4-BE49-F238E27FC236}">
                <a16:creationId xmlns:a16="http://schemas.microsoft.com/office/drawing/2014/main" id="{D00E8ED1-0272-4EDE-B179-BEB24E3FE5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30A36D-4B80-4C74-B931-20BAB3E79ED8}"/>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3717310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95447-06F2-400A-8C7F-355FAB443A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1051BE-BFB6-4372-8FEE-5C27539088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58A58C5-6647-4FA0-8FEA-D22803E8F27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EA1FAA-8DEA-4889-B0EB-52AED926C1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CABE9F-4D8E-4F7B-B39B-E8F217941C1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AD9D19-9A0C-4917-9844-7111BA5F5035}"/>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8" name="Footer Placeholder 7">
            <a:extLst>
              <a:ext uri="{FF2B5EF4-FFF2-40B4-BE49-F238E27FC236}">
                <a16:creationId xmlns:a16="http://schemas.microsoft.com/office/drawing/2014/main" id="{3394B872-9807-4456-A2A6-5C8A8F7FE3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9D4B29-B9B6-4066-B9DB-8772E517645A}"/>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319704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47BB9-C58D-4B62-90AA-3B4C473082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38F034-059B-4EB6-9C3B-AEF704529726}"/>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4" name="Footer Placeholder 3">
            <a:extLst>
              <a:ext uri="{FF2B5EF4-FFF2-40B4-BE49-F238E27FC236}">
                <a16:creationId xmlns:a16="http://schemas.microsoft.com/office/drawing/2014/main" id="{121C33CB-D01A-4D79-A5B5-401C36C50B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A488E3-B9B7-40B2-BE30-0E1C0906398E}"/>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4277110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F1107D-9D65-4AF0-B4CB-90DDFE625474}"/>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3" name="Footer Placeholder 2">
            <a:extLst>
              <a:ext uri="{FF2B5EF4-FFF2-40B4-BE49-F238E27FC236}">
                <a16:creationId xmlns:a16="http://schemas.microsoft.com/office/drawing/2014/main" id="{B1BB3F54-CFC4-48F6-AB58-A45DE17DDD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C4B571-FAD4-4516-AB47-E182215F8FEF}"/>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70617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17A7B-0D50-4FC1-A316-D2A92EAC05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3FBEC0-0BB5-4F3E-AE07-7C6B3C4CE8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27B46B-D0CE-4BB8-87B8-D0CFD6C40B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4453FBD-49AF-4DE3-8B46-7489B025E98E}"/>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6" name="Footer Placeholder 5">
            <a:extLst>
              <a:ext uri="{FF2B5EF4-FFF2-40B4-BE49-F238E27FC236}">
                <a16:creationId xmlns:a16="http://schemas.microsoft.com/office/drawing/2014/main" id="{59F6C6C6-8E3A-4EDD-9CBE-8EDFF0E2E9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8F588D-D62F-4338-8538-1798BB1CF088}"/>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1928690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8199E-2851-4E01-9F96-4DC85CE3F9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A240AC-7B69-49B1-BB31-2DFCC0E0A8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1485269-BC58-4318-8ECA-72FBD8BC9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77A3684-1948-420A-BD41-C8197C471A6D}"/>
              </a:ext>
            </a:extLst>
          </p:cNvPr>
          <p:cNvSpPr>
            <a:spLocks noGrp="1"/>
          </p:cNvSpPr>
          <p:nvPr>
            <p:ph type="dt" sz="half" idx="10"/>
          </p:nvPr>
        </p:nvSpPr>
        <p:spPr/>
        <p:txBody>
          <a:bodyPr/>
          <a:lstStyle/>
          <a:p>
            <a:fld id="{8C9C433F-5344-4F5E-AB66-A02F86059E18}" type="datetimeFigureOut">
              <a:rPr lang="en-US" smtClean="0"/>
              <a:t>10/29/2018</a:t>
            </a:fld>
            <a:endParaRPr lang="en-US"/>
          </a:p>
        </p:txBody>
      </p:sp>
      <p:sp>
        <p:nvSpPr>
          <p:cNvPr id="6" name="Footer Placeholder 5">
            <a:extLst>
              <a:ext uri="{FF2B5EF4-FFF2-40B4-BE49-F238E27FC236}">
                <a16:creationId xmlns:a16="http://schemas.microsoft.com/office/drawing/2014/main" id="{BA006D77-B6AD-4CE0-B63A-749458F35F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061960-536D-44AB-87C3-6DAD109012A9}"/>
              </a:ext>
            </a:extLst>
          </p:cNvPr>
          <p:cNvSpPr>
            <a:spLocks noGrp="1"/>
          </p:cNvSpPr>
          <p:nvPr>
            <p:ph type="sldNum" sz="quarter" idx="12"/>
          </p:nvPr>
        </p:nvSpPr>
        <p:spPr/>
        <p:txBody>
          <a:bodyPr/>
          <a:lstStyle/>
          <a:p>
            <a:fld id="{518CA078-DA0E-4CD6-8718-F4E1C61616D8}" type="slidenum">
              <a:rPr lang="en-US" smtClean="0"/>
              <a:t>‹#›</a:t>
            </a:fld>
            <a:endParaRPr lang="en-US"/>
          </a:p>
        </p:txBody>
      </p:sp>
    </p:spTree>
    <p:extLst>
      <p:ext uri="{BB962C8B-B14F-4D97-AF65-F5344CB8AC3E}">
        <p14:creationId xmlns:p14="http://schemas.microsoft.com/office/powerpoint/2010/main" val="237387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0288A5-93F4-4B9F-BB06-0AF30E689F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5072F0-042A-4A04-B98B-2AEE239902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1ED815-07C0-4591-A183-D5FE1AB7FA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C433F-5344-4F5E-AB66-A02F86059E18}" type="datetimeFigureOut">
              <a:rPr lang="en-US" smtClean="0"/>
              <a:t>10/29/2018</a:t>
            </a:fld>
            <a:endParaRPr lang="en-US"/>
          </a:p>
        </p:txBody>
      </p:sp>
      <p:sp>
        <p:nvSpPr>
          <p:cNvPr id="5" name="Footer Placeholder 4">
            <a:extLst>
              <a:ext uri="{FF2B5EF4-FFF2-40B4-BE49-F238E27FC236}">
                <a16:creationId xmlns:a16="http://schemas.microsoft.com/office/drawing/2014/main" id="{087DF560-1522-43F6-AB29-A728F76EDB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665765-B9E1-4994-984F-E7A78702A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CA078-DA0E-4CD6-8718-F4E1C61616D8}" type="slidenum">
              <a:rPr lang="en-US" smtClean="0"/>
              <a:t>‹#›</a:t>
            </a:fld>
            <a:endParaRPr lang="en-US"/>
          </a:p>
        </p:txBody>
      </p:sp>
    </p:spTree>
    <p:extLst>
      <p:ext uri="{BB962C8B-B14F-4D97-AF65-F5344CB8AC3E}">
        <p14:creationId xmlns:p14="http://schemas.microsoft.com/office/powerpoint/2010/main" val="2179519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ï¡   Today development journalism looks at    conditions in developing states and how to    improve them. It exposes povert...">
            <a:extLst>
              <a:ext uri="{FF2B5EF4-FFF2-40B4-BE49-F238E27FC236}">
                <a16:creationId xmlns:a16="http://schemas.microsoft.com/office/drawing/2014/main" id="{3D1ED491-23E0-4FEA-841D-74AE0238EC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626" y="546072"/>
            <a:ext cx="8008040" cy="6012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3023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ï¡   When development journalism is used as a    propaganda tool, however, it can become    very dangerous. Many citizens a...">
            <a:extLst>
              <a:ext uri="{FF2B5EF4-FFF2-40B4-BE49-F238E27FC236}">
                <a16:creationId xmlns:a16="http://schemas.microsoft.com/office/drawing/2014/main" id="{38B6C4AA-D931-4CCC-8788-B4505EFA9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626" y="1"/>
            <a:ext cx="10919791"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267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ï¡   The concept of development journalism in    Africa is caught up in the historical evolution    of the theory of develo...">
            <a:extLst>
              <a:ext uri="{FF2B5EF4-FFF2-40B4-BE49-F238E27FC236}">
                <a16:creationId xmlns:a16="http://schemas.microsoft.com/office/drawing/2014/main" id="{24499898-001D-418B-97C4-8181FA3999F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1306" y="197044"/>
            <a:ext cx="8609550" cy="6463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679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ï¡   Civic Journalismï¡   Investigative Journalismï¡   News Analysisï¡   Advocacy Journalismï¡   Interpretive/In-depth Reportin...">
            <a:extLst>
              <a:ext uri="{FF2B5EF4-FFF2-40B4-BE49-F238E27FC236}">
                <a16:creationId xmlns:a16="http://schemas.microsoft.com/office/drawing/2014/main" id="{99F9B289-0693-4D51-879E-105B92594EF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95131" y="173125"/>
            <a:ext cx="10031895" cy="651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9585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ï¡   Referencesï¡   Altschull, J.H. (1995). Agents of Power: The Media and Public Policy. New York: Longmanï¡   Baker, C.E. (...">
            <a:extLst>
              <a:ext uri="{FF2B5EF4-FFF2-40B4-BE49-F238E27FC236}">
                <a16:creationId xmlns:a16="http://schemas.microsoft.com/office/drawing/2014/main" id="{0E8645F4-1B11-4DC6-9907-ACFFC99D29A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95132" y="243597"/>
            <a:ext cx="9554816" cy="6026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4754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ï¡   Development journalists bring attention to    issues that are overlooked or under-    represented by other media and b...">
            <a:extLst>
              <a:ext uri="{FF2B5EF4-FFF2-40B4-BE49-F238E27FC236}">
                <a16:creationId xmlns:a16="http://schemas.microsoft.com/office/drawing/2014/main" id="{241B69EF-53A0-4C9A-8916-F797803FD86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03144" y="106017"/>
            <a:ext cx="10505447" cy="6546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77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4D4C8B-3C36-437F-B04D-FE8757CBEACF}"/>
              </a:ext>
            </a:extLst>
          </p:cNvPr>
          <p:cNvSpPr>
            <a:spLocks noGrp="1"/>
          </p:cNvSpPr>
          <p:nvPr>
            <p:ph idx="1"/>
          </p:nvPr>
        </p:nvSpPr>
        <p:spPr>
          <a:xfrm>
            <a:off x="357809" y="304800"/>
            <a:ext cx="10995991" cy="5872163"/>
          </a:xfrm>
        </p:spPr>
        <p:txBody>
          <a:bodyPr/>
          <a:lstStyle/>
          <a:p>
            <a:r>
              <a:rPr lang="en-US" dirty="0"/>
              <a:t>Development journalism is derived from development communication. Earlier, this was practiced by extension agricultural workers in India and the Philippines. They used to disseminate information on new agricultural methods to farmers during a period of land reforms. Indonesia and Malaysia followed suit. Today, development journalism is not confined to agriculture alone: it has become a compendium of activities. </a:t>
            </a:r>
          </a:p>
          <a:p>
            <a:endParaRPr lang="en-US" dirty="0"/>
          </a:p>
        </p:txBody>
      </p:sp>
    </p:spTree>
    <p:extLst>
      <p:ext uri="{BB962C8B-B14F-4D97-AF65-F5344CB8AC3E}">
        <p14:creationId xmlns:p14="http://schemas.microsoft.com/office/powerpoint/2010/main" val="366486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F6EDBD-0E46-4600-9DDD-39B7699A52DB}"/>
              </a:ext>
            </a:extLst>
          </p:cNvPr>
          <p:cNvSpPr>
            <a:spLocks noGrp="1"/>
          </p:cNvSpPr>
          <p:nvPr>
            <p:ph idx="1"/>
          </p:nvPr>
        </p:nvSpPr>
        <p:spPr>
          <a:xfrm>
            <a:off x="304799" y="145773"/>
            <a:ext cx="11502887" cy="6506817"/>
          </a:xfrm>
        </p:spPr>
        <p:txBody>
          <a:bodyPr>
            <a:normAutofit/>
          </a:bodyPr>
          <a:lstStyle/>
          <a:p>
            <a:r>
              <a:rPr lang="en-US" dirty="0"/>
              <a:t>Development journalism, like conventional journalism, does not depend on official press releases, even though the journalists concerned would need to peruse them carefully for an objective </a:t>
            </a:r>
          </a:p>
          <a:p>
            <a:r>
              <a:rPr lang="en-US" dirty="0"/>
              <a:t>development journalist is a participant observer of any given </a:t>
            </a:r>
            <a:r>
              <a:rPr lang="en-US" dirty="0" err="1"/>
              <a:t>programme</a:t>
            </a:r>
            <a:r>
              <a:rPr lang="en-US" dirty="0"/>
              <a:t>. The journalist concerned not only lives and interacts with the villagers but also watches, say, the execution of a scheme, from a ringside view and as they (the villagers) experience. </a:t>
            </a:r>
          </a:p>
          <a:p>
            <a:r>
              <a:rPr lang="en-US" dirty="0"/>
              <a:t>With the practical insight a development journalist gains, he/she would be able to make a fair and dispassionate analysis of the scheme. It is for this reason that a development journalist is said to have the power and capacity to influence the decision-making process.</a:t>
            </a:r>
          </a:p>
        </p:txBody>
      </p:sp>
    </p:spTree>
    <p:extLst>
      <p:ext uri="{BB962C8B-B14F-4D97-AF65-F5344CB8AC3E}">
        <p14:creationId xmlns:p14="http://schemas.microsoft.com/office/powerpoint/2010/main" val="3678710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ï¡   A feature on development journalism may cover    the following issues: economic    development, agriculture and food  ...">
            <a:extLst>
              <a:ext uri="{FF2B5EF4-FFF2-40B4-BE49-F238E27FC236}">
                <a16:creationId xmlns:a16="http://schemas.microsoft.com/office/drawing/2014/main" id="{1A780AC8-F2E3-4C50-9803-B9D013E496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4070" y="226893"/>
            <a:ext cx="11078817" cy="6404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0851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C802F-2404-4B96-A74A-F5998A396A77}"/>
              </a:ext>
            </a:extLst>
          </p:cNvPr>
          <p:cNvSpPr>
            <a:spLocks noGrp="1"/>
          </p:cNvSpPr>
          <p:nvPr>
            <p:ph idx="1"/>
          </p:nvPr>
        </p:nvSpPr>
        <p:spPr>
          <a:xfrm>
            <a:off x="848138" y="238539"/>
            <a:ext cx="10505661" cy="5938424"/>
          </a:xfrm>
        </p:spPr>
        <p:txBody>
          <a:bodyPr/>
          <a:lstStyle/>
          <a:p>
            <a:r>
              <a:rPr lang="en-US" dirty="0"/>
              <a:t>Development journalism asks questions – of ordinary people, not just of officials. It considers reader, writer and written-about to be equal in their humanity. It rotates around people whose lives seem very different.</a:t>
            </a:r>
          </a:p>
          <a:p>
            <a:r>
              <a:rPr lang="en-US" dirty="0"/>
              <a:t>“Development journalism gives soul to media, it gives it a human face.”</a:t>
            </a:r>
          </a:p>
          <a:p>
            <a:endParaRPr lang="en-US" dirty="0"/>
          </a:p>
        </p:txBody>
      </p:sp>
    </p:spTree>
    <p:extLst>
      <p:ext uri="{BB962C8B-B14F-4D97-AF65-F5344CB8AC3E}">
        <p14:creationId xmlns:p14="http://schemas.microsoft.com/office/powerpoint/2010/main" val="1329306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ï¡   The term development journalism is used to    refer to two different types of journalism.    The first type of develop...">
            <a:extLst>
              <a:ext uri="{FF2B5EF4-FFF2-40B4-BE49-F238E27FC236}">
                <a16:creationId xmlns:a16="http://schemas.microsoft.com/office/drawing/2014/main" id="{FC18F987-12BB-43FF-96B4-40D6E22F1CE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00751"/>
            <a:ext cx="11237843" cy="6394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2354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ï¡   This type of development journalism also looks    at proposed government projects to improve    conditions in the coun...">
            <a:extLst>
              <a:ext uri="{FF2B5EF4-FFF2-40B4-BE49-F238E27FC236}">
                <a16:creationId xmlns:a16="http://schemas.microsoft.com/office/drawing/2014/main" id="{C9840618-BE3C-47B7-BD46-30E1A1D0CA6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98136" y="1825625"/>
            <a:ext cx="5795727" cy="4351338"/>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ï¡   The second type of development journalism    can walk a thin line. On the one hand,    government participation in mas...">
            <a:extLst>
              <a:ext uri="{FF2B5EF4-FFF2-40B4-BE49-F238E27FC236}">
                <a16:creationId xmlns:a16="http://schemas.microsoft.com/office/drawing/2014/main" id="{9FA981B4-687D-4BB6-A2A2-F65220F560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264" y="313898"/>
            <a:ext cx="11248666" cy="6415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256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ï¡   â¦Looking at the strengths and weaknesses    of a country may also help identify ways in    which the nation can be hel...">
            <a:extLst>
              <a:ext uri="{FF2B5EF4-FFF2-40B4-BE49-F238E27FC236}">
                <a16:creationId xmlns:a16="http://schemas.microsoft.com/office/drawing/2014/main" id="{20A88AD6-CD13-4AD8-87C2-BCEA3DFCBD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01148" y="251790"/>
            <a:ext cx="10986052" cy="5963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4975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5836</TotalTime>
  <Words>244</Words>
  <Application>Microsoft Office PowerPoint</Application>
  <PresentationFormat>Widescreen</PresentationFormat>
  <Paragraphs>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UCA</dc:creator>
  <cp:lastModifiedBy>UCA</cp:lastModifiedBy>
  <cp:revision>10</cp:revision>
  <dcterms:created xsi:type="dcterms:W3CDTF">2018-10-18T04:23:34Z</dcterms:created>
  <dcterms:modified xsi:type="dcterms:W3CDTF">2018-10-29T07:22:15Z</dcterms:modified>
</cp:coreProperties>
</file>