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AE459-E15A-4BBF-B768-DB28D3D16C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119DE-162A-44D2-ACCC-64A75662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4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0BF9CB-E7A2-4614-9E7A-FEB0DC8836D5}" type="slidenum">
              <a:rPr lang="pl-PL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0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3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1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6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9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3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2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5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1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6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5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687C7-2A13-41D0-92DF-3C350D46A60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30B1-E152-4571-B17E-EF8AEFD7B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7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pl/imgres?imgurl=http://download.imaging.consult.com/ic/images/S1933033208734803/gr11-midi.jpg&amp;imgrefurl=http://imaging.consult.com/image/chapter/Pediatric%3Ftitle%3DMusculoskeletal%2520System%2520(Pediatric),%2520Selected%2520Syndromes%2520and%2520Chromosomal%2520Disorders%26image%3Dfig11%26locator%3Dgr11%26pii%3DS1933-0332(08)73480-3&amp;usg=__1KnpN6DAdyO8vwQj2v5yl8migyw=&amp;h=200&amp;w=149&amp;sz=3&amp;hl=pl&amp;start=4&amp;zoom=1&amp;tbnid=M0MAcJI_oNEA3M:&amp;tbnh=104&amp;tbnw=77&amp;ei=s862Ts-tO4vMtAbztO3WAQ&amp;prev=/search%3Fq%3DDiamond-Blackfan%2Banemia%26um%3D1%26hl%3Dpl%26sa%3DN%26rlz%3D1T4ADRA_plPL405PL416%26tbm%3Disch&amp;um=1&amp;itbs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l/imgres?imgurl=http://vectorblog.org/wp-content/uploads/2010/10/DNA1.jpg&amp;imgrefurl=http://vectorblog.org/2010/10/helping-disease-cells-handle-the-stress-of-reprogramming/&amp;usg=__-AcFEjYuKNDMfSrRoddXvxDazYE=&amp;h=396&amp;w=433&amp;sz=20&amp;hl=pl&amp;start=68&amp;zoom=1&amp;tbnid=mn62H9fPqqpQBM:&amp;tbnh=115&amp;tbnw=126&amp;ei=9dG2Trn2F5D1sgbYtNHSAw&amp;prev=/search%3Fq%3Dfanconi%2Banemia%26start%3D63%26um%3D1%26hl%3Dpl%26sa%3DN%26rlz%3D1T4ADRA_plPL405PL416%26tbm%3Disch&amp;um=1&amp;itbs=1" TargetMode="External"/><Relationship Id="rId2" Type="http://schemas.openxmlformats.org/officeDocument/2006/relationships/hyperlink" Target="http://www.annualreviews.org/na101/home/literatum/publisher/ar/journals/content/genet/2009/genet.2009.43.issue-1/annurev-genet-102108-134222/production/images/medium/ge430223.f1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en-US" sz="4000" b="1"/>
              <a:t>Bone marrow failure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90776" y="4776788"/>
            <a:ext cx="6619875" cy="862012"/>
          </a:xfrm>
        </p:spPr>
        <p:txBody>
          <a:bodyPr rtlCol="0">
            <a:normAutofit/>
          </a:bodyPr>
          <a:lstStyle/>
          <a:p>
            <a:pPr defTabSz="457207">
              <a:buClr>
                <a:schemeClr val="bg2">
                  <a:lumMod val="40000"/>
                  <a:lumOff val="60000"/>
                </a:schemeClr>
              </a:buClr>
              <a:defRPr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277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Causes of acquired AA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989138"/>
            <a:ext cx="7772400" cy="4114800"/>
          </a:xfrm>
        </p:spPr>
        <p:txBody>
          <a:bodyPr rtlCol="0">
            <a:normAutofit fontScale="92500" lnSpcReduction="1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Idiopathic (70%)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1800" b="1"/>
              <a:t>Secondary: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Drugs: cytostatics, antibiotics (sulfonamides, chloramphenicol), anticonvulsants (hydantoin), antirheumatics, antidiabetics,  antimalarian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Chemicals: insecticides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Toxins: benzene, carbon tetrachloride, glue, toluene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Irradiation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Infections: viral (hepatitis A, B, C, HIV, EBV, CMV, parvovirus)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Immunologic  disorders: GvHD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Preleukemia, MDS, thymoma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Malnutrition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Paroxysmal nocturnal hemoglobinuria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pl-PL" altLang="en-US" sz="1800" b="1"/>
          </a:p>
        </p:txBody>
      </p:sp>
    </p:spTree>
    <p:extLst>
      <p:ext uri="{BB962C8B-B14F-4D97-AF65-F5344CB8AC3E}">
        <p14:creationId xmlns:p14="http://schemas.microsoft.com/office/powerpoint/2010/main" val="136179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0" y="642938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en-US" sz="2000" b="1"/>
              <a:t>Severity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Severe AA: bone marrow cellularity &lt;25%                    </a:t>
            </a:r>
          </a:p>
          <a:p>
            <a:pPr eaLnBrk="1" hangingPunct="1">
              <a:buFontTx/>
              <a:buNone/>
            </a:pPr>
            <a:r>
              <a:rPr lang="pl-PL" altLang="en-US" b="1" smtClean="0"/>
              <a:t>      Granulocyte count  &lt;500/mm</a:t>
            </a:r>
            <a:r>
              <a:rPr lang="pl-PL" altLang="en-US" b="1" baseline="30000" smtClean="0"/>
              <a:t>3</a:t>
            </a:r>
            <a:r>
              <a:rPr lang="pl-PL" altLang="en-US" b="1" smtClean="0"/>
              <a:t> platelet count  &lt;20,000/mm</a:t>
            </a:r>
            <a:r>
              <a:rPr lang="pl-PL" altLang="en-US" b="1" baseline="30000" smtClean="0"/>
              <a:t>3</a:t>
            </a:r>
            <a:r>
              <a:rPr lang="pl-PL" altLang="en-US" b="1" smtClean="0"/>
              <a:t>  reticulocyte count  &lt;40,000/mm</a:t>
            </a:r>
            <a:r>
              <a:rPr lang="pl-PL" altLang="en-US" b="1" baseline="30000" smtClean="0"/>
              <a:t>3</a:t>
            </a:r>
          </a:p>
          <a:p>
            <a:pPr eaLnBrk="1" hangingPunct="1"/>
            <a:r>
              <a:rPr lang="pl-PL" altLang="en-US" b="1" smtClean="0"/>
              <a:t>Very severe AA: granulocyte count  &lt;200/mm</a:t>
            </a:r>
            <a:r>
              <a:rPr lang="pl-PL" altLang="en-US" b="1" baseline="3000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884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mtClean="0"/>
              <a:t>Clinical findings: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pl-PL" altLang="en-US" b="1" smtClean="0"/>
              <a:t>Anemia (pallor, easy fatigability, loss of appetite)</a:t>
            </a:r>
          </a:p>
          <a:p>
            <a:pPr eaLnBrk="1" hangingPunct="1">
              <a:buFontTx/>
              <a:buChar char="-"/>
            </a:pPr>
            <a:r>
              <a:rPr lang="pl-PL" altLang="en-US" b="1" smtClean="0"/>
              <a:t>Thrombocytopenia ( petechiae, easy bruising, severe nosebleeds)</a:t>
            </a:r>
          </a:p>
          <a:p>
            <a:pPr eaLnBrk="1" hangingPunct="1">
              <a:buFontTx/>
              <a:buChar char="-"/>
            </a:pPr>
            <a:r>
              <a:rPr lang="pl-PL" altLang="en-US" b="1" smtClean="0"/>
              <a:t>Leukopenia (increased susceptibility to infections and oral ulcerations)</a:t>
            </a:r>
          </a:p>
          <a:p>
            <a:pPr eaLnBrk="1" hangingPunct="1">
              <a:buFontTx/>
              <a:buChar char="-"/>
            </a:pPr>
            <a:r>
              <a:rPr lang="pl-PL" altLang="en-US" b="1" smtClean="0"/>
              <a:t>Hyperplastic gingivitis</a:t>
            </a:r>
          </a:p>
          <a:p>
            <a:pPr eaLnBrk="1" hangingPunct="1">
              <a:buFontTx/>
              <a:buChar char="-"/>
            </a:pPr>
            <a:r>
              <a:rPr lang="pl-PL" altLang="en-US" b="1" smtClean="0"/>
              <a:t>No: hepatosplenomegaly and lymphadenopathy</a:t>
            </a:r>
          </a:p>
          <a:p>
            <a:pPr eaLnBrk="1" hangingPunct="1"/>
            <a:endParaRPr lang="pl-PL" altLang="en-US" smtClean="0"/>
          </a:p>
        </p:txBody>
      </p:sp>
    </p:spTree>
    <p:extLst>
      <p:ext uri="{BB962C8B-B14F-4D97-AF65-F5344CB8AC3E}">
        <p14:creationId xmlns:p14="http://schemas.microsoft.com/office/powerpoint/2010/main" val="427389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Laboratory findings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Anemia normocytic, normochromic</a:t>
            </a:r>
          </a:p>
          <a:p>
            <a:pPr eaLnBrk="1" hangingPunct="1"/>
            <a:r>
              <a:rPr lang="pl-PL" altLang="en-US" b="1" smtClean="0"/>
              <a:t>Reticulocytopenia</a:t>
            </a:r>
          </a:p>
          <a:p>
            <a:pPr eaLnBrk="1" hangingPunct="1"/>
            <a:r>
              <a:rPr lang="pl-PL" altLang="en-US" b="1" smtClean="0"/>
              <a:t>Leukopenia: granulocytopenia  often &lt; 1500/mm</a:t>
            </a:r>
            <a:r>
              <a:rPr lang="pl-PL" altLang="en-US" b="1" baseline="30000" smtClean="0"/>
              <a:t>3</a:t>
            </a:r>
          </a:p>
          <a:p>
            <a:pPr eaLnBrk="1" hangingPunct="1"/>
            <a:r>
              <a:rPr lang="pl-PL" altLang="en-US" b="1" smtClean="0"/>
              <a:t>Thrombocytopenia: often &lt; 30,000/mm</a:t>
            </a:r>
            <a:r>
              <a:rPr lang="pl-PL" altLang="en-US" b="1" baseline="30000" smtClean="0"/>
              <a:t>3</a:t>
            </a:r>
          </a:p>
          <a:p>
            <a:pPr eaLnBrk="1" hangingPunct="1"/>
            <a:r>
              <a:rPr lang="pl-PL" altLang="en-US" b="1" smtClean="0"/>
              <a:t>Bone marrow: marked depression or absence hematopoietic cells and replacement  by fatty tissue</a:t>
            </a:r>
          </a:p>
          <a:p>
            <a:pPr eaLnBrk="1" hangingPunct="1"/>
            <a:r>
              <a:rPr lang="pl-PL" altLang="en-US" b="1" smtClean="0"/>
              <a:t>Normal chromosomal analysis</a:t>
            </a:r>
          </a:p>
          <a:p>
            <a:pPr eaLnBrk="1" hangingPunct="1">
              <a:buFontTx/>
              <a:buNone/>
            </a:pPr>
            <a:endParaRPr lang="pl-PL" altLang="en-US" b="1" smtClean="0"/>
          </a:p>
        </p:txBody>
      </p:sp>
    </p:spTree>
    <p:extLst>
      <p:ext uri="{BB962C8B-B14F-4D97-AF65-F5344CB8AC3E}">
        <p14:creationId xmlns:p14="http://schemas.microsoft.com/office/powerpoint/2010/main" val="10138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000" b="1"/>
              <a:t>Treatment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en-US" b="1" smtClean="0"/>
              <a:t>Severe AA</a:t>
            </a:r>
            <a:r>
              <a:rPr lang="pl-PL" altLang="en-US" smtClean="0"/>
              <a:t>:</a:t>
            </a:r>
          </a:p>
          <a:p>
            <a:pPr eaLnBrk="1" hangingPunct="1"/>
            <a:r>
              <a:rPr lang="pl-PL" altLang="en-US" b="1" smtClean="0"/>
              <a:t>Allogeneic BMT</a:t>
            </a:r>
          </a:p>
          <a:p>
            <a:pPr eaLnBrk="1" hangingPunct="1"/>
            <a:r>
              <a:rPr lang="pl-PL" altLang="en-US" b="1" smtClean="0"/>
              <a:t>In the absence of availability of an HLA-matched sibling marrow donor - immunoablation ( ATG, cyclosporine, methylprednisolone, growth factors- G-CSF)</a:t>
            </a:r>
          </a:p>
        </p:txBody>
      </p:sp>
    </p:spTree>
    <p:extLst>
      <p:ext uri="{BB962C8B-B14F-4D97-AF65-F5344CB8AC3E}">
        <p14:creationId xmlns:p14="http://schemas.microsoft.com/office/powerpoint/2010/main" val="428834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609600"/>
            <a:ext cx="7772400" cy="1143000"/>
          </a:xfrm>
        </p:spPr>
        <p:txBody>
          <a:bodyPr/>
          <a:lstStyle/>
          <a:p>
            <a:pPr eaLnBrk="1" hangingPunct="1"/>
            <a:endParaRPr lang="en-US" altLang="en-US" sz="3200" b="1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l-PL" altLang="en-US" b="1" smtClean="0"/>
              <a:t>Isolated quantitative failure of one cell line, a single cytopenia ,                  e.g. erythroid, myeloid, megakaryocytic</a:t>
            </a:r>
          </a:p>
          <a:p>
            <a:pPr eaLnBrk="1" hangingPunct="1"/>
            <a:r>
              <a:rPr lang="pl-PL" altLang="en-US" b="1" smtClean="0"/>
              <a:t>A failure of all three cell lines (pancytopenia with hypoplastic or aplastic bone marrow)</a:t>
            </a:r>
          </a:p>
          <a:p>
            <a:pPr eaLnBrk="1" hangingPunct="1"/>
            <a:r>
              <a:rPr lang="pl-PL" altLang="en-US" b="1" smtClean="0"/>
              <a:t>A quantitative failure of the bone marrow, e.g. congenital dyserythropoietic anemia</a:t>
            </a:r>
          </a:p>
          <a:p>
            <a:pPr eaLnBrk="1" hangingPunct="1"/>
            <a:endParaRPr lang="pl-PL" altLang="en-US" b="1" smtClean="0"/>
          </a:p>
          <a:p>
            <a:pPr eaLnBrk="1" hangingPunct="1"/>
            <a:endParaRPr lang="pl-PL" altLang="en-US" b="1" smtClean="0"/>
          </a:p>
          <a:p>
            <a:pPr eaLnBrk="1" hangingPunct="1"/>
            <a:r>
              <a:rPr lang="pl-PL" altLang="en-US" b="1" smtClean="0"/>
              <a:t>The invasion of the bone marrow by non-neoplastic or neoplastic condition</a:t>
            </a:r>
          </a:p>
        </p:txBody>
      </p:sp>
    </p:spTree>
    <p:extLst>
      <p:ext uri="{BB962C8B-B14F-4D97-AF65-F5344CB8AC3E}">
        <p14:creationId xmlns:p14="http://schemas.microsoft.com/office/powerpoint/2010/main" val="208215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3600" b="1"/>
              <a:t>Diamond-Blackfan anemia</a:t>
            </a:r>
            <a:br>
              <a:rPr lang="pl-PL" altLang="en-US" sz="3600" b="1"/>
            </a:br>
            <a:r>
              <a:rPr lang="pl-PL" altLang="en-US" sz="3200" b="1"/>
              <a:t>congenital pure red cell aplasia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981200"/>
            <a:ext cx="7772400" cy="4114800"/>
          </a:xfrm>
        </p:spPr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2400" b="1"/>
              <a:t>The erythroid progenitor cell is  intrinsically abnormal in the following aspects: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Decreased sensitivity to erythropoietin (EPO)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Decreased sensitivity to EPO not corrected by IL-3 and GM-CSF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pl-PL" altLang="en-US" sz="2400" b="1" i="1"/>
              <a:t>caused  by</a:t>
            </a:r>
            <a:r>
              <a:rPr lang="pl-PL" altLang="en-US" sz="2400" b="1"/>
              <a:t>: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Functional abnormalities in the erythropoietin receptors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2400" b="1"/>
              <a:t>Erythroid progenitors are abnormally sensitive to a deprivation of erythropoietin, resulting  in an accelerated rate of apoptosis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pl-PL" altLang="en-US" sz="2400" b="1"/>
          </a:p>
        </p:txBody>
      </p:sp>
    </p:spTree>
    <p:extLst>
      <p:ext uri="{BB962C8B-B14F-4D97-AF65-F5344CB8AC3E}">
        <p14:creationId xmlns:p14="http://schemas.microsoft.com/office/powerpoint/2010/main" val="360113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400" b="1"/>
              <a:t>Clinical features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Anemia and pallor in first 3 months, 35 % is anemic at birth,                           65% -identified by 6 months of age and 90% - by 1 year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Platelets and white cell count – normal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25% have prenatal or postnatal growth failure and associated congenital defects, including short  stature, abnormalities of thumbs, skeletal anormalities, congenital heart defects, webbed neck, urinary tract abnormalities and craniofacial dysmorphism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Chromosomal studies generally normal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No hepatosplenomegaly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Malignant potential (increased incidence of ALL, AML, hepatocellular carcinoma)</a:t>
            </a:r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5651501" y="2652714"/>
            <a:ext cx="3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2773" name="Picture 5" descr="http://t0.gstatic.com/images?q=tbn:ANd9GcR9poWHcIMR4RsbyinsU-2Ub07mBdvoLpfqBGFBlpu_KQNynpccwQSHi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1" y="4953000"/>
            <a:ext cx="8794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648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400" b="1"/>
              <a:t>Diagnosis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Anemia and reticulocytopenia</a:t>
            </a:r>
          </a:p>
          <a:p>
            <a:pPr eaLnBrk="1" hangingPunct="1"/>
            <a:r>
              <a:rPr lang="pl-PL" altLang="en-US" b="1" smtClean="0"/>
              <a:t>Bone marrow with virtual absence of normoblasts</a:t>
            </a:r>
          </a:p>
          <a:p>
            <a:pPr eaLnBrk="1" hangingPunct="1">
              <a:buFontTx/>
              <a:buNone/>
            </a:pPr>
            <a:r>
              <a:rPr lang="pl-PL" altLang="en-US" sz="2400" b="1"/>
              <a:t>                          </a:t>
            </a:r>
          </a:p>
          <a:p>
            <a:pPr eaLnBrk="1" hangingPunct="1">
              <a:buFontTx/>
              <a:buNone/>
            </a:pPr>
            <a:endParaRPr lang="pl-PL" altLang="en-US" sz="2400" b="1"/>
          </a:p>
          <a:p>
            <a:pPr eaLnBrk="1" hangingPunct="1">
              <a:buFontTx/>
              <a:buNone/>
            </a:pPr>
            <a:r>
              <a:rPr lang="pl-PL" altLang="en-US" sz="2400" b="1"/>
              <a:t>                            Differential diagnosis</a:t>
            </a:r>
          </a:p>
          <a:p>
            <a:pPr eaLnBrk="1" hangingPunct="1"/>
            <a:r>
              <a:rPr lang="pl-PL" altLang="en-US" b="1" smtClean="0"/>
              <a:t>Transient erythroblastopenia of childhood (TEC)</a:t>
            </a:r>
          </a:p>
          <a:p>
            <a:pPr eaLnBrk="1" hangingPunct="1"/>
            <a:r>
              <a:rPr lang="pl-PL" altLang="en-US" b="1" smtClean="0"/>
              <a:t>Congenital hypoplastic anemia</a:t>
            </a:r>
          </a:p>
        </p:txBody>
      </p:sp>
    </p:spTree>
    <p:extLst>
      <p:ext uri="{BB962C8B-B14F-4D97-AF65-F5344CB8AC3E}">
        <p14:creationId xmlns:p14="http://schemas.microsoft.com/office/powerpoint/2010/main" val="3698279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sz="2400" b="1"/>
              <a:t>Treatment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en-US" b="1" smtClean="0"/>
              <a:t>Prednisone 2 mg/kg/day,                                                                                  when the hemoglobin  level reaches 10.0g/dl → dose reduction to minimum necessary</a:t>
            </a:r>
          </a:p>
          <a:p>
            <a:pPr eaLnBrk="1" hangingPunct="1"/>
            <a:r>
              <a:rPr lang="pl-PL" altLang="en-US" b="1" smtClean="0"/>
              <a:t>Packed red cell transfusion, leukocyte –depleted</a:t>
            </a:r>
          </a:p>
          <a:p>
            <a:pPr eaLnBrk="1" hangingPunct="1"/>
            <a:r>
              <a:rPr lang="pl-PL" altLang="en-US" b="1" smtClean="0"/>
              <a:t>Bone marrow transplantation in steroid –resistant, transfusion-dependent patients</a:t>
            </a:r>
          </a:p>
        </p:txBody>
      </p:sp>
    </p:spTree>
    <p:extLst>
      <p:ext uri="{BB962C8B-B14F-4D97-AF65-F5344CB8AC3E}">
        <p14:creationId xmlns:p14="http://schemas.microsoft.com/office/powerpoint/2010/main" val="3406914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en-US" sz="2400" b="1"/>
              <a:t> </a:t>
            </a:r>
            <a:r>
              <a:rPr lang="pl-PL" altLang="en-US" sz="3600" b="1"/>
              <a:t>Fanconi anemia</a:t>
            </a:r>
            <a:r>
              <a:rPr lang="pl-PL" altLang="en-US" sz="2400" b="1"/>
              <a:t/>
            </a:r>
            <a:br>
              <a:rPr lang="pl-PL" altLang="en-US" sz="2400" b="1"/>
            </a:br>
            <a:r>
              <a:rPr lang="pl-PL" altLang="en-US" sz="2400" b="1"/>
              <a:t>congenital aplastic anemia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295400"/>
            <a:ext cx="7772400" cy="4114800"/>
          </a:xfrm>
        </p:spPr>
        <p:txBody>
          <a:bodyPr rtlCol="0">
            <a:normAutofit fontScale="92500" lnSpcReduction="2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pl-PL" altLang="en-US" b="1" smtClean="0"/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Rare inherited disorder, autosomal-recessive trait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Pancytopenia: develops between 4 and 12 years of age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It may present with isolated anemia or leukopenia                                                           or anemia + thrombocytopenia</a:t>
            </a:r>
            <a:r>
              <a:rPr lang="pl-PL" altLang="en-US" sz="1800" b="1">
                <a:hlinkClick r:id="rId2"/>
              </a:rPr>
              <a:t> </a:t>
            </a:r>
            <a:endParaRPr lang="pl-PL" altLang="en-US" sz="1800" b="1"/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Macrocytosis (high MCV), high HbF, high erythropoetin,                            presence  of i antigen – characteristic of stress erythropoiesis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Diepoxybutane (DEB)-induced chromosomal breakages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Hypocellularity and fatty replacement in bone marrow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congenital anomalies: patchy brown pigmentation of the skin, short stature, skeletal anomalies, hyperreflexia, hypogenitalism, microcephaly, microphthalmia, strabismus, ptosis, nystagmus, abnormalities of the ears, deafness, mental retardation, renal and cardiac anomalies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 i="1">
                <a:solidFill>
                  <a:srgbClr val="FF3300"/>
                </a:solidFill>
              </a:rPr>
              <a:t>Chromosomal breakages and structural abnormalities, chromatoid exchange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sz="1800" b="1"/>
              <a:t>High incidence of AML, carcinoma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pl-PL" altLang="en-US" sz="1600" b="1"/>
          </a:p>
        </p:txBody>
      </p:sp>
      <p:pic>
        <p:nvPicPr>
          <p:cNvPr id="35844" name="Picture 4" descr="http://t2.gstatic.com/images?q=tbn:ANd9GcRjAyot2qU1UanpdEAHAkiGRUfuzSPdAwL0UOPiJb-GnxYRLnEGxaFX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1" y="5335588"/>
            <a:ext cx="1668463" cy="152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75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pl-PL" altLang="en-US" b="1" smtClean="0"/>
              <a:t>                                      Treatment:</a:t>
            </a:r>
          </a:p>
          <a:p>
            <a:pPr eaLnBrk="1" hangingPunct="1">
              <a:buFontTx/>
              <a:buNone/>
            </a:pPr>
            <a:endParaRPr lang="pl-PL" altLang="en-US" i="1" smtClean="0"/>
          </a:p>
          <a:p>
            <a:pPr eaLnBrk="1" hangingPunct="1">
              <a:buFontTx/>
              <a:buNone/>
            </a:pPr>
            <a:r>
              <a:rPr lang="pl-PL" altLang="en-US" b="1" i="1" smtClean="0"/>
              <a:t>Supportive:</a:t>
            </a:r>
          </a:p>
          <a:p>
            <a:pPr eaLnBrk="1" hangingPunct="1"/>
            <a:r>
              <a:rPr lang="pl-PL" altLang="en-US" b="1" smtClean="0"/>
              <a:t>Packed red blood cells and platelets                                                 (irradiated, leukocyte reduced)</a:t>
            </a:r>
          </a:p>
          <a:p>
            <a:pPr eaLnBrk="1" hangingPunct="1"/>
            <a:r>
              <a:rPr lang="pl-PL" altLang="en-US" b="1" smtClean="0"/>
              <a:t>Chelation treatment in iron overload</a:t>
            </a:r>
          </a:p>
          <a:p>
            <a:pPr eaLnBrk="1" hangingPunct="1"/>
            <a:r>
              <a:rPr lang="pl-PL" altLang="en-US" b="1" smtClean="0"/>
              <a:t>Androgen therapy</a:t>
            </a:r>
          </a:p>
          <a:p>
            <a:pPr eaLnBrk="1" hangingPunct="1">
              <a:buFontTx/>
              <a:buNone/>
            </a:pPr>
            <a:r>
              <a:rPr lang="pl-PL" altLang="en-US" b="1" i="1" smtClean="0"/>
              <a:t>Active:</a:t>
            </a:r>
          </a:p>
          <a:p>
            <a:pPr eaLnBrk="1" hangingPunct="1"/>
            <a:r>
              <a:rPr lang="pl-PL" altLang="en-US" b="1" smtClean="0"/>
              <a:t>Allogenic bone marrow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220867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>
              <a:defRPr/>
            </a:pPr>
            <a:r>
              <a:rPr lang="pl-PL" altLang="en-US" sz="3600" b="1"/>
              <a:t>Acquired aplastic anemia</a:t>
            </a:r>
            <a:br>
              <a:rPr lang="pl-PL" altLang="en-US" sz="3600" b="1"/>
            </a:br>
            <a:r>
              <a:rPr lang="pl-PL" altLang="en-US" sz="3600" b="1"/>
              <a:t/>
            </a:r>
            <a:br>
              <a:rPr lang="pl-PL" altLang="en-US" sz="3600" b="1"/>
            </a:br>
            <a:r>
              <a:rPr lang="pl-PL" altLang="en-US" sz="2400" b="1"/>
              <a:t>pathophysiology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>
                <a:solidFill>
                  <a:srgbClr val="FF3300"/>
                </a:solidFill>
              </a:rPr>
              <a:t>Immunologically</a:t>
            </a:r>
            <a:r>
              <a:rPr lang="pl-PL" altLang="en-US" b="1" smtClean="0"/>
              <a:t> mediated, tissue-specific, organ-destructive mechanism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Exposition to an antigen → cells and cytokines of the immune system destroy stem cells in the marrow  → pancytopenia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Gamma –interferon plays a central role in the pathophysiology of AA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T cells from AA patients secrete gamma-IFN and TNF – potent inhibitors of both early and  late hematopoietic progenitor cells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pl-PL" altLang="en-US" b="1" smtClean="0"/>
              <a:t>Cytotoxic T cells secrete also  IL-2, which causes polyclonal expansion of the T cells</a:t>
            </a:r>
          </a:p>
        </p:txBody>
      </p:sp>
    </p:spTree>
    <p:extLst>
      <p:ext uri="{BB962C8B-B14F-4D97-AF65-F5344CB8AC3E}">
        <p14:creationId xmlns:p14="http://schemas.microsoft.com/office/powerpoint/2010/main" val="1719080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719</Words>
  <Application>Microsoft Office PowerPoint</Application>
  <PresentationFormat>Widescreen</PresentationFormat>
  <Paragraphs>92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 3</vt:lpstr>
      <vt:lpstr>Office Theme</vt:lpstr>
      <vt:lpstr>Bone marrow failure</vt:lpstr>
      <vt:lpstr>PowerPoint Presentation</vt:lpstr>
      <vt:lpstr>Diamond-Blackfan anemia congenital pure red cell aplasia</vt:lpstr>
      <vt:lpstr>Clinical features</vt:lpstr>
      <vt:lpstr>Diagnosis</vt:lpstr>
      <vt:lpstr>Treatment</vt:lpstr>
      <vt:lpstr> Fanconi anemia congenital aplastic anemia</vt:lpstr>
      <vt:lpstr>PowerPoint Presentation</vt:lpstr>
      <vt:lpstr>Acquired aplastic anemia  pathophysiology</vt:lpstr>
      <vt:lpstr>Causes of acquired AA</vt:lpstr>
      <vt:lpstr>Severity</vt:lpstr>
      <vt:lpstr>Clinical findings:</vt:lpstr>
      <vt:lpstr>Laboratory findings</vt:lpstr>
      <vt:lpstr>Treatment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</cp:revision>
  <dcterms:created xsi:type="dcterms:W3CDTF">2020-05-10T18:58:31Z</dcterms:created>
  <dcterms:modified xsi:type="dcterms:W3CDTF">2020-05-10T19:02:18Z</dcterms:modified>
</cp:coreProperties>
</file>