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79C3A-668E-4FD9-A2A6-20EEB99C762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BBA5-1BC3-4D19-8F22-CCDDD6039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34E-B8A6-4242-9449-E7559D8A2018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A4B2-CEDE-4CFF-800B-062426FB03A0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561-3B5B-4D2D-B7B2-8867BC887D73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88D-247A-4BD3-9B95-A7007E65787B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5FFC-A520-4582-83D0-91FEEE0B2E73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2CAA-9392-4BA8-9387-0263C3F7292B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C158-0518-416F-9654-3CE69642254B}" type="datetime1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847C-D16B-449B-86E5-01CACEC61EEF}" type="datetime1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9D8C-9592-4067-8F74-60595BD80E3A}" type="datetime1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9361-72F7-4F0E-A169-B9048A5026E4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E91E-9AB8-4E7C-980F-9A7D27761A4C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D9B4-C285-4ACB-9234-7DE690EBC209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632C-7C48-49B1-94E7-34E68546C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Muhammad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Sargodha University, Sargodha, Pakistan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508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181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Fungal</a:t>
            </a:r>
          </a:p>
          <a:p>
            <a:pPr lvl="1"/>
            <a:r>
              <a:rPr lang="en-US" dirty="0" smtClean="0"/>
              <a:t>Lethargic and flaccid</a:t>
            </a:r>
          </a:p>
          <a:p>
            <a:pPr lvl="1"/>
            <a:r>
              <a:rPr lang="en-US" dirty="0" smtClean="0"/>
              <a:t>Oil specks on surface</a:t>
            </a:r>
          </a:p>
          <a:p>
            <a:pPr lvl="1"/>
            <a:r>
              <a:rPr lang="en-US" dirty="0" smtClean="0"/>
              <a:t>Become hard, dry and mummify into white or green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b="1" dirty="0" smtClean="0"/>
              <a:t>Management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Disinfection (trays, room, appliances, with bleach (5%)</a:t>
            </a:r>
          </a:p>
          <a:p>
            <a:pPr lvl="1"/>
            <a:r>
              <a:rPr lang="en-US" dirty="0" smtClean="0"/>
              <a:t>Ensure proper ventilation and air circulation</a:t>
            </a:r>
          </a:p>
          <a:p>
            <a:pPr lvl="1"/>
            <a:r>
              <a:rPr lang="en-US" dirty="0" smtClean="0"/>
              <a:t>Sun dry appliances</a:t>
            </a:r>
          </a:p>
          <a:p>
            <a:pPr lvl="1"/>
            <a:r>
              <a:rPr lang="en-US" dirty="0" smtClean="0"/>
              <a:t>Collect and burn infected larvae and fecal matter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Apply </a:t>
            </a:r>
            <a:r>
              <a:rPr lang="en-US" dirty="0" err="1" smtClean="0">
                <a:solidFill>
                  <a:srgbClr val="FF0000"/>
                </a:solidFill>
              </a:rPr>
              <a:t>Dithane</a:t>
            </a:r>
            <a:r>
              <a:rPr lang="en-US" dirty="0" smtClean="0">
                <a:solidFill>
                  <a:srgbClr val="FF0000"/>
                </a:solidFill>
              </a:rPr>
              <a:t> 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Disinfect room with 4% pentachlorophenol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62" t="1839"/>
          <a:stretch>
            <a:fillRect/>
          </a:stretch>
        </p:blipFill>
        <p:spPr bwMode="auto">
          <a:xfrm>
            <a:off x="4895358" y="304801"/>
            <a:ext cx="424864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Muscardine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Protozoan</a:t>
            </a:r>
          </a:p>
          <a:p>
            <a:pPr lvl="1"/>
            <a:r>
              <a:rPr lang="en-US" dirty="0" smtClean="0"/>
              <a:t>Black spots on body</a:t>
            </a:r>
          </a:p>
          <a:p>
            <a:pPr lvl="1"/>
            <a:r>
              <a:rPr lang="en-US" dirty="0" smtClean="0"/>
              <a:t>Larvae becomes rubbery</a:t>
            </a:r>
          </a:p>
          <a:p>
            <a:r>
              <a:rPr lang="en-US" b="1" dirty="0" smtClean="0"/>
              <a:t>Management </a:t>
            </a:r>
          </a:p>
          <a:p>
            <a:pPr lvl="1"/>
            <a:r>
              <a:rPr lang="en-US" dirty="0" smtClean="0"/>
              <a:t>Disinfection (trays, room, appliances, with bleach (5%)</a:t>
            </a:r>
          </a:p>
          <a:p>
            <a:pPr lvl="1"/>
            <a:r>
              <a:rPr lang="en-US" dirty="0" smtClean="0"/>
              <a:t>Ensure proper ventilation and air circulation</a:t>
            </a:r>
          </a:p>
          <a:p>
            <a:pPr lvl="1"/>
            <a:r>
              <a:rPr lang="en-US" dirty="0" smtClean="0"/>
              <a:t>Sun dry appliances</a:t>
            </a:r>
          </a:p>
          <a:p>
            <a:pPr lvl="1"/>
            <a:r>
              <a:rPr lang="en-US" dirty="0" smtClean="0"/>
              <a:t>Collect and burn infected larvae and fecal matter</a:t>
            </a:r>
          </a:p>
          <a:p>
            <a:pPr lvl="1"/>
            <a:r>
              <a:rPr lang="en-US" dirty="0" smtClean="0"/>
              <a:t>Disinfect 2% formalin for 10 minutes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28384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b="1" dirty="0" smtClean="0"/>
              <a:t>Sericulture: </a:t>
            </a:r>
            <a:r>
              <a:rPr lang="en-US" dirty="0" smtClean="0"/>
              <a:t>rearing of silk worms for silk production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19400"/>
            <a:ext cx="2514599" cy="12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514600" cy="162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803" y="4648200"/>
            <a:ext cx="295019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447800"/>
            <a:ext cx="3429000" cy="457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7551" y="0"/>
            <a:ext cx="310644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905000"/>
            <a:ext cx="3124200" cy="194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Rearing of silk moths for silk production</a:t>
            </a:r>
          </a:p>
          <a:p>
            <a:r>
              <a:rPr lang="en-US" dirty="0" smtClean="0"/>
              <a:t>Technical name : </a:t>
            </a:r>
            <a:r>
              <a:rPr lang="en-US" i="1" dirty="0" err="1" smtClean="0">
                <a:solidFill>
                  <a:srgbClr val="FF0000"/>
                </a:solidFill>
              </a:rPr>
              <a:t>Bombyx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mori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Family: </a:t>
            </a:r>
            <a:r>
              <a:rPr lang="en-US" dirty="0" err="1" smtClean="0"/>
              <a:t>Bombycidae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Silk is used to </a:t>
            </a:r>
            <a:r>
              <a:rPr lang="en-US" dirty="0" smtClean="0">
                <a:solidFill>
                  <a:srgbClr val="FF0000"/>
                </a:solidFill>
              </a:rPr>
              <a:t>thread and cloths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Univoltine</a:t>
            </a:r>
            <a:r>
              <a:rPr lang="en-US" dirty="0" smtClean="0"/>
              <a:t> (produce one generation per year)</a:t>
            </a:r>
          </a:p>
          <a:p>
            <a:r>
              <a:rPr lang="en-US" dirty="0" smtClean="0"/>
              <a:t>Require </a:t>
            </a:r>
            <a:r>
              <a:rPr lang="en-US" dirty="0" smtClean="0">
                <a:solidFill>
                  <a:srgbClr val="FF0000"/>
                </a:solidFill>
              </a:rPr>
              <a:t>low temperature </a:t>
            </a:r>
            <a:r>
              <a:rPr lang="en-US" dirty="0" smtClean="0"/>
              <a:t>and little moisture</a:t>
            </a:r>
          </a:p>
          <a:p>
            <a:r>
              <a:rPr lang="en-US" dirty="0" smtClean="0"/>
              <a:t>Feed on </a:t>
            </a:r>
            <a:r>
              <a:rPr lang="en-US" dirty="0" smtClean="0">
                <a:solidFill>
                  <a:srgbClr val="FF0000"/>
                </a:solidFill>
              </a:rPr>
              <a:t>mulberry leaves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seed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of silkworm is called silk seed</a:t>
            </a:r>
          </a:p>
          <a:p>
            <a:r>
              <a:rPr lang="en-US" dirty="0" smtClean="0"/>
              <a:t>1 ounce 20,000 to 22,000 eggs</a:t>
            </a:r>
          </a:p>
          <a:p>
            <a:r>
              <a:rPr lang="en-US" dirty="0" smtClean="0"/>
              <a:t>1 ounce eggs = 15 full grown  mulberry trees </a:t>
            </a:r>
          </a:p>
          <a:p>
            <a:r>
              <a:rPr lang="en-US" dirty="0" smtClean="0"/>
              <a:t>Incubation should be started 15 days before sprouting of mulberry. </a:t>
            </a:r>
          </a:p>
          <a:p>
            <a:r>
              <a:rPr lang="en-US" dirty="0" smtClean="0"/>
              <a:t>Mulberry sprout in beginning of March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Hatching 10-12 days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err="1" smtClean="0">
                <a:solidFill>
                  <a:srgbClr val="FF0000"/>
                </a:solidFill>
              </a:rPr>
              <a:t>moults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Stop feeding before </a:t>
            </a:r>
            <a:r>
              <a:rPr lang="en-US" dirty="0" err="1" smtClean="0"/>
              <a:t>moulting</a:t>
            </a:r>
            <a:endParaRPr lang="en-US" dirty="0" smtClean="0"/>
          </a:p>
          <a:p>
            <a:r>
              <a:rPr lang="en-US" dirty="0" smtClean="0"/>
              <a:t>Raised their heads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instar</a:t>
            </a:r>
            <a:r>
              <a:rPr lang="en-US" dirty="0" smtClean="0"/>
              <a:t> 3 days 5 kg leaves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instar</a:t>
            </a:r>
            <a:r>
              <a:rPr lang="en-US" dirty="0" smtClean="0"/>
              <a:t> 5 days 10 Kg leaves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instar</a:t>
            </a:r>
            <a:r>
              <a:rPr lang="en-US" dirty="0" smtClean="0"/>
              <a:t> 7 days 15 Kg leaves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instar</a:t>
            </a:r>
            <a:r>
              <a:rPr lang="en-US" dirty="0" smtClean="0"/>
              <a:t> 9 days 110 Kg leaves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isntar</a:t>
            </a:r>
            <a:r>
              <a:rPr lang="en-US" dirty="0" smtClean="0"/>
              <a:t> 9-11 days 400 Kg leaves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Pupae spin cocoon (400-500 feet long thread)</a:t>
            </a:r>
          </a:p>
          <a:p>
            <a:r>
              <a:rPr lang="en-US" dirty="0" smtClean="0"/>
              <a:t>Adult comes from cocoon by cutting the cocoon, so to get silk, adult must be killed</a:t>
            </a:r>
          </a:p>
          <a:p>
            <a:r>
              <a:rPr lang="en-US" dirty="0" smtClean="0"/>
              <a:t>Adult are killed by </a:t>
            </a:r>
          </a:p>
          <a:p>
            <a:pPr lvl="1"/>
            <a:r>
              <a:rPr lang="en-US" dirty="0" smtClean="0"/>
              <a:t>Sun heating: 2-3 days in sun</a:t>
            </a:r>
          </a:p>
          <a:p>
            <a:pPr lvl="1"/>
            <a:r>
              <a:rPr lang="en-US" dirty="0" smtClean="0"/>
              <a:t>Steam : pass over steam to kill pupae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Viral</a:t>
            </a:r>
          </a:p>
          <a:p>
            <a:pPr lvl="1"/>
            <a:r>
              <a:rPr lang="en-US" dirty="0" smtClean="0"/>
              <a:t>Sluggish with swollen </a:t>
            </a:r>
            <a:r>
              <a:rPr lang="en-US" dirty="0" err="1" smtClean="0"/>
              <a:t>intersegmental</a:t>
            </a:r>
            <a:r>
              <a:rPr lang="en-US" dirty="0" smtClean="0"/>
              <a:t> region</a:t>
            </a:r>
          </a:p>
          <a:p>
            <a:pPr lvl="1"/>
            <a:r>
              <a:rPr lang="en-US" dirty="0" smtClean="0"/>
              <a:t>Milky fluid oozes out</a:t>
            </a:r>
          </a:p>
          <a:p>
            <a:pPr lvl="1"/>
            <a:r>
              <a:rPr lang="en-US" dirty="0" smtClean="0"/>
              <a:t>Dead larvae hang by hind legs head downward</a:t>
            </a:r>
          </a:p>
          <a:p>
            <a:r>
              <a:rPr lang="en-US" b="1" dirty="0" smtClean="0"/>
              <a:t>Management: </a:t>
            </a:r>
          </a:p>
          <a:p>
            <a:pPr lvl="1"/>
            <a:r>
              <a:rPr lang="en-US" dirty="0" smtClean="0"/>
              <a:t>Disinfection (trays, room, appliances, with bleach (5%)</a:t>
            </a:r>
          </a:p>
          <a:p>
            <a:pPr lvl="1"/>
            <a:r>
              <a:rPr lang="en-US" dirty="0" smtClean="0"/>
              <a:t>Ensure proper ventilation and air circulation</a:t>
            </a:r>
          </a:p>
          <a:p>
            <a:pPr lvl="1"/>
            <a:r>
              <a:rPr lang="en-US" dirty="0" smtClean="0"/>
              <a:t>Sun dry appliances</a:t>
            </a:r>
          </a:p>
          <a:p>
            <a:pPr lvl="1"/>
            <a:r>
              <a:rPr lang="en-US" dirty="0" smtClean="0"/>
              <a:t>Collect and burn infected larvae and fecal matter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084" r="14085"/>
          <a:stretch>
            <a:fillRect/>
          </a:stretch>
        </p:blipFill>
        <p:spPr bwMode="auto">
          <a:xfrm>
            <a:off x="5257800" y="1219200"/>
            <a:ext cx="38862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Bacterial</a:t>
            </a:r>
          </a:p>
          <a:p>
            <a:pPr lvl="1"/>
            <a:r>
              <a:rPr lang="en-US" dirty="0" smtClean="0"/>
              <a:t>Stunted, appear flaccid</a:t>
            </a:r>
          </a:p>
          <a:p>
            <a:pPr lvl="1"/>
            <a:r>
              <a:rPr lang="en-US" dirty="0" smtClean="0"/>
              <a:t>Larvae vomit gut juice, </a:t>
            </a:r>
          </a:p>
          <a:p>
            <a:pPr lvl="1"/>
            <a:r>
              <a:rPr lang="en-US" dirty="0" smtClean="0"/>
              <a:t>Dysentery and excrete chain type of </a:t>
            </a:r>
            <a:r>
              <a:rPr lang="en-US" dirty="0" err="1" smtClean="0"/>
              <a:t>fecus</a:t>
            </a:r>
            <a:endParaRPr lang="en-US" dirty="0" smtClean="0"/>
          </a:p>
          <a:p>
            <a:pPr lvl="1"/>
            <a:r>
              <a:rPr lang="en-US" dirty="0" smtClean="0"/>
              <a:t>Emit foul smell</a:t>
            </a:r>
          </a:p>
          <a:p>
            <a:r>
              <a:rPr lang="en-US" b="1" dirty="0" smtClean="0"/>
              <a:t>Management </a:t>
            </a:r>
          </a:p>
          <a:p>
            <a:pPr lvl="1"/>
            <a:r>
              <a:rPr lang="en-US" dirty="0" smtClean="0"/>
              <a:t>Disinfection (trays, room, appliances, with bleach (5%)</a:t>
            </a:r>
          </a:p>
          <a:p>
            <a:pPr lvl="1"/>
            <a:r>
              <a:rPr lang="en-US" dirty="0" smtClean="0"/>
              <a:t>Ensure proper ventilation and air circulation</a:t>
            </a:r>
          </a:p>
          <a:p>
            <a:pPr lvl="1"/>
            <a:r>
              <a:rPr lang="en-US" dirty="0" smtClean="0"/>
              <a:t>Sun dry appliances</a:t>
            </a:r>
          </a:p>
          <a:p>
            <a:pPr lvl="1"/>
            <a:r>
              <a:rPr lang="en-US" dirty="0" smtClean="0"/>
              <a:t>Collect and burn infected larvae and fecal matter</a:t>
            </a:r>
          </a:p>
          <a:p>
            <a:pPr lvl="1"/>
            <a:r>
              <a:rPr lang="en-US" dirty="0" smtClean="0"/>
              <a:t>Apply antibiotics like Streptomycin/</a:t>
            </a:r>
            <a:r>
              <a:rPr lang="en-US" dirty="0" err="1" smtClean="0"/>
              <a:t>tetracyclin</a:t>
            </a:r>
            <a:r>
              <a:rPr lang="en-US" dirty="0" smtClean="0"/>
              <a:t>/</a:t>
            </a:r>
            <a:r>
              <a:rPr lang="en-US" dirty="0" err="1" smtClean="0"/>
              <a:t>ampicilin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0"/>
            <a:ext cx="28384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632C-7C48-49B1-94E7-34E68546CD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591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Sericulture</vt:lpstr>
      <vt:lpstr>Slide 2</vt:lpstr>
      <vt:lpstr>Sericulture</vt:lpstr>
      <vt:lpstr>Introduction</vt:lpstr>
      <vt:lpstr>Silk seed</vt:lpstr>
      <vt:lpstr>Life cycle</vt:lpstr>
      <vt:lpstr>Slide 7</vt:lpstr>
      <vt:lpstr>Diseases 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Sericulture</dc:title>
  <dc:creator>Asam Riaz</dc:creator>
  <cp:lastModifiedBy>Asam Riaz</cp:lastModifiedBy>
  <cp:revision>5</cp:revision>
  <dcterms:created xsi:type="dcterms:W3CDTF">2020-04-28T03:50:08Z</dcterms:created>
  <dcterms:modified xsi:type="dcterms:W3CDTF">2020-05-06T19:54:18Z</dcterms:modified>
</cp:coreProperties>
</file>