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9" r:id="rId3"/>
    <p:sldId id="258" r:id="rId4"/>
    <p:sldId id="281" r:id="rId5"/>
    <p:sldId id="259" r:id="rId6"/>
    <p:sldId id="260" r:id="rId7"/>
    <p:sldId id="28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5" r:id="rId19"/>
    <p:sldId id="287" r:id="rId20"/>
    <p:sldId id="271" r:id="rId21"/>
    <p:sldId id="272" r:id="rId22"/>
    <p:sldId id="273" r:id="rId23"/>
    <p:sldId id="274" r:id="rId24"/>
    <p:sldId id="275" r:id="rId25"/>
    <p:sldId id="276" r:id="rId26"/>
    <p:sldId id="288" r:id="rId27"/>
    <p:sldId id="277" r:id="rId28"/>
    <p:sldId id="278" r:id="rId29"/>
    <p:sldId id="279" r:id="rId30"/>
    <p:sldId id="280" r:id="rId31"/>
    <p:sldId id="29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480F42-6424-414C-B328-C1FC68005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2286000"/>
            <a:ext cx="6815669" cy="297814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Recalcitrant molecules</a:t>
            </a:r>
            <a:r>
              <a:rPr lang="en-US" sz="2800" b="1" i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
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
Department of Botany</a:t>
            </a:r>
          </a:p>
        </p:txBody>
      </p:sp>
    </p:spTree>
    <p:extLst>
      <p:ext uri="{BB962C8B-B14F-4D97-AF65-F5344CB8AC3E}">
        <p14:creationId xmlns:p14="http://schemas.microsoft.com/office/powerpoint/2010/main" xmlns="" val="402275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AFDD8-E952-A949-A1B4-F8D091B0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Types of recalcitrant Xenobiotic compounds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4951DA-3AC8-B04A-A701-70EED082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1. Polychlorinated biphenyls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2. Synthetic polymers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3. Alkylbenzyl sulphonates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4. Oil mixtures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5. Others like Pesticides etc.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225487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67382-EDCE-8F41-8E07-43968450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Halocarbons - PCBs 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DAC7E0-3AAF-AF44-BEC1-538819AB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110" y="2735526"/>
            <a:ext cx="10626328" cy="3318936"/>
          </a:xfrm>
        </p:spPr>
        <p:txBody>
          <a:bodyPr>
            <a:normAutofit/>
          </a:bodyPr>
          <a:lstStyle/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These compounds contain different number of halogens as substitutes.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These are used as solvents, as propellants, sprays, cosmetics, paints in condensor units of cooling systems (Freons), Insecticides, Herbicides • 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272063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175BA-0D29-DB4B-A794-3679A89D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Polychlorinated Biphenyls (PCBs) 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F0FBE5-05D0-6B4D-953C-7D91B983E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These compounds have two covalently linked benzene rings having halogens as substitites .</a:t>
            </a:r>
          </a:p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PCBs are used as plasticisers, insulator coolants.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373333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C8CEB-9E34-1640-A0FE-57EC1B98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Synthetic Polymers</a:t>
            </a:r>
            <a:endParaRPr lang="en-US" sz="5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4C2C14-7BAA-E24F-80D4-DB335349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These are produced as plastics – polyethylene, polystyrene, polyvinyl chloride, nylon etc •</a:t>
            </a:r>
          </a:p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 These are recalcitrant due to their insolubility and high molecular weight.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144442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055A1-7BA2-C543-A777-ACFAF0D6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Hazards of Xenobiotics</a:t>
            </a:r>
            <a:r>
              <a:rPr lang="en-US" b="0" i="0">
                <a:solidFill>
                  <a:srgbClr val="3B3835"/>
                </a:solidFill>
                <a:effectLst/>
                <a:latin typeface="HelveticaNeue-Light"/>
              </a:rPr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99E9E-B5C0-6146-9620-9193DDD78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9" y="2556931"/>
            <a:ext cx="10533458" cy="3658131"/>
          </a:xfrm>
        </p:spPr>
        <p:txBody>
          <a:bodyPr>
            <a:noAutofit/>
          </a:bodyPr>
          <a:lstStyle/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Toxicity – many xenobiotics are toxic to bacteria, eukaryotes, even humans •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Carcinogenicity :Recalcitrant compounds accumulate in environment causing pollution.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• Many compounds show bioaccumulation and Biomagnification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98050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B7B55F-252D-A14C-A4CD-2F5D9FA6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Transformation of Xenobiotics</a:t>
            </a:r>
            <a:endParaRPr lang="en-US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23304F-779B-ED46-969E-47D05B86A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i="0">
                <a:solidFill>
                  <a:srgbClr val="3B3835"/>
                </a:solidFill>
                <a:effectLst/>
                <a:latin typeface="HelveticaNeue-Light"/>
              </a:rPr>
              <a:t>Biodegradation
 mineralisation </a:t>
            </a:r>
          </a:p>
          <a:p>
            <a:r>
              <a:rPr lang="en-US" sz="4400" b="0" i="0">
                <a:solidFill>
                  <a:srgbClr val="3B3835"/>
                </a:solidFill>
                <a:effectLst/>
                <a:latin typeface="HelveticaNeue-Light"/>
              </a:rPr>
              <a:t>or transformation  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xmlns="" val="367517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6A6E8-7E4F-6948-8BA1-761F50577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83146"/>
          </a:xfrm>
        </p:spPr>
        <p:txBody>
          <a:bodyPr/>
          <a:lstStyle/>
          <a:p>
            <a:r>
              <a:rPr lang="en-US" sz="2800" b="1" i="0">
                <a:solidFill>
                  <a:srgbClr val="002060"/>
                </a:solidFill>
                <a:effectLst/>
                <a:latin typeface="HelveticaNeue-Light"/>
              </a:rPr>
              <a:t>Mineralisation</a:t>
            </a:r>
            <a:r>
              <a:rPr lang="en-US" b="0" i="0">
                <a:solidFill>
                  <a:srgbClr val="3B3835"/>
                </a:solidFill>
                <a:effectLst/>
                <a:latin typeface="HelveticaNeue-Light"/>
              </a:rPr>
              <a:t> </a:t>
            </a:r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is the complete decomposition of an organic compound into inorganic elements.</a:t>
            </a:r>
            <a:r>
              <a:rPr lang="en-US" b="0" i="0">
                <a:solidFill>
                  <a:srgbClr val="3B3835"/>
                </a:solidFill>
                <a:effectLst/>
                <a:latin typeface="HelveticaNeue-Light"/>
              </a:rPr>
              <a:t> </a:t>
            </a:r>
          </a:p>
          <a:p>
            <a:r>
              <a:rPr lang="en-US" sz="3200" b="1" i="0">
                <a:solidFill>
                  <a:srgbClr val="002060"/>
                </a:solidFill>
                <a:effectLst/>
                <a:latin typeface="HelveticaNeue-Light"/>
              </a:rPr>
              <a:t>Biodegradation</a:t>
            </a:r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 is a process of decomposition of organic compounds into inorganic elements taking place with the participation of living organisms with the simultaneous accretion of biomass. •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319660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AF4040-94A5-5644-89EE-E29637D3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chemeClr val="accent1">
                    <a:lumMod val="50000"/>
                  </a:schemeClr>
                </a:solidFill>
              </a:rPr>
              <a:t>Biotransformation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EA89A5-7D9C-3E4F-A37E-BB7916A0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9830989" cy="360455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elveticaNeue-Light"/>
              </a:rPr>
              <a:t>Biotransformation</a:t>
            </a:r>
            <a:r>
              <a:rPr lang="en-US" sz="3200">
                <a:solidFill>
                  <a:srgbClr val="3B3835"/>
                </a:solidFill>
                <a:latin typeface="HelveticaNeue-Light"/>
              </a:rPr>
              <a:t> </a:t>
            </a:r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is the process leading to the change of the structure of the original chemical compound to such degree that its original characteristic properties change as well.</a:t>
            </a:r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7160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D68B0-147F-AA40-9DC7-879D0A94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825FC426-9261-4C4D-A97E-D02287CCA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94" y="625078"/>
            <a:ext cx="10715625" cy="5607844"/>
          </a:xfrm>
        </p:spPr>
      </p:pic>
    </p:spTree>
    <p:extLst>
      <p:ext uri="{BB962C8B-B14F-4D97-AF65-F5344CB8AC3E}">
        <p14:creationId xmlns:p14="http://schemas.microsoft.com/office/powerpoint/2010/main" xmlns="" val="189993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746E8A-0E19-904D-85D7-AB9CAE86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C29C781-2103-4346-BE36-C9F7C978A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92" y="767953"/>
            <a:ext cx="10644186" cy="5464969"/>
          </a:xfrm>
        </p:spPr>
      </p:pic>
    </p:spTree>
    <p:extLst>
      <p:ext uri="{BB962C8B-B14F-4D97-AF65-F5344CB8AC3E}">
        <p14:creationId xmlns:p14="http://schemas.microsoft.com/office/powerpoint/2010/main" xmlns="" val="264241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41095-AD5F-1B4C-8FC9-C68F074E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Recalcitrant 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103057-3625-2440-9416-BED684C76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</a:rPr>
              <a:t>Definition</a:t>
            </a:r>
            <a:r>
              <a:rPr lang="en-US" sz="2400" b="1">
                <a:solidFill>
                  <a:srgbClr val="002060"/>
                </a:solidFill>
                <a:latin typeface="Roboto" panose="02000000000000000000" pitchFamily="2" charset="0"/>
              </a:rPr>
              <a:t>:</a:t>
            </a:r>
            <a:br>
              <a:rPr lang="en-US" sz="2400" b="1">
                <a:solidFill>
                  <a:srgbClr val="002060"/>
                </a:solidFill>
                <a:latin typeface="Roboto" panose="02000000000000000000" pitchFamily="2" charset="0"/>
              </a:rPr>
            </a:br>
            <a:r>
              <a:rPr lang="en-US" sz="40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In environment any compound or </a:t>
            </a:r>
            <a:r>
              <a:rPr lang="en-US" sz="4000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molecule</a:t>
            </a:r>
            <a:r>
              <a:rPr lang="en-US" sz="4000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that persists in nature for long time and resist degradation.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1329957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201D2-2452-0048-97DE-DD4D3DCE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Rate of transformation </a:t>
            </a:r>
            <a:endParaRPr lang="en-US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12B340-96ED-FB49-9396-59F53DB5C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15256"/>
          </a:xfrm>
        </p:spPr>
        <p:txBody>
          <a:bodyPr>
            <a:noAutofit/>
          </a:bodyPr>
          <a:lstStyle/>
          <a:p>
            <a:r>
              <a:rPr lang="en-US" sz="2800" b="0" i="0">
                <a:solidFill>
                  <a:srgbClr val="3B3835"/>
                </a:solidFill>
                <a:effectLst/>
                <a:latin typeface="HelveticaNeue-Light"/>
              </a:rPr>
              <a:t>The scope and rate of all transformations of xenobiotics depends on:</a:t>
            </a:r>
          </a:p>
          <a:p>
            <a:r>
              <a:rPr lang="en-US" sz="2800" b="0" i="0">
                <a:solidFill>
                  <a:srgbClr val="3B3835"/>
                </a:solidFill>
                <a:effectLst/>
                <a:latin typeface="HelveticaNeue-Light"/>
              </a:rPr>
              <a:t> • Chemical structure and concentration of the xenobiotic </a:t>
            </a:r>
          </a:p>
          <a:p>
            <a:r>
              <a:rPr lang="en-US" sz="2800" b="0" i="0">
                <a:solidFill>
                  <a:srgbClr val="3B3835"/>
                </a:solidFill>
                <a:effectLst/>
                <a:latin typeface="HelveticaNeue-Light"/>
              </a:rPr>
              <a:t>• Type and number of microorganisms capable of degrading or transforming the xenobiotic </a:t>
            </a:r>
          </a:p>
          <a:p>
            <a:r>
              <a:rPr lang="en-US" sz="2800" b="0" i="0">
                <a:solidFill>
                  <a:srgbClr val="3B3835"/>
                </a:solidFill>
                <a:effectLst/>
                <a:latin typeface="HelveticaNeue-Light"/>
              </a:rPr>
              <a:t>• The physico-chemical properties of the environment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849593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D2C608-2CD0-464B-AAE9-82A7B05D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Bioavailability of xenobiotics </a:t>
            </a:r>
            <a:endParaRPr lang="en-US" sz="4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71375-651C-AB40-95A4-C18A12AC3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4"/>
            <a:ext cx="9973864" cy="3318936"/>
          </a:xfrm>
        </p:spPr>
        <p:txBody>
          <a:bodyPr>
            <a:normAutofit fontScale="85000" lnSpcReduction="20000"/>
          </a:bodyPr>
          <a:lstStyle/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The bioavailability of a xenobiotic depends on
  its state (solid, liquid or gas)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water solubility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capability of adsorbing and adhering to solid particles of soil or sediment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Water-dissolved fraction of the xenobiotic is available to the microorganisms 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456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FA667-E631-F84E-A6B9-A72CA5EF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Biodegradation of Xenobiotics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BE1E4F-63D1-C74C-B3E6-5D02EAA6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29568"/>
          </a:xfrm>
        </p:spPr>
        <p:txBody>
          <a:bodyPr>
            <a:noAutofit/>
          </a:bodyPr>
          <a:lstStyle/>
          <a:p>
            <a:r>
              <a:rPr lang="en-US" sz="2800" b="1" i="0">
                <a:solidFill>
                  <a:srgbClr val="002060"/>
                </a:solidFill>
                <a:effectLst/>
                <a:latin typeface="HelveticaNeue-Light"/>
              </a:rPr>
              <a:t>General features:</a:t>
            </a:r>
          </a:p>
          <a:p>
            <a:r>
              <a:rPr lang="en-US" sz="2800" b="0" i="0">
                <a:solidFill>
                  <a:srgbClr val="3B3835"/>
                </a:solidFill>
                <a:effectLst/>
                <a:latin typeface="HelveticaNeue-Light"/>
              </a:rPr>
              <a:t> </a:t>
            </a:r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Since xenobiotics consist of a wide variety of compounds their degradation occurs via many metabolic pathways.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 Biodegradation involves conversion of complex molecules to simpler molecules or if possible to CO2 and H2O.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700630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A5F9DE-F2AE-B94C-AADD-E95E3A465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2241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i="0">
                <a:solidFill>
                  <a:srgbClr val="FF0000"/>
                </a:solidFill>
                <a:effectLst/>
                <a:latin typeface="HelveticaNeue-Light"/>
              </a:rPr>
              <a:t>Aerobic metabolism</a:t>
            </a:r>
            <a:r>
              <a:rPr lang="en-US" sz="3200" b="0" i="0">
                <a:solidFill>
                  <a:srgbClr val="FF0000"/>
                </a:solidFill>
                <a:effectLst/>
                <a:latin typeface="HelveticaNeue-Light"/>
              </a:rPr>
              <a:t> :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 Microbes use O2 in their metabolism to degrade contaminants •</a:t>
            </a:r>
          </a:p>
          <a:p>
            <a:r>
              <a:rPr lang="en-US" sz="2800" b="1" i="0">
                <a:solidFill>
                  <a:srgbClr val="FF0000"/>
                </a:solidFill>
                <a:effectLst/>
                <a:latin typeface="HelveticaNeue-Light"/>
              </a:rPr>
              <a:t>Anaerobic metabolism: 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Microbes substitute another chemical for O2 to degrade contaminants Nitrate, iron, sulfate, carbon dioxide, uranium, technicium, perchlorate.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404339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2969-9FEA-3C42-9193-CE43A713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FF0000"/>
                </a:solidFill>
                <a:effectLst/>
                <a:latin typeface="HelveticaNeue-Light"/>
              </a:rPr>
              <a:t>Biodegradation of Petroleum compounds 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86E42A-2F9B-0D43-9F8C-9224853E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10110187" cy="3318936"/>
          </a:xfrm>
        </p:spPr>
        <p:txBody>
          <a:bodyPr>
            <a:normAutofit/>
          </a:bodyPr>
          <a:lstStyle/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The ring structure is opened up in case of cyclic compounds.</a:t>
            </a:r>
          </a:p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 Linear molecule is degraded by </a:t>
            </a:r>
            <a:r>
              <a:rPr lang="el-GR" sz="3600" b="0" i="0">
                <a:solidFill>
                  <a:srgbClr val="3B3835"/>
                </a:solidFill>
                <a:effectLst/>
                <a:latin typeface="HelveticaNeue-Light"/>
              </a:rPr>
              <a:t>β-</a:t>
            </a:r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oxidation to acetyl CoA which is further metabolized through TCA cycle.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2209179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758835-A5A1-A443-A95B-2C95B7297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b="0" i="0">
                <a:solidFill>
                  <a:srgbClr val="3B3835"/>
                </a:solidFill>
                <a:effectLst/>
                <a:latin typeface="HelveticaNeue-Light"/>
              </a:rPr>
              <a:t>The complete biodegradation (mineralization) of hydrocarbons produces the non-toxic end products carbon dioxide and water, </a:t>
            </a:r>
          </a:p>
          <a:p>
            <a:r>
              <a:rPr lang="en-US" sz="4400" b="0" i="0">
                <a:solidFill>
                  <a:srgbClr val="3B3835"/>
                </a:solidFill>
                <a:effectLst/>
                <a:latin typeface="HelveticaNeue-Light"/>
              </a:rPr>
              <a:t>as well as cell biomass (largely protein) which can be safely assimilated into the food web (Atlas, 1995)</a:t>
            </a:r>
            <a:r>
              <a:rPr lang="en-US" b="0" i="0">
                <a:solidFill>
                  <a:srgbClr val="3B3835"/>
                </a:solidFill>
                <a:effectLst/>
                <a:latin typeface="HelveticaNeue-Light"/>
              </a:rPr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00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98F3D-034D-5247-909C-D84F1E15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D543938-3AB6-764A-B35A-AF7C45816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69" y="982133"/>
            <a:ext cx="10501311" cy="5232930"/>
          </a:xfrm>
        </p:spPr>
      </p:pic>
    </p:spTree>
    <p:extLst>
      <p:ext uri="{BB962C8B-B14F-4D97-AF65-F5344CB8AC3E}">
        <p14:creationId xmlns:p14="http://schemas.microsoft.com/office/powerpoint/2010/main" xmlns="" val="2057933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AAD8F8-1435-C24F-99D3-41BFCA26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>
                <a:solidFill>
                  <a:srgbClr val="7030A0"/>
                </a:solidFill>
                <a:effectLst/>
                <a:latin typeface="HelveticaNeue-Light"/>
              </a:rPr>
              <a:t>Biodegradation of Petroleum compounds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47D5E2-CC01-824B-9276-21566B47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b="0" i="0">
                <a:solidFill>
                  <a:srgbClr val="3B3835"/>
                </a:solidFill>
                <a:effectLst/>
                <a:latin typeface="HelveticaNeue-Light"/>
              </a:rPr>
              <a:t>Alicyclic hydrocarbons are subsequently converted to carboxylic acids that are further biodegraded via ß-oxidation to yield acetyl CoA.</a:t>
            </a: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Aromatic hydrocarbon rings generally are hydroxylated by Dioxygenases to form diols; the rings are then cleaved with the formation of catechols.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408978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DA91E1-4006-7649-B1E7-B6A332C3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Catechol is further metabolized either via Ortho ring cleavage or Meta ring clevage. </a:t>
            </a:r>
          </a:p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Subsequently degraded to intermediates of the tricarboxylic acid cycle.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204601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1FE7F-B4E3-A647-A2BC-08C35530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>
                <a:solidFill>
                  <a:srgbClr val="002060"/>
                </a:solidFill>
                <a:effectLst/>
                <a:latin typeface="HelveticaNeue-Light"/>
              </a:rPr>
              <a:t>Origin of Capacity to degrade Xenobiotics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965E5-9996-FC49-82E0-C42AEA34B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35526"/>
            <a:ext cx="9601196" cy="3318936"/>
          </a:xfrm>
        </p:spPr>
        <p:txBody>
          <a:bodyPr>
            <a:normAutofit/>
          </a:bodyPr>
          <a:lstStyle/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The continued exposure of microorganism to xenobiotics lead to evolution of partial or complete xenobiotic degradation capacities in microbes through metabolic pathways. 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338790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F43AD0-A449-7446-900E-A407CB7C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8971"/>
            <a:ext cx="12376358" cy="1977961"/>
          </a:xfrm>
        </p:spPr>
        <p:txBody>
          <a:bodyPr/>
          <a:lstStyle/>
          <a:p>
            <a:r>
              <a:rPr lang="en-US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Xenobiotic Compounds 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3CC6E-522D-8D4A-9BC8-D8B7C6FC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391" y="2556932"/>
            <a:ext cx="10733484" cy="3979598"/>
          </a:xfrm>
        </p:spPr>
        <p:txBody>
          <a:bodyPr>
            <a:noAutofit/>
          </a:bodyPr>
          <a:lstStyle/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The term Xenobiotic means a chemical substance that is not a natural component of a living organism exposed to it, i.e. a strange, exogenous substance or anthropogenic material. </a:t>
            </a:r>
          </a:p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3348102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8A1F24-152B-704D-B48B-DB0CE4ED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The molecular mechanisms involves:</a:t>
            </a:r>
          </a:p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  1. mutation
  2. transfer of genes through plasmids eg. TOL plasmids, pAC21, pAC25.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3555482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BC3709-2BD0-3C49-B744-BF0F732F2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26812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782CB1-4692-C649-B535-80246A4D6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An important group of xenobiotics are chemical compounds produced by humans, </a:t>
            </a:r>
          </a:p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with artificial chemical structure, to which organisms have not adjusted through prior evolution.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1096861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7D990-FA3B-B645-A024-05E7B828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866708" cy="3658131"/>
          </a:xfrm>
        </p:spPr>
        <p:txBody>
          <a:bodyPr>
            <a:normAutofit/>
          </a:bodyPr>
          <a:lstStyle/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Man made chemicals, not produced naturally </a:t>
            </a:r>
          </a:p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Present in the environment at unnaturally high concentrations</a:t>
            </a:r>
          </a:p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 Microbes have the capability to degrade all naturally occurring compounds</a:t>
            </a:r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09494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59361-9D0B-5241-BFF3-3FCBE086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i="0">
                <a:solidFill>
                  <a:srgbClr val="3B3835"/>
                </a:solidFill>
                <a:effectLst/>
                <a:latin typeface="HelveticaNeue-Light"/>
              </a:rPr>
              <a:t>Microbes can degrade many of the xenobiotic compounds, but some remain non-degradable – these are called Recalcitrant compounds.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xmlns="" val="104669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159AA-44D4-5740-A6EA-4F975DC9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46609"/>
            <a:ext cx="9601196" cy="839390"/>
          </a:xfrm>
        </p:spPr>
        <p:txBody>
          <a:bodyPr>
            <a:noAutofit/>
          </a:bodyPr>
          <a:lstStyle/>
          <a:p>
            <a:r>
              <a:rPr lang="en-US" sz="2800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Examples of recalcitrant compounds biodegraded by ligninolytic and peroxidase enzymes: lignin monomers, polycyclic aromatic hydrocarbons (PAHs), and halogenated compounds</a:t>
            </a:r>
            <a:br>
              <a:rPr lang="en-US" sz="2800" b="0" i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</a:b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0529FF-3F91-AE48-A929-4697AAA48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10" y="2557463"/>
            <a:ext cx="9601196" cy="3675459"/>
          </a:xfrm>
        </p:spPr>
      </p:pic>
    </p:spTree>
    <p:extLst>
      <p:ext uri="{BB962C8B-B14F-4D97-AF65-F5344CB8AC3E}">
        <p14:creationId xmlns:p14="http://schemas.microsoft.com/office/powerpoint/2010/main" xmlns="" val="118882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F543C-2ED1-BF41-B13B-81A81FD0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0">
                <a:solidFill>
                  <a:schemeClr val="accent1">
                    <a:lumMod val="50000"/>
                  </a:schemeClr>
                </a:solidFill>
                <a:effectLst/>
                <a:latin typeface="HelveticaNeue-Light"/>
              </a:rPr>
              <a:t>Recalcitrant Xenobiotic compounds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0B4B9-60E7-C149-8833-E6FC0F50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5" y="2556931"/>
            <a:ext cx="10572750" cy="3693850"/>
          </a:xfrm>
        </p:spPr>
        <p:txBody>
          <a:bodyPr>
            <a:noAutofit/>
          </a:bodyPr>
          <a:lstStyle/>
          <a:p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Xenobiotics may be recalcitrant due to: </a:t>
            </a:r>
          </a:p>
          <a:p>
            <a:pPr marL="0" indent="0">
              <a:buNone/>
            </a:pPr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1. they are not recognized as substrates by the existing degradative enzymes </a:t>
            </a:r>
          </a:p>
          <a:p>
            <a:pPr marL="0" indent="0">
              <a:buNone/>
            </a:pPr>
            <a:r>
              <a:rPr lang="en-US" sz="3600" b="0" i="0">
                <a:solidFill>
                  <a:srgbClr val="3B3835"/>
                </a:solidFill>
                <a:effectLst/>
                <a:latin typeface="HelveticaNeue-Light"/>
              </a:rPr>
              <a:t>2. they are highly stable, chemically and biologically inert • 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xmlns="" val="2684773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1AAD54-A44A-1A45-AD7D-C1600DA2D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>
                <a:solidFill>
                  <a:srgbClr val="3B3835"/>
                </a:solidFill>
                <a:effectLst/>
                <a:latin typeface="HelveticaNeue-Light"/>
              </a:rPr>
              <a:t>3)</a:t>
            </a:r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they are insoluble in water/adsorbed to soil </a:t>
            </a:r>
          </a:p>
          <a:p>
            <a:endParaRPr lang="en-US" sz="3200" b="0" i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• 4). they are highly toxic </a:t>
            </a:r>
          </a:p>
          <a:p>
            <a:endParaRPr lang="en-US" sz="3200" b="0" i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n-US" sz="3200" b="0" i="0">
                <a:solidFill>
                  <a:srgbClr val="3B3835"/>
                </a:solidFill>
                <a:effectLst/>
                <a:latin typeface="HelveticaNeue-Light"/>
              </a:rPr>
              <a:t>• 5). their large molecular weight prevents entry into microbial cells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022658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Custom</PresentationFormat>
  <Paragraphs>80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Organic</vt:lpstr>
      <vt:lpstr>Slide 1</vt:lpstr>
      <vt:lpstr>Recalcitrant molecules</vt:lpstr>
      <vt:lpstr>Xenobiotic Compounds </vt:lpstr>
      <vt:lpstr>Slide 4</vt:lpstr>
      <vt:lpstr>Slide 5</vt:lpstr>
      <vt:lpstr>Slide 6</vt:lpstr>
      <vt:lpstr>Examples of recalcitrant compounds biodegraded by ligninolytic and peroxidase enzymes: lignin monomers, polycyclic aromatic hydrocarbons (PAHs), and halogenated compounds </vt:lpstr>
      <vt:lpstr>Recalcitrant Xenobiotic compounds</vt:lpstr>
      <vt:lpstr>Slide 9</vt:lpstr>
      <vt:lpstr>Types of recalcitrant Xenobiotic compounds</vt:lpstr>
      <vt:lpstr>Halocarbons - PCBs </vt:lpstr>
      <vt:lpstr>Polychlorinated Biphenyls (PCBs) </vt:lpstr>
      <vt:lpstr>Synthetic Polymers</vt:lpstr>
      <vt:lpstr>Hazards of Xenobiotics </vt:lpstr>
      <vt:lpstr>Transformation of Xenobiotics</vt:lpstr>
      <vt:lpstr>Slide 16</vt:lpstr>
      <vt:lpstr>Biotransformation</vt:lpstr>
      <vt:lpstr>Slide 18</vt:lpstr>
      <vt:lpstr>Slide 19</vt:lpstr>
      <vt:lpstr>Rate of transformation </vt:lpstr>
      <vt:lpstr>Bioavailability of xenobiotics </vt:lpstr>
      <vt:lpstr>Biodegradation of Xenobiotics</vt:lpstr>
      <vt:lpstr>Slide 23</vt:lpstr>
      <vt:lpstr>Biodegradation of Petroleum compounds </vt:lpstr>
      <vt:lpstr>Slide 25</vt:lpstr>
      <vt:lpstr>Slide 26</vt:lpstr>
      <vt:lpstr>Biodegradation of Petroleum compounds</vt:lpstr>
      <vt:lpstr>Slide 28</vt:lpstr>
      <vt:lpstr>Origin of Capacity to degrade Xenobiotics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KAWISH COMPUTERS</cp:lastModifiedBy>
  <cp:revision>20</cp:revision>
  <dcterms:created xsi:type="dcterms:W3CDTF">2021-04-13T02:43:54Z</dcterms:created>
  <dcterms:modified xsi:type="dcterms:W3CDTF">2021-04-23T06:41:48Z</dcterms:modified>
</cp:coreProperties>
</file>