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406" r:id="rId2"/>
    <p:sldId id="349" r:id="rId3"/>
    <p:sldId id="350" r:id="rId4"/>
    <p:sldId id="353" r:id="rId5"/>
    <p:sldId id="275" r:id="rId6"/>
    <p:sldId id="354" r:id="rId7"/>
    <p:sldId id="351" r:id="rId8"/>
    <p:sldId id="276" r:id="rId9"/>
    <p:sldId id="405" r:id="rId10"/>
    <p:sldId id="277" r:id="rId11"/>
    <p:sldId id="358" r:id="rId12"/>
    <p:sldId id="407" r:id="rId13"/>
    <p:sldId id="360" r:id="rId14"/>
    <p:sldId id="361" r:id="rId15"/>
    <p:sldId id="362" r:id="rId16"/>
    <p:sldId id="364" r:id="rId17"/>
    <p:sldId id="365" r:id="rId18"/>
    <p:sldId id="366" r:id="rId19"/>
    <p:sldId id="408" r:id="rId20"/>
    <p:sldId id="367" r:id="rId21"/>
    <p:sldId id="316" r:id="rId22"/>
    <p:sldId id="368" r:id="rId23"/>
    <p:sldId id="369" r:id="rId24"/>
    <p:sldId id="396" r:id="rId25"/>
    <p:sldId id="264" r:id="rId26"/>
    <p:sldId id="282" r:id="rId27"/>
    <p:sldId id="283" r:id="rId28"/>
    <p:sldId id="372" r:id="rId29"/>
    <p:sldId id="373" r:id="rId30"/>
    <p:sldId id="374" r:id="rId31"/>
    <p:sldId id="284" r:id="rId32"/>
    <p:sldId id="285" r:id="rId33"/>
    <p:sldId id="309" r:id="rId34"/>
    <p:sldId id="308" r:id="rId35"/>
    <p:sldId id="287" r:id="rId36"/>
    <p:sldId id="266" r:id="rId37"/>
    <p:sldId id="378" r:id="rId38"/>
    <p:sldId id="379" r:id="rId39"/>
    <p:sldId id="384" r:id="rId40"/>
    <p:sldId id="385" r:id="rId41"/>
    <p:sldId id="292" r:id="rId42"/>
    <p:sldId id="293" r:id="rId43"/>
    <p:sldId id="294" r:id="rId44"/>
    <p:sldId id="313" r:id="rId45"/>
    <p:sldId id="295" r:id="rId46"/>
    <p:sldId id="314" r:id="rId47"/>
    <p:sldId id="390" r:id="rId48"/>
    <p:sldId id="391" r:id="rId49"/>
    <p:sldId id="392" r:id="rId50"/>
    <p:sldId id="394" r:id="rId51"/>
    <p:sldId id="290" r:id="rId52"/>
    <p:sldId id="271" r:id="rId53"/>
    <p:sldId id="291" r:id="rId54"/>
    <p:sldId id="306" r:id="rId55"/>
    <p:sldId id="395" r:id="rId56"/>
    <p:sldId id="397" r:id="rId57"/>
    <p:sldId id="398" r:id="rId58"/>
    <p:sldId id="399" r:id="rId59"/>
    <p:sldId id="400" r:id="rId60"/>
    <p:sldId id="401" r:id="rId61"/>
    <p:sldId id="403" r:id="rId62"/>
    <p:sldId id="402" r:id="rId63"/>
    <p:sldId id="404"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7FA3"/>
    <a:srgbClr val="D4EAE4"/>
    <a:srgbClr val="00158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75448" autoAdjust="0"/>
  </p:normalViewPr>
  <p:slideViewPr>
    <p:cSldViewPr>
      <p:cViewPr varScale="1">
        <p:scale>
          <a:sx n="54" d="100"/>
          <a:sy n="54" d="100"/>
        </p:scale>
        <p:origin x="-1602" y="-90"/>
      </p:cViewPr>
      <p:guideLst>
        <p:guide orient="horz" pos="2160"/>
        <p:guide pos="2880"/>
      </p:guideLst>
    </p:cSldViewPr>
  </p:slideViewPr>
  <p:outlineViewPr>
    <p:cViewPr>
      <p:scale>
        <a:sx n="33" d="100"/>
        <a:sy n="33" d="100"/>
      </p:scale>
      <p:origin x="0" y="2455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4" d="100"/>
          <a:sy n="54" d="100"/>
        </p:scale>
        <p:origin x="1794"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4/21/2020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4/21/2020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 xmlns:p14="http://schemas.microsoft.com/office/powerpoint/2010/main" val="54971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In Step 7 in the decision-making process, you put the decision into action by conveying it to those affected and getting their commitment to it. We know that if the people who must implement a decision participate in the process, they’re more likely to support it than if you just tell them what to do. Another thing managers may need to do during implementation is reassess the environment for any changes, especially if it’s a long-term decision. Are the criteria, alternatives, and choice still the best ones, or has the environment changed in such a way that we need to reevaluate?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 xmlns:p14="http://schemas.microsoft.com/office/powerpoint/2010/main" val="1588018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In Step 7 in the decision-making process, you put the decision into action by conveying it to those affected and getting their commitment to it. We know that if the people who must implement a decision participate in the process, they’re more likely to support it than if you just tell them what to do. Another thing managers may need to do during implementation is reassess the environment for any changes, especially if it’s a long-term decision. Are the criteria, alternatives, and choice still the best ones, or has the environment changed in such a way that we need to reevaluate?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 xmlns:p14="http://schemas.microsoft.com/office/powerpoint/2010/main" val="1009864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last step in the decision-making process involves evaluating the outcome or result of the decision to see whether the problem was resolved. If the evaluation shows that the problem still exists, then the manager needs to assess what went wrong. Was the problem incorrectly defined? Were errors made when evaluating alternatives? Was the right alternative selected but poorly implemented? The answers might lead you to redo an earlier step or might even require starting the whole process over.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 xmlns:p14="http://schemas.microsoft.com/office/powerpoint/2010/main" val="493603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Although everyone in an organization makes decisions, decision-making is particularly important to managers. As Exhibit 2-5 shows, it’s part of all four managerial functions. In fact, that’s why we say that decision-making is the essence of management. And that’s why managers—when they plan, organize, lead, and control—are called </a:t>
            </a:r>
            <a:r>
              <a:rPr lang="en-US" i="1" dirty="0">
                <a:cs typeface="Arial" charset="0"/>
              </a:rPr>
              <a:t>decision makers</a:t>
            </a:r>
            <a:r>
              <a:rPr lang="en-US" dirty="0">
                <a:cs typeface="Arial" charset="0"/>
              </a:rPr>
              <a: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 xmlns:p14="http://schemas.microsoft.com/office/powerpoint/2010/main" val="1199463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We assume that managers will use </a:t>
            </a:r>
            <a:r>
              <a:rPr lang="en-US" b="1" dirty="0">
                <a:cs typeface="Arial" charset="0"/>
              </a:rPr>
              <a:t>rational decision</a:t>
            </a:r>
            <a:r>
              <a:rPr lang="en-US" sz="1200" kern="1200" dirty="0">
                <a:solidFill>
                  <a:schemeClr val="tx1"/>
                </a:solidFill>
                <a:latin typeface="+mn-lt"/>
                <a:ea typeface="+mn-ea"/>
                <a:cs typeface="+mn-cs"/>
              </a:rPr>
              <a:t>-</a:t>
            </a:r>
            <a:r>
              <a:rPr lang="en-US" b="1" dirty="0">
                <a:cs typeface="Arial" charset="0"/>
              </a:rPr>
              <a:t>making</a:t>
            </a:r>
            <a:r>
              <a:rPr lang="en-US" dirty="0">
                <a:cs typeface="Arial" charset="0"/>
              </a:rPr>
              <a:t>; that is, they’ll make logical and consistent choices to maximize value. After all, managers have all sorts of tools and techniques to help them be rational decision makers. Managers aren’t always rational. What does it mean to be a “rational” decision maker? A rational decision maker would be fully objective and logical. The problem faced would be clear and unambiguous, and the decision maker would have a clear and specific goal and know all possible alternatives and consequences. Finally, making decisions rationally would consistently lead to selecting the alternative that maximizes the likelihood of achieving that goal.</a:t>
            </a:r>
          </a:p>
          <a:p>
            <a:pPr eaLnBrk="1" hangingPunct="1"/>
            <a:endParaRPr lang="en-US" dirty="0">
              <a:cs typeface="Arial" charset="0"/>
            </a:endParaRPr>
          </a:p>
          <a:p>
            <a:r>
              <a:rPr lang="en-US" sz="1200" b="0" i="0" u="none" strike="noStrike" kern="1200" baseline="0" dirty="0">
                <a:solidFill>
                  <a:schemeClr val="tx1"/>
                </a:solidFill>
                <a:latin typeface="+mn-lt"/>
                <a:ea typeface="+mn-ea"/>
                <a:cs typeface="+mn-cs"/>
              </a:rPr>
              <a:t> These assumptions apply to any decision—personal or managerial. However, for managerial decision making, we need to add one additional assumption—decisions are made in the best interests of the organization. These assumptions of rationality aren’t very realistic and managers don’t always act rationally, but the next concept can help explain how most decisions get made in organizations.</a:t>
            </a:r>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 xmlns:p14="http://schemas.microsoft.com/office/powerpoint/2010/main" val="683006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What is </a:t>
            </a:r>
            <a:r>
              <a:rPr lang="en-US" b="1" dirty="0">
                <a:cs typeface="Arial" charset="0"/>
              </a:rPr>
              <a:t>intuitive decision</a:t>
            </a:r>
            <a:r>
              <a:rPr lang="en-US" sz="1200" kern="1200" dirty="0">
                <a:solidFill>
                  <a:schemeClr val="tx1"/>
                </a:solidFill>
                <a:latin typeface="+mn-lt"/>
                <a:ea typeface="+mn-ea"/>
                <a:cs typeface="+mn-cs"/>
              </a:rPr>
              <a:t>-</a:t>
            </a:r>
            <a:r>
              <a:rPr lang="en-US" b="1" dirty="0">
                <a:cs typeface="Arial" charset="0"/>
              </a:rPr>
              <a:t>making</a:t>
            </a:r>
            <a:r>
              <a:rPr lang="en-US" dirty="0">
                <a:cs typeface="Arial" charset="0"/>
              </a:rPr>
              <a:t>? It’s making decisions on the basis of experience, feelings, and accumulated judgment. Researchers studying managers’ use of intuitive decision-making have identified five different aspects of intuition, which are described in Exhibit 2-6.</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 xmlns:p14="http://schemas.microsoft.com/office/powerpoint/2010/main" val="1481414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Researchers studying managers’ use of intuitive decision making have identified five different aspects of intuition.</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Based on L. A. Burke and M. K. Miller, “Taking the Mystery Out of Intuitive Decision Making,” </a:t>
            </a:r>
            <a:r>
              <a:rPr lang="en-US" sz="1200" i="1" kern="1200" dirty="0">
                <a:solidFill>
                  <a:schemeClr val="tx1"/>
                </a:solidFill>
                <a:effectLst/>
                <a:latin typeface="+mn-lt"/>
                <a:ea typeface="+mn-ea"/>
                <a:cs typeface="+mn-cs"/>
              </a:rPr>
              <a:t>Academy of Management Executive</a:t>
            </a:r>
            <a:r>
              <a:rPr lang="en-US" sz="1200" kern="1200" dirty="0">
                <a:solidFill>
                  <a:schemeClr val="tx1"/>
                </a:solidFill>
                <a:effectLst/>
                <a:latin typeface="+mn-lt"/>
                <a:ea typeface="+mn-ea"/>
                <a:cs typeface="+mn-cs"/>
              </a:rPr>
              <a:t>, October 1999, pp. 91–99.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 xmlns:p14="http://schemas.microsoft.com/office/powerpoint/2010/main" val="1089654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“Any decision-making process is likely to be enhanced through the use of relevant and reliable evidence, whether it’s buying someone a birthday present or wondering which new washing machine to buy.” That’s the premise behind </a:t>
            </a:r>
            <a:r>
              <a:rPr lang="en-US" b="1" dirty="0">
                <a:cs typeface="Arial" charset="0"/>
              </a:rPr>
              <a:t>evidence-based management (EBMgt)</a:t>
            </a:r>
            <a:r>
              <a:rPr lang="en-US" dirty="0">
                <a:cs typeface="Arial" charset="0"/>
              </a:rPr>
              <a:t>, the “systematic use of the best available evidence to improve management practice.</a:t>
            </a:r>
          </a:p>
          <a:p>
            <a:pPr eaLnBrk="1" hangingPunct="1"/>
            <a:endParaRPr lang="en-US" dirty="0">
              <a:cs typeface="Arial" charset="0"/>
            </a:endParaRPr>
          </a:p>
          <a:p>
            <a:pPr eaLnBrk="1" hangingPunct="1"/>
            <a:r>
              <a:rPr lang="en-US" dirty="0">
                <a:cs typeface="Arial" charset="0"/>
              </a:rPr>
              <a:t>EBMgt is quite relevant to managerial decision-making. The four essential elements of EBMgt are the decision maker’s expertise and judgment; external evidence that’s been evaluated by the decision maker; opinions, preferences, and values of those who have a stake in the decision; and relevant organizational (internal) factors such as context, circumstances, and organizational members.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 xmlns:p14="http://schemas.microsoft.com/office/powerpoint/2010/main" val="886388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Exhibit 2-7 describes the differences between programmed and nonprogrammed decisions. Lower-level managers mostly rely on programmed decisions (procedures, rules, and policies) because they confront familiar and repetitive problems. As managers move up the organizational hierarchy, the problems they confront become more unstructured.</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 xmlns:p14="http://schemas.microsoft.com/office/powerpoint/2010/main" val="910271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ideal situation for making decisions is one of </a:t>
            </a:r>
            <a:r>
              <a:rPr lang="en-US" b="1" dirty="0">
                <a:cs typeface="Arial" charset="0"/>
              </a:rPr>
              <a:t>certainty</a:t>
            </a:r>
            <a:r>
              <a:rPr lang="en-US" dirty="0">
                <a:cs typeface="Arial" charset="0"/>
              </a:rPr>
              <a:t>, a situation where a manager can make accurate decisions because the outcome of every alternative is known. For example, when Wyoming’s state treasurer decides where to deposit excess state funds, he knows exactly the interest rate offered by each bank and the amount that will be earned on the funds. He is certain about the outcomes of each alternative. As you might expect, most managerial decisions aren’t like this.</a:t>
            </a:r>
          </a:p>
          <a:p>
            <a:pPr eaLnBrk="1" hangingPunct="1"/>
            <a:endParaRPr lang="en-US" dirty="0">
              <a:cs typeface="Arial" charset="0"/>
            </a:endParaRPr>
          </a:p>
          <a:p>
            <a:pPr eaLnBrk="1" hangingPunct="1"/>
            <a:r>
              <a:rPr lang="en-US" dirty="0">
                <a:cs typeface="Arial" charset="0"/>
              </a:rPr>
              <a:t>A far more common situation is one of </a:t>
            </a:r>
            <a:r>
              <a:rPr lang="en-US" b="1" dirty="0">
                <a:cs typeface="Arial" charset="0"/>
              </a:rPr>
              <a:t>risk</a:t>
            </a:r>
            <a:r>
              <a:rPr lang="en-US" dirty="0">
                <a:cs typeface="Arial" charset="0"/>
              </a:rPr>
              <a:t>, conditions in which the decision maker is able to estimate the likelihood of certain outcomes. Under risk, managers have historical data from past personal experiences or secondary information that lets them assign probabilities to different alternatives.</a:t>
            </a:r>
          </a:p>
          <a:p>
            <a:pPr eaLnBrk="1" hangingPunct="1"/>
            <a:endParaRPr lang="en-US" dirty="0">
              <a:cs typeface="Arial" charset="0"/>
            </a:endParaRPr>
          </a:p>
          <a:p>
            <a:pPr eaLnBrk="1" hangingPunct="1"/>
            <a:r>
              <a:rPr lang="en-US" dirty="0">
                <a:cs typeface="Arial" charset="0"/>
              </a:rPr>
              <a:t>What happens if you face a decision where you’re not certain about the outcomes and can’t even make reasonable probability estimates? We call this condition </a:t>
            </a:r>
            <a:r>
              <a:rPr lang="en-US" b="1" dirty="0">
                <a:cs typeface="Arial" charset="0"/>
              </a:rPr>
              <a:t>uncertainty</a:t>
            </a:r>
            <a:r>
              <a:rPr lang="en-US" dirty="0">
                <a:cs typeface="Arial" charset="0"/>
              </a:rPr>
              <a:t>. Managers face decision-making situations of uncertainty. Under these conditions, the choice of alternative is influenced by the limited amount of available information and by the psychological orientation of the decision maker.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 xmlns:p14="http://schemas.microsoft.com/office/powerpoint/2010/main" val="1520566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Managers at all levels and in all areas of organizations make </a:t>
            </a:r>
            <a:r>
              <a:rPr lang="en-US" b="1" dirty="0">
                <a:cs typeface="Arial" charset="0"/>
              </a:rPr>
              <a:t>decisions</a:t>
            </a:r>
            <a:r>
              <a:rPr lang="en-US" dirty="0">
                <a:cs typeface="Arial" charset="0"/>
              </a:rPr>
              <a:t>. That is, they make choices. Although decision-making is typically described as choosing among alternatives, this view is too simplistic. Why? Because decision-making is (and should be) a process,</a:t>
            </a:r>
            <a:r>
              <a:rPr lang="en-US" baseline="0" dirty="0">
                <a:cs typeface="Arial" charset="0"/>
              </a:rPr>
              <a:t> </a:t>
            </a:r>
            <a:r>
              <a:rPr lang="en-US" dirty="0">
                <a:cs typeface="Arial" charset="0"/>
              </a:rPr>
              <a:t>not just a simple act of choosing among alternatives.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 Alex Segre/Alamy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 xmlns:p14="http://schemas.microsoft.com/office/powerpoint/2010/main" val="454396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When managers make decisions, they not only use their own particular style, they may use “rules of thumb,” or </a:t>
            </a:r>
            <a:r>
              <a:rPr lang="en-US" b="1" dirty="0">
                <a:cs typeface="Arial" charset="0"/>
              </a:rPr>
              <a:t>heuristics</a:t>
            </a:r>
            <a:r>
              <a:rPr lang="en-US" b="0" dirty="0">
                <a:cs typeface="Arial" charset="0"/>
              </a:rPr>
              <a:t>,</a:t>
            </a:r>
            <a:r>
              <a:rPr lang="en-US" b="1" dirty="0">
                <a:cs typeface="Arial" charset="0"/>
              </a:rPr>
              <a:t> </a:t>
            </a:r>
            <a:r>
              <a:rPr lang="en-US" dirty="0">
                <a:cs typeface="Arial" charset="0"/>
              </a:rPr>
              <a:t>to simplify their decision-making. Rules of thumb can be useful because they help make sense of complex, uncertain, and ambiguous information. Even though managers may use rules of thumb, that doesn’t mean those rules are reliable. Why? Because they may lead to errors and biases in processing and evaluating information.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 xmlns:p14="http://schemas.microsoft.com/office/powerpoint/2010/main" val="1602015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Exhibit 2-11 identifies 12 common decision errors of managers and biases they may have. Let’s look at each.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 xmlns:p14="http://schemas.microsoft.com/office/powerpoint/2010/main" val="453077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Exhibit 2-12 provides an overview of managerial decision-making. Because it’s in their best interests, managers </a:t>
            </a:r>
            <a:r>
              <a:rPr lang="en-US" i="1" dirty="0">
                <a:cs typeface="Arial" charset="0"/>
              </a:rPr>
              <a:t>want </a:t>
            </a:r>
            <a:r>
              <a:rPr lang="en-US" dirty="0">
                <a:cs typeface="Arial" charset="0"/>
              </a:rPr>
              <a:t>to make good decisions—that is, choose the “best” alternative, implement it, and determine whether it takes care of the problem, which is the reason the decision was needed in the first place.</a:t>
            </a:r>
          </a:p>
          <a:p>
            <a:pPr eaLnBrk="1" hangingPunct="1"/>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Their decision-making process is affected by four factors: the decision-making approach, the type of problem, decision-making conditions, and certain decision-making errors and biases. So whether a decision involves addressing an employee’s habitual tardiness, resolving a product quality problem, or determining whether to enter a new market, it has been shaped by a number of factors. </a:t>
            </a:r>
            <a:endParaRPr lang="en-US" dirty="0"/>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47</a:t>
            </a:fld>
            <a:endParaRPr lang="en-US" dirty="0"/>
          </a:p>
        </p:txBody>
      </p:sp>
    </p:spTree>
    <p:extLst>
      <p:ext uri="{BB962C8B-B14F-4D97-AF65-F5344CB8AC3E}">
        <p14:creationId xmlns="" xmlns:p14="http://schemas.microsoft.com/office/powerpoint/2010/main" val="1703462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Decision-making is serious business. Your abilities and track record as an effective decision maker will determine how your organizational work performance is evaluated and whether you’ll be promoted to higher and higher positions of responsibility. Below</a:t>
            </a:r>
            <a:r>
              <a:rPr lang="en-US" baseline="0" dirty="0">
                <a:cs typeface="Arial" charset="0"/>
              </a:rPr>
              <a:t> </a:t>
            </a:r>
            <a:r>
              <a:rPr lang="en-US" dirty="0">
                <a:cs typeface="Arial" charset="0"/>
              </a:rPr>
              <a:t>are some guidelines to help you be a better decision maker.</a:t>
            </a:r>
          </a:p>
          <a:p>
            <a:pPr eaLnBrk="1" hangingPunct="1"/>
            <a:endParaRPr lang="en-US" dirty="0">
              <a:cs typeface="Arial" charset="0"/>
            </a:endParaRPr>
          </a:p>
          <a:p>
            <a:pPr eaLnBrk="1" hangingPunct="1"/>
            <a:r>
              <a:rPr lang="en-US" i="1" dirty="0">
                <a:cs typeface="Arial" charset="0"/>
              </a:rPr>
              <a:t>Understand cultural differences. </a:t>
            </a:r>
            <a:r>
              <a:rPr lang="en-US" dirty="0">
                <a:cs typeface="Arial" charset="0"/>
              </a:rPr>
              <a:t>Managers everywhere want to make good decisions. However, is there only one “best” way worldwide to make decisions? Or does the “best way depend on the values, beliefs, attitudes, and behavioral patterns of the people involved?”</a:t>
            </a:r>
          </a:p>
          <a:p>
            <a:pPr eaLnBrk="1" hangingPunct="1"/>
            <a:endParaRPr lang="en-US" dirty="0">
              <a:cs typeface="Arial" charset="0"/>
            </a:endParaRPr>
          </a:p>
          <a:p>
            <a:pPr eaLnBrk="1" hangingPunct="1"/>
            <a:r>
              <a:rPr lang="en-US" i="1" dirty="0">
                <a:cs typeface="Arial" charset="0"/>
              </a:rPr>
              <a:t>Create standards for good decision making. </a:t>
            </a:r>
            <a:r>
              <a:rPr lang="en-US" dirty="0">
                <a:cs typeface="Arial" charset="0"/>
              </a:rPr>
              <a:t>Good decisions are forward-looking, use available information, consider all available and viable options, and do not create conflicts of interest.</a:t>
            </a:r>
          </a:p>
          <a:p>
            <a:pPr eaLnBrk="1" hangingPunct="1"/>
            <a:endParaRPr lang="en-US" dirty="0">
              <a:cs typeface="Arial" charset="0"/>
            </a:endParaRPr>
          </a:p>
          <a:p>
            <a:pPr eaLnBrk="1" hangingPunct="1"/>
            <a:r>
              <a:rPr lang="en-US" i="1" dirty="0">
                <a:cs typeface="Arial" charset="0"/>
              </a:rPr>
              <a:t>Know when it’s time to call it quits. </a:t>
            </a:r>
            <a:r>
              <a:rPr lang="en-US" dirty="0">
                <a:cs typeface="Arial" charset="0"/>
              </a:rPr>
              <a:t>When it’s evident that a decision isn’t working, don’t be afraid to pull the plug.</a:t>
            </a:r>
          </a:p>
          <a:p>
            <a:pPr eaLnBrk="1" hangingPunct="1"/>
            <a:endParaRPr lang="en-US" dirty="0">
              <a:cs typeface="Arial" charset="0"/>
            </a:endParaRPr>
          </a:p>
          <a:p>
            <a:pPr eaLnBrk="1" hangingPunct="1"/>
            <a:r>
              <a:rPr lang="en-US" i="1" dirty="0">
                <a:cs typeface="Arial" charset="0"/>
              </a:rPr>
              <a:t>Use an effective decision-making process. </a:t>
            </a:r>
          </a:p>
          <a:p>
            <a:pPr eaLnBrk="1" hangingPunct="1"/>
            <a:endParaRPr lang="en-US" i="1" dirty="0">
              <a:cs typeface="Arial" charset="0"/>
            </a:endParaRPr>
          </a:p>
          <a:p>
            <a:pPr eaLnBrk="1" hangingPunct="1"/>
            <a:r>
              <a:rPr lang="en-US" i="1" dirty="0">
                <a:cs typeface="Arial" charset="0"/>
              </a:rPr>
              <a:t>Build an organization that can spot the unexpected and quickly adapt to the changed environment.</a:t>
            </a:r>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48</a:t>
            </a:fld>
            <a:endParaRPr lang="en-US" dirty="0"/>
          </a:p>
        </p:txBody>
      </p:sp>
    </p:spTree>
    <p:extLst>
      <p:ext uri="{BB962C8B-B14F-4D97-AF65-F5344CB8AC3E}">
        <p14:creationId xmlns="" xmlns:p14="http://schemas.microsoft.com/office/powerpoint/2010/main" val="212584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Experts say an effective decision-making process has these six characteristics: (1) it focuses on what’s important; (2) it’s logical and consistent; (3) it acknowledges both subjective and objective thinking and blends analytical with intuitive thinking; (4) it requires only as much information and analysis as is necessary to resolve a particular dilemma; (5) it encourages and guides the gathering of relevant information and informed opinion; and (6) it’s straightforward, reliable, easy to use, and flexible.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49</a:t>
            </a:fld>
            <a:endParaRPr lang="en-US" dirty="0"/>
          </a:p>
        </p:txBody>
      </p:sp>
    </p:spTree>
    <p:extLst>
      <p:ext uri="{BB962C8B-B14F-4D97-AF65-F5344CB8AC3E}">
        <p14:creationId xmlns="" xmlns:p14="http://schemas.microsoft.com/office/powerpoint/2010/main" val="1944176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what is </a:t>
            </a:r>
            <a:r>
              <a:rPr lang="en-US" sz="1200" b="1" kern="1200" dirty="0">
                <a:solidFill>
                  <a:schemeClr val="tx1"/>
                </a:solidFill>
                <a:effectLst/>
                <a:latin typeface="+mn-lt"/>
                <a:ea typeface="+mn-ea"/>
                <a:cs typeface="+mn-cs"/>
              </a:rPr>
              <a:t>big data</a:t>
            </a:r>
            <a:r>
              <a:rPr lang="en-US" sz="1200" kern="1200" dirty="0">
                <a:solidFill>
                  <a:schemeClr val="tx1"/>
                </a:solidFill>
                <a:effectLst/>
                <a:latin typeface="+mn-lt"/>
                <a:ea typeface="+mn-ea"/>
                <a:cs typeface="+mn-cs"/>
              </a:rPr>
              <a:t>? It’s the vast amount of quantifiable information that can be analyzed by highly sophisticated data processing. One IT expert described big data with “3V’s: high volume, high velocity, and/or high variety information assets.”</a:t>
            </a:r>
          </a:p>
          <a:p>
            <a:endParaRPr lang="en-US" dirty="0">
              <a:effectLst/>
            </a:endParaRPr>
          </a:p>
          <a:p>
            <a:r>
              <a:rPr lang="en-US" sz="1200" kern="1200" dirty="0">
                <a:solidFill>
                  <a:schemeClr val="tx1"/>
                </a:solidFill>
                <a:effectLst/>
                <a:latin typeface="+mn-lt"/>
                <a:ea typeface="+mn-ea"/>
                <a:cs typeface="+mn-cs"/>
              </a:rPr>
              <a:t>What does big data have to do with decision making? A lot, as you can imagine. With this type of data at hand, decision makers have very powerful tools to help them make decisions. However, experts caution that collecting and analyzing data for data’s sake is wasted e ort. Goals are needed when collecting and using this type of information. As one individual said, “Big data is a descendant of Taylor’s ‘scientific management’ of more than a century ago.”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Taylor used a stopwatch to time and monitor a worker’s every movement, big data is using math modeling, predictive algorithms, and artificial intelligence software to measure and monitor people and machines like never before. But managers need to really examine and evaluate how big data might contribute to their decision making before jumping in with both feet. Why? Because big data, no matter how comprehensive or well analyzed, needs to be tempered by good judgment. For instance, a recent government report states: “Companies should remember that while big data is very good at detecting correlations, it does not explain which correlations are meaningful.” </a:t>
            </a:r>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50</a:t>
            </a:fld>
            <a:endParaRPr lang="en-US" dirty="0"/>
          </a:p>
        </p:txBody>
      </p:sp>
    </p:spTree>
    <p:extLst>
      <p:ext uri="{BB962C8B-B14F-4D97-AF65-F5344CB8AC3E}">
        <p14:creationId xmlns="" xmlns:p14="http://schemas.microsoft.com/office/powerpoint/2010/main" val="1504013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 decision is a choice. The decision-making process consists of eight steps: (1) identify problem; (2) identify decision criteria; (3) weight the criteria; (4) develop alternatives; (5) analyze alternatives; (6) select alternative; (7) implement alternative; and (8) evaluate decision effectiveness.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55</a:t>
            </a:fld>
            <a:endParaRPr lang="en-US" dirty="0"/>
          </a:p>
        </p:txBody>
      </p:sp>
    </p:spTree>
    <p:extLst>
      <p:ext uri="{BB962C8B-B14F-4D97-AF65-F5344CB8AC3E}">
        <p14:creationId xmlns="" xmlns:p14="http://schemas.microsoft.com/office/powerpoint/2010/main" val="1722588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assumptions of rationality are as follows: the problem is clear and unambiguous; a single, well-defined goal is to be achieved; all alternatives and consequences are known; and the final choice will maximize the payoff. Bounded rationality says that managers make rational decisions but are bounded (limited) by their ability to process information.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56</a:t>
            </a:fld>
            <a:endParaRPr lang="en-US" dirty="0"/>
          </a:p>
        </p:txBody>
      </p:sp>
    </p:spTree>
    <p:extLst>
      <p:ext uri="{BB962C8B-B14F-4D97-AF65-F5344CB8AC3E}">
        <p14:creationId xmlns="" xmlns:p14="http://schemas.microsoft.com/office/powerpoint/2010/main" val="699106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Satisficing happens when decision makers accept solutions that are good enough. With escalation of commitment, managers increase commitment to a decision, even when they have evidence it may have been a wrong decision. Intuitive decision making means making decisions on the basis of experience, feelings, and accumulated judgment. Using evidence-based management, a manager makes decisions based on the best available evidence.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57</a:t>
            </a:fld>
            <a:endParaRPr lang="en-US" dirty="0"/>
          </a:p>
        </p:txBody>
      </p:sp>
    </p:spTree>
    <p:extLst>
      <p:ext uri="{BB962C8B-B14F-4D97-AF65-F5344CB8AC3E}">
        <p14:creationId xmlns="" xmlns:p14="http://schemas.microsoft.com/office/powerpoint/2010/main" val="1779795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Programmed decisions are repetitive decisions that can be handled by a routine approach and are used when the problem being resolved is straightforward, familiar, and easily defined (structured). Nonprogrammed decisions are unique decisions that require a custom-made solution and are used when the problems are new or unusual (unstructured) and for which information is ambiguous or incomplete.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58</a:t>
            </a:fld>
            <a:endParaRPr lang="en-US" dirty="0"/>
          </a:p>
        </p:txBody>
      </p:sp>
    </p:spTree>
    <p:extLst>
      <p:ext uri="{BB962C8B-B14F-4D97-AF65-F5344CB8AC3E}">
        <p14:creationId xmlns="" xmlns:p14="http://schemas.microsoft.com/office/powerpoint/2010/main" val="140169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 xmlns:p14="http://schemas.microsoft.com/office/powerpoint/2010/main" val="62579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Certainty is a situation in which a manager can make accurate decisions because all outcomes are known. Risk is a situation in which a manager can estimate the likelihood of certain outcomes. Uncertainty is a situation in which a manager is not certain about the outcomes and can’t even make reasonable probability estimates. When decision makers face uncertainty, their psychological orientation will determine whether they follow a maximax choice (maximizing the maximum possible payoff); a maximin choice (maximizing the minimum possible payoff); or a minimax choice (minimizing the maximum regret—amount of money that could have been made if a different decision had been made).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59</a:t>
            </a:fld>
            <a:endParaRPr lang="en-US" dirty="0"/>
          </a:p>
        </p:txBody>
      </p:sp>
    </p:spTree>
    <p:extLst>
      <p:ext uri="{BB962C8B-B14F-4D97-AF65-F5344CB8AC3E}">
        <p14:creationId xmlns="" xmlns:p14="http://schemas.microsoft.com/office/powerpoint/2010/main" val="2027923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12 common decision-making errors and biases include overconfidence, immediate gratification, anchoring, selective perception, confirmation, framing, availability, representation, randomness, sunk costs, self-serving bias, and hindsight. The managerial decision</a:t>
            </a:r>
            <a:r>
              <a:rPr lang="en-US" baseline="0" dirty="0">
                <a:cs typeface="Arial" charset="0"/>
              </a:rPr>
              <a:t> </a:t>
            </a:r>
            <a:r>
              <a:rPr lang="en-US" dirty="0">
                <a:cs typeface="Arial" charset="0"/>
              </a:rPr>
              <a:t>making model helps explain how the decision-making process is used to choose the best alternative(s), either through maximizing or Satisficing and then implement and evaluate the alternative. It also helps explain what factors affect the decision-making</a:t>
            </a:r>
            <a:r>
              <a:rPr lang="en-US" baseline="0" dirty="0">
                <a:cs typeface="Arial" charset="0"/>
              </a:rPr>
              <a:t> </a:t>
            </a:r>
            <a:r>
              <a:rPr lang="en-US" dirty="0">
                <a:cs typeface="Arial" charset="0"/>
              </a:rPr>
              <a:t>process, including the decision-making approach (rationality, bounded rationality, intuition), the types of problems and decisions (well structured and programmed or unstructured and nonprogrammed), the decision-making conditions (certainty, risk, uncertainty), and the decision maker’s style (linear or nonlinear).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60</a:t>
            </a:fld>
            <a:endParaRPr lang="en-US" dirty="0"/>
          </a:p>
        </p:txBody>
      </p:sp>
    </p:spTree>
    <p:extLst>
      <p:ext uri="{BB962C8B-B14F-4D97-AF65-F5344CB8AC3E}">
        <p14:creationId xmlns="" xmlns:p14="http://schemas.microsoft.com/office/powerpoint/2010/main" val="1147061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Managers can make effective decisions by understanding cultural differences in decision-making, knowing when it’s time to call it quits, using an effective decision-making process, and building an organization that can spot the unexpected and quickly adapt to the changed environment. An effective decision-making process (1) focuses on what’s important; (2) is logical and consistent; (3) acknowledges both subjective and objective thinking and blends both analytical and intuitive approaches; (4) requires only “enough” information as is necessary to resolve a problem.</a:t>
            </a: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61</a:t>
            </a:fld>
            <a:endParaRPr lang="en-US" dirty="0"/>
          </a:p>
        </p:txBody>
      </p:sp>
    </p:spTree>
    <p:extLst>
      <p:ext uri="{BB962C8B-B14F-4D97-AF65-F5344CB8AC3E}">
        <p14:creationId xmlns="" xmlns:p14="http://schemas.microsoft.com/office/powerpoint/2010/main" val="2016266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Managers can make effective decisions by understanding cultural differences in decision-making, knowing when it’s time to call it quits, using an effective decision-making process, and building an organization that can spot the unexpected and quickly adapt to the changed environment. An effective decision-making process (1) focuses on what’s important; (2) is logical and consistent; (3) acknowledges both subjective and objective thinking and blends both analytical and intuitive approaches; (4) requires only “enough” information as is necessary to resolve a problem.</a:t>
            </a: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62</a:t>
            </a:fld>
            <a:endParaRPr lang="en-US" dirty="0"/>
          </a:p>
        </p:txBody>
      </p:sp>
    </p:spTree>
    <p:extLst>
      <p:ext uri="{BB962C8B-B14F-4D97-AF65-F5344CB8AC3E}">
        <p14:creationId xmlns="" xmlns:p14="http://schemas.microsoft.com/office/powerpoint/2010/main" val="1627514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63</a:t>
            </a:fld>
            <a:endParaRPr lang="en-US" dirty="0"/>
          </a:p>
        </p:txBody>
      </p:sp>
    </p:spTree>
    <p:extLst>
      <p:ext uri="{BB962C8B-B14F-4D97-AF65-F5344CB8AC3E}">
        <p14:creationId xmlns="" xmlns:p14="http://schemas.microsoft.com/office/powerpoint/2010/main" val="35675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Every decision starts with a </a:t>
            </a:r>
            <a:r>
              <a:rPr lang="en-US" b="1" dirty="0">
                <a:cs typeface="Arial" charset="0"/>
              </a:rPr>
              <a:t>problem</a:t>
            </a:r>
            <a:r>
              <a:rPr lang="en-US" dirty="0">
                <a:cs typeface="Arial" charset="0"/>
              </a:rPr>
              <a:t>, a discrepancy between an existing and a desired condition. For our example, Amanda is a sales manager whose reps need new laptops because their old ones are outdated and inadequate for doing their job. To make it simple, assume it’s not economical to add memory to the old computers and it’s the company’s policy to purchase, not lease. Now we have a problem—a disparity between the sales reps’ current computers (existing condition) and their need to have more efficient ones (desired condition). Amanda has a decision to make.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 xmlns:p14="http://schemas.microsoft.com/office/powerpoint/2010/main" val="110098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Once a manager has identified a problem, he or she must identify the </a:t>
            </a:r>
            <a:r>
              <a:rPr lang="en-US" b="1" dirty="0">
                <a:cs typeface="Arial" charset="0"/>
              </a:rPr>
              <a:t>decision criteria </a:t>
            </a:r>
            <a:r>
              <a:rPr lang="en-US" dirty="0">
                <a:cs typeface="Arial" charset="0"/>
              </a:rPr>
              <a:t>important or relevant to resolving</a:t>
            </a:r>
          </a:p>
          <a:p>
            <a:pPr eaLnBrk="1" hangingPunct="1"/>
            <a:r>
              <a:rPr lang="en-US" dirty="0">
                <a:cs typeface="Arial" charset="0"/>
              </a:rPr>
              <a:t>the problem. Every decision</a:t>
            </a:r>
            <a:r>
              <a:rPr lang="en-US" sz="1200" kern="1200" dirty="0">
                <a:solidFill>
                  <a:schemeClr val="tx1"/>
                </a:solidFill>
                <a:latin typeface="+mn-lt"/>
                <a:ea typeface="+mn-ea"/>
                <a:cs typeface="+mn-cs"/>
              </a:rPr>
              <a:t>-</a:t>
            </a:r>
            <a:r>
              <a:rPr lang="en-US" dirty="0">
                <a:cs typeface="Arial" charset="0"/>
              </a:rPr>
              <a:t>maker has criteria guiding his or her decisions even if they’re not explicitly stated. In our example,</a:t>
            </a:r>
          </a:p>
          <a:p>
            <a:pPr eaLnBrk="1" hangingPunct="1"/>
            <a:r>
              <a:rPr lang="en-US" dirty="0">
                <a:cs typeface="Arial" charset="0"/>
              </a:rPr>
              <a:t>Amanda decides after careful consideration that memory and storage capabilities, display quality, battery life, warranty, and carrying weight are the relevant criteria in her decision.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 xmlns:p14="http://schemas.microsoft.com/office/powerpoint/2010/main" val="93462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If the relevant criteria aren’t equally important, the decision maker must weight the items in order to give them the correct</a:t>
            </a:r>
          </a:p>
          <a:p>
            <a:pPr eaLnBrk="1" hangingPunct="1"/>
            <a:r>
              <a:rPr lang="en-US" dirty="0">
                <a:cs typeface="Arial" charset="0"/>
              </a:rPr>
              <a:t>priority in the decision. How? A simple way is to give the most important criterion a weight of 10 and then assign weights to the rest using that standard. Of course, you could use any number as the highest weight. The weighted criteria for our example is shown in Exhibit 2-2.</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 xmlns:p14="http://schemas.microsoft.com/office/powerpoint/2010/main" val="1150816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If the relevant criteria aren’t equally important, the decision maker must weight the items in order to give them the correct</a:t>
            </a:r>
          </a:p>
          <a:p>
            <a:pPr eaLnBrk="1" hangingPunct="1"/>
            <a:r>
              <a:rPr lang="en-US" dirty="0">
                <a:cs typeface="Arial" charset="0"/>
              </a:rPr>
              <a:t>priority in the decision. How? A simple way is to give the most important criterion a weight of 10 and then assign weights to the rest using that standard. Of course, you could use any number as the highest weight. The weighted criteria for our example is shown in Exhibit 2-2.</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 xmlns:p14="http://schemas.microsoft.com/office/powerpoint/2010/main" val="1969450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fourth step in the decision-making process requires the decision maker to list viable alternatives that could resolve the problem. In this step, a decision maker needs to be creative, and the alternatives are only listed—not evaluated—just yet. Our sales manager, Amanda, identifies eight laptops as possible choices (see Exhibit 2-3).</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 xmlns:p14="http://schemas.microsoft.com/office/powerpoint/2010/main" val="248390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sixth step in the decision-making process is choosing the best alternative or the one that generated the highest total in Step 5. In our example (Exhibit 2-4), Amanda would choose the Dell Inspiron because it scored higher than all other alternatives (249 total).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 xmlns:p14="http://schemas.microsoft.com/office/powerpoint/2010/main" val="145263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BDF791E7-750C-8341-AAFB-569D9EBD860C}" type="datetime1">
              <a:rPr lang="en-US" smtClean="0"/>
              <a:pPr/>
              <a:t>4/21/2020</a:t>
            </a:fld>
            <a:endParaRPr lang="en-US" dirty="0"/>
          </a:p>
        </p:txBody>
      </p:sp>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2016, 2014 Pearson Education, Inc. All Rights Reserved</a:t>
            </a:r>
          </a:p>
        </p:txBody>
      </p:sp>
      <p:pic>
        <p:nvPicPr>
          <p:cNvPr id="9" name="Picture 8" descr="Pearson Logo"/>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2" name="Date Placeholder 1"/>
          <p:cNvSpPr>
            <a:spLocks noGrp="1"/>
          </p:cNvSpPr>
          <p:nvPr>
            <p:ph type="dt" sz="half" idx="10"/>
          </p:nvPr>
        </p:nvSpPr>
        <p:spPr/>
        <p:txBody>
          <a:bodyPr/>
          <a:lstStyle>
            <a:lvl1pPr>
              <a:defRPr>
                <a:solidFill>
                  <a:schemeClr val="tx1"/>
                </a:solidFill>
              </a:defRPr>
            </a:lvl1pPr>
          </a:lstStyle>
          <a:p>
            <a:fld id="{E1C2AD04-9B57-CD4E-ACCE-94DAA54D9932}" type="datetime1">
              <a:rPr lang="en-US" smtClean="0"/>
              <a:pPr/>
              <a:t>4/21/2020</a:t>
            </a:fld>
            <a:endParaRPr lang="en-US" dirty="0"/>
          </a:p>
        </p:txBody>
      </p:sp>
      <p:sp>
        <p:nvSpPr>
          <p:cNvPr id="10" name="TextBox 9"/>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2016, 2014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4" name="Title 13"/>
          <p:cNvSpPr>
            <a:spLocks noGrp="1"/>
          </p:cNvSpPr>
          <p:nvPr>
            <p:ph type="title"/>
          </p:nvPr>
        </p:nvSpPr>
        <p:spPr>
          <a:xfrm>
            <a:off x="457200" y="215372"/>
            <a:ext cx="8229600" cy="621792"/>
          </a:xfrm>
        </p:spPr>
        <p:txBody>
          <a:bodyPr anchor="t" anchorCtr="0"/>
          <a:lstStyle/>
          <a:p>
            <a:r>
              <a:rPr lang="en-US" dirty="0"/>
              <a:t>Click to edit Master title style</a:t>
            </a:r>
          </a:p>
        </p:txBody>
      </p:sp>
      <p:sp>
        <p:nvSpPr>
          <p:cNvPr id="15" name="Date Placeholder 14"/>
          <p:cNvSpPr>
            <a:spLocks noGrp="1"/>
          </p:cNvSpPr>
          <p:nvPr>
            <p:ph type="dt" sz="half" idx="16"/>
          </p:nvPr>
        </p:nvSpPr>
        <p:spPr/>
        <p:txBody>
          <a:bodyPr/>
          <a:lstStyle/>
          <a:p>
            <a:fld id="{A9DF6EFB-3F44-496C-A842-1E0B3D3B975A}" type="datetimeFigureOut">
              <a:rPr lang="en-US" smtClean="0"/>
              <a:pPr/>
              <a:t>4/21/2020</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2016, 2014 Pearson Education, Inc. All Rights Reserved</a:t>
            </a:r>
          </a:p>
        </p:txBody>
      </p:sp>
    </p:spTree>
    <p:extLst>
      <p:ext uri="{BB962C8B-B14F-4D97-AF65-F5344CB8AC3E}">
        <p14:creationId xmlns="" xmlns:p14="http://schemas.microsoft.com/office/powerpoint/2010/main" val="3266047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42FB9264-E59D-4043-9483-B863A08BF7FA}" type="datetime1">
              <a:rPr lang="en-US" smtClean="0"/>
              <a:pPr/>
              <a:t>4/21/2020</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2016, 2014 Pearson Education, Inc. All Rights Reserved</a:t>
            </a:r>
          </a:p>
        </p:txBody>
      </p:sp>
    </p:spTree>
    <p:extLst>
      <p:ext uri="{BB962C8B-B14F-4D97-AF65-F5344CB8AC3E}">
        <p14:creationId xmlns=""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2C3A0B96-8BDC-3940-87A4-7335ADF41F82}" type="datetime1">
              <a:rPr lang="en-US" smtClean="0"/>
              <a:pPr/>
              <a:t>4/21/2020</a:t>
            </a:fld>
            <a:endParaRPr lang="en-US" dirty="0"/>
          </a:p>
        </p:txBody>
      </p:sp>
    </p:spTree>
    <p:extLst>
      <p:ext uri="{BB962C8B-B14F-4D97-AF65-F5344CB8AC3E}">
        <p14:creationId xmlns=""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4/21/2020</a:t>
            </a:fld>
            <a:endParaRPr lang="en-US" dirty="0"/>
          </a:p>
        </p:txBody>
      </p:sp>
    </p:spTree>
    <p:extLst>
      <p:ext uri="{BB962C8B-B14F-4D97-AF65-F5344CB8AC3E}">
        <p14:creationId xmlns=""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309878BC-7C7D-8B4D-8C72-5012D25A75FF}" type="datetime1">
              <a:rPr lang="en-US" smtClean="0"/>
              <a:pPr/>
              <a:t>4/21/2020</a:t>
            </a:fld>
            <a:endParaRPr lang="en-US" dirty="0"/>
          </a:p>
        </p:txBody>
      </p:sp>
    </p:spTree>
    <p:extLst>
      <p:ext uri="{BB962C8B-B14F-4D97-AF65-F5344CB8AC3E}">
        <p14:creationId xmlns=""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a:xfrm>
            <a:off x="6335713" y="137160"/>
            <a:ext cx="2133600" cy="182880"/>
          </a:xfrm>
        </p:spPr>
        <p:txBody>
          <a:bodyPr/>
          <a:lstStyle>
            <a:lvl1pPr>
              <a:defRPr>
                <a:solidFill>
                  <a:schemeClr val="tx1"/>
                </a:solidFill>
              </a:defRPr>
            </a:lvl1pPr>
          </a:lstStyle>
          <a:p>
            <a:endParaRPr lang="en-US" dirty="0"/>
          </a:p>
        </p:txBody>
      </p:sp>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2016, 2014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F71CB5E4-2482-7B44-B2CD-545334C269B9}" type="datetime1">
              <a:rPr lang="en-US" smtClean="0"/>
              <a:pPr/>
              <a:t>4/21/2020</a:t>
            </a:fld>
            <a:endParaRPr lang="en-US" dirty="0"/>
          </a:p>
        </p:txBody>
      </p:sp>
    </p:spTree>
    <p:extLst>
      <p:ext uri="{BB962C8B-B14F-4D97-AF65-F5344CB8AC3E}">
        <p14:creationId xmlns=""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2233C098-7E69-2F4E-8219-6B630AF7AB62}" type="datetime1">
              <a:rPr lang="en-US" smtClean="0"/>
              <a:pPr/>
              <a:t>4/21/2020</a:t>
            </a:fld>
            <a:endParaRPr lang="en-US" dirty="0"/>
          </a:p>
        </p:txBody>
      </p:sp>
    </p:spTree>
    <p:extLst>
      <p:ext uri="{BB962C8B-B14F-4D97-AF65-F5344CB8AC3E}">
        <p14:creationId xmlns=""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3" name="Date Placeholder 2"/>
          <p:cNvSpPr>
            <a:spLocks noGrp="1"/>
          </p:cNvSpPr>
          <p:nvPr>
            <p:ph type="dt" sz="half" idx="10"/>
          </p:nvPr>
        </p:nvSpPr>
        <p:spPr/>
        <p:txBody>
          <a:bodyPr/>
          <a:lstStyle/>
          <a:p>
            <a:fld id="{FAA56894-5F48-BC43-8C04-BBB42A2EF5DA}" type="datetime1">
              <a:rPr lang="en-US" smtClean="0"/>
              <a:pPr/>
              <a:t>4/21/2020</a:t>
            </a:fld>
            <a:endParaRPr lang="en-US" dirty="0"/>
          </a:p>
        </p:txBody>
      </p:sp>
    </p:spTree>
    <p:extLst>
      <p:ext uri="{BB962C8B-B14F-4D97-AF65-F5344CB8AC3E}">
        <p14:creationId xmlns=""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r>
              <a:rPr lang="en-US" dirty="0"/>
              <a:t>Copyright © 2018 Pearson Education, Inc.</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D4DCA001-C90D-F048-B3C0-108AEB1AC539}" type="datetime1">
              <a:rPr lang="en-US" smtClean="0"/>
              <a:pPr/>
              <a:t>4/21/2020</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2016, 2014 Pearson Education, Inc. All Rights Reserved</a:t>
            </a:r>
          </a:p>
        </p:txBody>
      </p:sp>
    </p:spTree>
    <p:extLst>
      <p:ext uri="{BB962C8B-B14F-4D97-AF65-F5344CB8AC3E}">
        <p14:creationId xmlns=""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hf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Management</a:t>
            </a:r>
          </a:p>
        </p:txBody>
      </p:sp>
      <p:sp>
        <p:nvSpPr>
          <p:cNvPr id="2" name="Text Placeholder 1"/>
          <p:cNvSpPr>
            <a:spLocks noGrp="1"/>
          </p:cNvSpPr>
          <p:nvPr>
            <p:ph type="body" sz="quarter" idx="13"/>
          </p:nvPr>
        </p:nvSpPr>
        <p:spPr/>
        <p:txBody>
          <a:bodyPr/>
          <a:lstStyle/>
          <a:p>
            <a:r>
              <a:rPr lang="en-US" dirty="0"/>
              <a:t>Fourteenth Edition</a:t>
            </a:r>
          </a:p>
        </p:txBody>
      </p:sp>
      <p:sp>
        <p:nvSpPr>
          <p:cNvPr id="3" name="Text Placeholder 2"/>
          <p:cNvSpPr>
            <a:spLocks noGrp="1"/>
          </p:cNvSpPr>
          <p:nvPr>
            <p:ph type="body" sz="quarter" idx="14"/>
          </p:nvPr>
        </p:nvSpPr>
        <p:spPr/>
        <p:txBody>
          <a:bodyPr/>
          <a:lstStyle/>
          <a:p>
            <a:r>
              <a:rPr lang="en-US" dirty="0"/>
              <a:t>Chapter 2</a:t>
            </a:r>
          </a:p>
        </p:txBody>
      </p:sp>
      <p:sp>
        <p:nvSpPr>
          <p:cNvPr id="4" name="Text Placeholder 3"/>
          <p:cNvSpPr>
            <a:spLocks noGrp="1"/>
          </p:cNvSpPr>
          <p:nvPr>
            <p:ph type="body" sz="quarter" idx="15"/>
          </p:nvPr>
        </p:nvSpPr>
        <p:spPr/>
        <p:txBody>
          <a:bodyPr/>
          <a:lstStyle/>
          <a:p>
            <a:r>
              <a:rPr lang="en-US" dirty="0"/>
              <a:t>Making Decisions</a:t>
            </a:r>
          </a:p>
        </p:txBody>
      </p:sp>
      <p:pic>
        <p:nvPicPr>
          <p:cNvPr id="10" name="Picture 9" descr="Front Cover: Management, Fourteenth Edition by Stephen P. Robbins, Mary Coulter, Joseph J. Martocchio and Lori Lo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3870" y="1209674"/>
            <a:ext cx="3931920" cy="5049340"/>
          </a:xfrm>
          <a:prstGeom prst="rect">
            <a:avLst/>
          </a:prstGeom>
        </p:spPr>
      </p:pic>
    </p:spTree>
    <p:extLst>
      <p:ext uri="{BB962C8B-B14F-4D97-AF65-F5344CB8AC3E}">
        <p14:creationId xmlns="" xmlns:p14="http://schemas.microsoft.com/office/powerpoint/2010/main" val="1238338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xmlns="" id="{A485DB71-8CD5-4795-AAC9-C60CD925A647}"/>
              </a:ext>
            </a:extLst>
          </p:cNvPr>
          <p:cNvSpPr>
            <a:spLocks noGrp="1"/>
          </p:cNvSpPr>
          <p:nvPr>
            <p:ph type="ftr" sz="quarter" idx="10"/>
          </p:nvPr>
        </p:nvSpPr>
        <p:spPr/>
        <p:txBody>
          <a:bodyPr/>
          <a:lstStyle/>
          <a:p>
            <a:pPr>
              <a:defRPr/>
            </a:pPr>
            <a:r>
              <a:rPr lang="en-US"/>
              <a:t>Copyright © 2005 Prentice Hall, Inc. All rights reserved. </a:t>
            </a:r>
          </a:p>
        </p:txBody>
      </p:sp>
      <p:sp>
        <p:nvSpPr>
          <p:cNvPr id="11267" name="Slide Number Placeholder 4">
            <a:extLst>
              <a:ext uri="{FF2B5EF4-FFF2-40B4-BE49-F238E27FC236}">
                <a16:creationId xmlns:a16="http://schemas.microsoft.com/office/drawing/2014/main" xmlns="" id="{80A64698-2001-45C1-A0B3-B76AAEF6AC37}"/>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a:spcBef>
                <a:spcPct val="0"/>
              </a:spcBef>
              <a:buClrTx/>
              <a:buFontTx/>
              <a:buNone/>
            </a:pPr>
            <a:r>
              <a:rPr lang="en-US" altLang="ar-SA" sz="1000">
                <a:solidFill>
                  <a:schemeClr val="tx1"/>
                </a:solidFill>
              </a:rPr>
              <a:t>6–</a:t>
            </a:r>
            <a:fld id="{BB052E0C-29EA-4756-8D67-0A2D92B799A7}" type="slidenum">
              <a:rPr lang="en-US" altLang="ar-SA" sz="1000" smtClean="0">
                <a:solidFill>
                  <a:schemeClr val="tx1"/>
                </a:solidFill>
              </a:rPr>
              <a:pPr>
                <a:spcBef>
                  <a:spcPct val="0"/>
                </a:spcBef>
                <a:buClrTx/>
                <a:buFontTx/>
                <a:buNone/>
              </a:pPr>
              <a:t>10</a:t>
            </a:fld>
            <a:endParaRPr lang="en-US" altLang="ar-SA" sz="1000">
              <a:solidFill>
                <a:schemeClr val="tx1"/>
              </a:solidFill>
            </a:endParaRPr>
          </a:p>
        </p:txBody>
      </p:sp>
      <p:sp>
        <p:nvSpPr>
          <p:cNvPr id="136194" name="Rectangle 2">
            <a:extLst>
              <a:ext uri="{FF2B5EF4-FFF2-40B4-BE49-F238E27FC236}">
                <a16:creationId xmlns:a16="http://schemas.microsoft.com/office/drawing/2014/main" xmlns="" id="{3E28E80D-8D7E-43ED-8804-6322872F4AF2}"/>
              </a:ext>
            </a:extLst>
          </p:cNvPr>
          <p:cNvSpPr>
            <a:spLocks noGrp="1" noChangeArrowheads="1"/>
          </p:cNvSpPr>
          <p:nvPr>
            <p:ph type="title"/>
          </p:nvPr>
        </p:nvSpPr>
        <p:spPr>
          <a:xfrm>
            <a:off x="457200" y="215372"/>
            <a:ext cx="8229600" cy="579437"/>
          </a:xfrm>
        </p:spPr>
        <p:txBody>
          <a:bodyPr/>
          <a:lstStyle/>
          <a:p>
            <a:pPr eaLnBrk="1" hangingPunct="1"/>
            <a:r>
              <a:rPr lang="en-US" altLang="ar-SA" dirty="0"/>
              <a:t>Step 2: Identifying Decision Criteria</a:t>
            </a:r>
          </a:p>
        </p:txBody>
      </p:sp>
      <p:sp>
        <p:nvSpPr>
          <p:cNvPr id="136195" name="Rectangle 3">
            <a:extLst>
              <a:ext uri="{FF2B5EF4-FFF2-40B4-BE49-F238E27FC236}">
                <a16:creationId xmlns:a16="http://schemas.microsoft.com/office/drawing/2014/main" xmlns="" id="{E69668E2-A2DA-455D-9ED1-2701DB755733}"/>
              </a:ext>
            </a:extLst>
          </p:cNvPr>
          <p:cNvSpPr>
            <a:spLocks noGrp="1" noChangeArrowheads="1"/>
          </p:cNvSpPr>
          <p:nvPr>
            <p:ph type="body" idx="1"/>
          </p:nvPr>
        </p:nvSpPr>
        <p:spPr>
          <a:xfrm>
            <a:off x="533400" y="897109"/>
            <a:ext cx="8102600" cy="4970291"/>
          </a:xfrm>
        </p:spPr>
        <p:txBody>
          <a:bodyPr/>
          <a:lstStyle/>
          <a:p>
            <a:pPr eaLnBrk="1" hangingPunct="1">
              <a:spcBef>
                <a:spcPct val="30000"/>
              </a:spcBef>
            </a:pPr>
            <a:r>
              <a:rPr lang="en-US" altLang="ar-SA" sz="3200" dirty="0"/>
              <a:t>Decision criteria are factors that are important (relevant) to resolving the problem. E.g.:</a:t>
            </a:r>
          </a:p>
          <a:p>
            <a:pPr lvl="1" eaLnBrk="1" hangingPunct="1">
              <a:spcBef>
                <a:spcPct val="30000"/>
              </a:spcBef>
            </a:pPr>
            <a:r>
              <a:rPr lang="en-US" altLang="ar-SA" sz="3200" dirty="0"/>
              <a:t>Costs that will be incurred (investments required)</a:t>
            </a:r>
          </a:p>
          <a:p>
            <a:pPr lvl="1" eaLnBrk="1" hangingPunct="1">
              <a:spcBef>
                <a:spcPct val="30000"/>
              </a:spcBef>
            </a:pPr>
            <a:r>
              <a:rPr lang="en-US" altLang="ar-SA" sz="3200" dirty="0"/>
              <a:t>Risks likely to be encountered (chance of failure)</a:t>
            </a:r>
          </a:p>
          <a:p>
            <a:pPr lvl="1" eaLnBrk="1" hangingPunct="1">
              <a:spcBef>
                <a:spcPct val="30000"/>
              </a:spcBef>
            </a:pPr>
            <a:r>
              <a:rPr lang="en-US" altLang="ar-SA" sz="3200" dirty="0"/>
              <a:t>Outcomes that are desired (growth of the firm)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wipe(left)">
                                      <p:cBhvr>
                                        <p:cTn id="7" dur="500"/>
                                        <p:tgtEl>
                                          <p:spTgt spid="136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6195">
                                            <p:txEl>
                                              <p:pRg st="0" end="0"/>
                                            </p:txEl>
                                          </p:spTgt>
                                        </p:tgtEl>
                                        <p:attrNameLst>
                                          <p:attrName>style.visibility</p:attrName>
                                        </p:attrNameLst>
                                      </p:cBhvr>
                                      <p:to>
                                        <p:strVal val="visible"/>
                                      </p:to>
                                    </p:set>
                                    <p:animEffect transition="in" filter="wipe(left)">
                                      <p:cBhvr>
                                        <p:cTn id="12" dur="500"/>
                                        <p:tgtEl>
                                          <p:spTgt spid="136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6195">
                                            <p:txEl>
                                              <p:pRg st="1" end="1"/>
                                            </p:txEl>
                                          </p:spTgt>
                                        </p:tgtEl>
                                        <p:attrNameLst>
                                          <p:attrName>style.visibility</p:attrName>
                                        </p:attrNameLst>
                                      </p:cBhvr>
                                      <p:to>
                                        <p:strVal val="visible"/>
                                      </p:to>
                                    </p:set>
                                    <p:animEffect transition="in" filter="wipe(left)">
                                      <p:cBhvr>
                                        <p:cTn id="17" dur="500"/>
                                        <p:tgtEl>
                                          <p:spTgt spid="1361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6195">
                                            <p:txEl>
                                              <p:pRg st="2" end="2"/>
                                            </p:txEl>
                                          </p:spTgt>
                                        </p:tgtEl>
                                        <p:attrNameLst>
                                          <p:attrName>style.visibility</p:attrName>
                                        </p:attrNameLst>
                                      </p:cBhvr>
                                      <p:to>
                                        <p:strVal val="visible"/>
                                      </p:to>
                                    </p:set>
                                    <p:animEffect transition="in" filter="wipe(left)">
                                      <p:cBhvr>
                                        <p:cTn id="22" dur="500"/>
                                        <p:tgtEl>
                                          <p:spTgt spid="1361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6195">
                                            <p:txEl>
                                              <p:pRg st="3" end="3"/>
                                            </p:txEl>
                                          </p:spTgt>
                                        </p:tgtEl>
                                        <p:attrNameLst>
                                          <p:attrName>style.visibility</p:attrName>
                                        </p:attrNameLst>
                                      </p:cBhvr>
                                      <p:to>
                                        <p:strVal val="visible"/>
                                      </p:to>
                                    </p:set>
                                    <p:animEffect transition="in" filter="wipe(left)">
                                      <p:cBhvr>
                                        <p:cTn id="27" dur="500"/>
                                        <p:tgtEl>
                                          <p:spTgt spid="136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P spid="13619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Decision-Making Process</a:t>
            </a:r>
            <a:br>
              <a:rPr lang="en-US" dirty="0"/>
            </a:br>
            <a:r>
              <a:rPr lang="en-US" dirty="0"/>
              <a:t>Step 3: Allocate Weights to the Criteria</a:t>
            </a:r>
          </a:p>
        </p:txBody>
      </p:sp>
      <p:sp>
        <p:nvSpPr>
          <p:cNvPr id="3" name="Content Placeholder 2"/>
          <p:cNvSpPr>
            <a:spLocks noGrp="1"/>
          </p:cNvSpPr>
          <p:nvPr>
            <p:ph idx="1"/>
          </p:nvPr>
        </p:nvSpPr>
        <p:spPr/>
        <p:txBody>
          <a:bodyPr/>
          <a:lstStyle/>
          <a:p>
            <a:r>
              <a:rPr lang="en-US" sz="3600" dirty="0"/>
              <a:t>If the relevant criteria aren’t equally important, the decision maker must weight the items in order to give them the correct priority in the decision.</a:t>
            </a:r>
          </a:p>
          <a:p>
            <a:pPr marL="256032" lvl="1" indent="-256032">
              <a:spcBef>
                <a:spcPts val="1500"/>
              </a:spcBef>
              <a:buSzPct val="100000"/>
              <a:buFont typeface="Arial" panose="020B0604020202020204" pitchFamily="34" charset="0"/>
              <a:buChar char="•"/>
            </a:pPr>
            <a:r>
              <a:rPr lang="en-US" sz="3600" dirty="0"/>
              <a:t>Example: The weighted criteria for Amanda’s computer purchase are shown in Exhibit 2-2</a:t>
            </a:r>
            <a:r>
              <a:rPr lang="en-US" sz="3200" dirty="0"/>
              <a:t>.</a:t>
            </a:r>
          </a:p>
        </p:txBody>
      </p:sp>
    </p:spTree>
    <p:extLst>
      <p:ext uri="{BB962C8B-B14F-4D97-AF65-F5344CB8AC3E}">
        <p14:creationId xmlns="" xmlns:p14="http://schemas.microsoft.com/office/powerpoint/2010/main" val="96973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Decision-Making Process</a:t>
            </a:r>
            <a:br>
              <a:rPr lang="en-US" dirty="0"/>
            </a:br>
            <a:r>
              <a:rPr lang="en-US" dirty="0"/>
              <a:t>Step 3: Allocate Weights to the Criteria</a:t>
            </a:r>
          </a:p>
        </p:txBody>
      </p:sp>
      <p:sp>
        <p:nvSpPr>
          <p:cNvPr id="3" name="Content Placeholder 2"/>
          <p:cNvSpPr>
            <a:spLocks noGrp="1"/>
          </p:cNvSpPr>
          <p:nvPr>
            <p:ph idx="1"/>
          </p:nvPr>
        </p:nvSpPr>
        <p:spPr/>
        <p:txBody>
          <a:bodyPr/>
          <a:lstStyle/>
          <a:p>
            <a:r>
              <a:rPr lang="en-US" sz="3600" dirty="0">
                <a:cs typeface="Arial" charset="0"/>
              </a:rPr>
              <a:t>How? A simple way is to give the most important criterion a weight of 10 and then assign weights to the rest using that standard. Of course, you could use any number as the highest weight. The weighted criteria for our example is shown in Exhibit 2-2.</a:t>
            </a:r>
          </a:p>
          <a:p>
            <a:endParaRPr lang="en-US" sz="2800" dirty="0"/>
          </a:p>
        </p:txBody>
      </p:sp>
    </p:spTree>
    <p:extLst>
      <p:ext uri="{BB962C8B-B14F-4D97-AF65-F5344CB8AC3E}">
        <p14:creationId xmlns="" xmlns:p14="http://schemas.microsoft.com/office/powerpoint/2010/main" val="4140340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Exhibit 2-2</a:t>
            </a:r>
            <a:br>
              <a:rPr lang="en-US" sz="3600" dirty="0"/>
            </a:br>
            <a:r>
              <a:rPr lang="en-US" sz="3600" dirty="0"/>
              <a:t>Important Decision Criteria</a:t>
            </a:r>
          </a:p>
        </p:txBody>
      </p:sp>
      <p:graphicFrame>
        <p:nvGraphicFramePr>
          <p:cNvPr id="6" name="Table 5" descr="Header: Criterion, Weight"/>
          <p:cNvGraphicFramePr>
            <a:graphicFrameLocks noGrp="1"/>
          </p:cNvGraphicFramePr>
          <p:nvPr>
            <p:extLst>
              <p:ext uri="{D42A27DB-BD31-4B8C-83A1-F6EECF244321}">
                <p14:modId xmlns="" xmlns:p14="http://schemas.microsoft.com/office/powerpoint/2010/main" val="902103110"/>
              </p:ext>
            </p:extLst>
          </p:nvPr>
        </p:nvGraphicFramePr>
        <p:xfrm>
          <a:off x="609600" y="1219200"/>
          <a:ext cx="8077200" cy="4876800"/>
        </p:xfrm>
        <a:graphic>
          <a:graphicData uri="http://schemas.openxmlformats.org/drawingml/2006/table">
            <a:tbl>
              <a:tblPr firstRow="1" bandRow="1">
                <a:tableStyleId>{3B4B98B0-60AC-42C2-AFA5-B58CD77FA1E5}</a:tableStyleId>
              </a:tblPr>
              <a:tblGrid>
                <a:gridCol w="4038600">
                  <a:extLst>
                    <a:ext uri="{9D8B030D-6E8A-4147-A177-3AD203B41FA5}">
                      <a16:colId xmlns:a16="http://schemas.microsoft.com/office/drawing/2014/main" xmlns="" val="20000"/>
                    </a:ext>
                  </a:extLst>
                </a:gridCol>
                <a:gridCol w="4038600">
                  <a:extLst>
                    <a:ext uri="{9D8B030D-6E8A-4147-A177-3AD203B41FA5}">
                      <a16:colId xmlns:a16="http://schemas.microsoft.com/office/drawing/2014/main" xmlns="" val="20001"/>
                    </a:ext>
                  </a:extLst>
                </a:gridCol>
              </a:tblGrid>
              <a:tr h="812800">
                <a:tc>
                  <a:txBody>
                    <a:bodyPr/>
                    <a:lstStyle/>
                    <a:p>
                      <a:r>
                        <a:rPr lang="en-US" sz="3600" dirty="0"/>
                        <a:t>Criterion</a:t>
                      </a:r>
                    </a:p>
                  </a:txBody>
                  <a:tcPr/>
                </a:tc>
                <a:tc>
                  <a:txBody>
                    <a:bodyPr/>
                    <a:lstStyle/>
                    <a:p>
                      <a:r>
                        <a:rPr lang="en-US" sz="3600" dirty="0"/>
                        <a:t>Weight</a:t>
                      </a:r>
                    </a:p>
                  </a:txBody>
                  <a:tcPr/>
                </a:tc>
                <a:extLst>
                  <a:ext uri="{0D108BD9-81ED-4DB2-BD59-A6C34878D82A}">
                    <a16:rowId xmlns:a16="http://schemas.microsoft.com/office/drawing/2014/main" xmlns="" val="10000"/>
                  </a:ext>
                </a:extLst>
              </a:tr>
              <a:tr h="812800">
                <a:tc>
                  <a:txBody>
                    <a:bodyPr/>
                    <a:lstStyle/>
                    <a:p>
                      <a:r>
                        <a:rPr lang="en-US" sz="3200" dirty="0"/>
                        <a:t>Memory</a:t>
                      </a:r>
                      <a:r>
                        <a:rPr lang="en-US" sz="3200" baseline="0" dirty="0"/>
                        <a:t> and storage</a:t>
                      </a:r>
                      <a:endParaRPr lang="en-US" sz="3200" dirty="0"/>
                    </a:p>
                  </a:txBody>
                  <a:tcPr/>
                </a:tc>
                <a:tc>
                  <a:txBody>
                    <a:bodyPr/>
                    <a:lstStyle/>
                    <a:p>
                      <a:r>
                        <a:rPr lang="en-US" sz="3200" dirty="0"/>
                        <a:t>10</a:t>
                      </a:r>
                    </a:p>
                  </a:txBody>
                  <a:tcPr/>
                </a:tc>
                <a:extLst>
                  <a:ext uri="{0D108BD9-81ED-4DB2-BD59-A6C34878D82A}">
                    <a16:rowId xmlns:a16="http://schemas.microsoft.com/office/drawing/2014/main" xmlns="" val="10001"/>
                  </a:ext>
                </a:extLst>
              </a:tr>
              <a:tr h="812800">
                <a:tc>
                  <a:txBody>
                    <a:bodyPr/>
                    <a:lstStyle/>
                    <a:p>
                      <a:r>
                        <a:rPr lang="en-US" sz="3200" dirty="0"/>
                        <a:t>Battery life</a:t>
                      </a:r>
                    </a:p>
                  </a:txBody>
                  <a:tcPr/>
                </a:tc>
                <a:tc>
                  <a:txBody>
                    <a:bodyPr/>
                    <a:lstStyle/>
                    <a:p>
                      <a:r>
                        <a:rPr lang="en-US" sz="3200" dirty="0"/>
                        <a:t>8</a:t>
                      </a:r>
                    </a:p>
                  </a:txBody>
                  <a:tcPr/>
                </a:tc>
                <a:extLst>
                  <a:ext uri="{0D108BD9-81ED-4DB2-BD59-A6C34878D82A}">
                    <a16:rowId xmlns:a16="http://schemas.microsoft.com/office/drawing/2014/main" xmlns="" val="10002"/>
                  </a:ext>
                </a:extLst>
              </a:tr>
              <a:tr h="812800">
                <a:tc>
                  <a:txBody>
                    <a:bodyPr/>
                    <a:lstStyle/>
                    <a:p>
                      <a:r>
                        <a:rPr lang="en-US" sz="3200" dirty="0"/>
                        <a:t>Carrying weight</a:t>
                      </a:r>
                    </a:p>
                  </a:txBody>
                  <a:tcPr/>
                </a:tc>
                <a:tc>
                  <a:txBody>
                    <a:bodyPr/>
                    <a:lstStyle/>
                    <a:p>
                      <a:r>
                        <a:rPr lang="en-US" sz="3200" dirty="0"/>
                        <a:t>6</a:t>
                      </a:r>
                    </a:p>
                  </a:txBody>
                  <a:tcPr/>
                </a:tc>
                <a:extLst>
                  <a:ext uri="{0D108BD9-81ED-4DB2-BD59-A6C34878D82A}">
                    <a16:rowId xmlns:a16="http://schemas.microsoft.com/office/drawing/2014/main" xmlns="" val="10003"/>
                  </a:ext>
                </a:extLst>
              </a:tr>
              <a:tr h="812800">
                <a:tc>
                  <a:txBody>
                    <a:bodyPr/>
                    <a:lstStyle/>
                    <a:p>
                      <a:r>
                        <a:rPr lang="en-US" sz="3200" dirty="0"/>
                        <a:t>Warranty</a:t>
                      </a:r>
                    </a:p>
                  </a:txBody>
                  <a:tcPr/>
                </a:tc>
                <a:tc>
                  <a:txBody>
                    <a:bodyPr/>
                    <a:lstStyle/>
                    <a:p>
                      <a:r>
                        <a:rPr lang="en-US" sz="3200" dirty="0"/>
                        <a:t>4</a:t>
                      </a:r>
                    </a:p>
                  </a:txBody>
                  <a:tcPr/>
                </a:tc>
                <a:extLst>
                  <a:ext uri="{0D108BD9-81ED-4DB2-BD59-A6C34878D82A}">
                    <a16:rowId xmlns:a16="http://schemas.microsoft.com/office/drawing/2014/main" xmlns="" val="10004"/>
                  </a:ext>
                </a:extLst>
              </a:tr>
              <a:tr h="812800">
                <a:tc>
                  <a:txBody>
                    <a:bodyPr/>
                    <a:lstStyle/>
                    <a:p>
                      <a:r>
                        <a:rPr lang="en-US" sz="3200" dirty="0"/>
                        <a:t>Display quality</a:t>
                      </a:r>
                    </a:p>
                  </a:txBody>
                  <a:tcPr/>
                </a:tc>
                <a:tc>
                  <a:txBody>
                    <a:bodyPr/>
                    <a:lstStyle/>
                    <a:p>
                      <a:r>
                        <a:rPr lang="en-US" sz="3200" dirty="0"/>
                        <a:t>3</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 xmlns:p14="http://schemas.microsoft.com/office/powerpoint/2010/main" val="815143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Decision-Making Process</a:t>
            </a:r>
            <a:br>
              <a:rPr lang="en-US" sz="4000" dirty="0"/>
            </a:br>
            <a:r>
              <a:rPr lang="en-US" sz="4000" dirty="0"/>
              <a:t>Step 4: Develop Alternatives</a:t>
            </a:r>
          </a:p>
        </p:txBody>
      </p:sp>
      <p:sp>
        <p:nvSpPr>
          <p:cNvPr id="3" name="Content Placeholder 2"/>
          <p:cNvSpPr>
            <a:spLocks noGrp="1"/>
          </p:cNvSpPr>
          <p:nvPr>
            <p:ph idx="1"/>
          </p:nvPr>
        </p:nvSpPr>
        <p:spPr>
          <a:xfrm>
            <a:off x="457200" y="1312652"/>
            <a:ext cx="8229600" cy="4813511"/>
          </a:xfrm>
        </p:spPr>
        <p:txBody>
          <a:bodyPr/>
          <a:lstStyle/>
          <a:p>
            <a:r>
              <a:rPr lang="en-US" sz="3600" dirty="0"/>
              <a:t>List viable alternatives that could solve the problem.</a:t>
            </a:r>
          </a:p>
          <a:p>
            <a:pPr marL="256032" lvl="1" indent="-256032">
              <a:spcBef>
                <a:spcPts val="1500"/>
              </a:spcBef>
              <a:buSzPct val="100000"/>
              <a:buFont typeface="Arial" panose="020B0604020202020204" pitchFamily="34" charset="0"/>
              <a:buChar char="•"/>
            </a:pPr>
            <a:r>
              <a:rPr lang="en-US" sz="3600" dirty="0"/>
              <a:t>Example: Amanda identifies eight laptops as possible choices (shown in Exhibit 2-3).</a:t>
            </a:r>
          </a:p>
          <a:p>
            <a:pPr marL="256032" lvl="1" indent="-256032">
              <a:spcBef>
                <a:spcPts val="1500"/>
              </a:spcBef>
              <a:buSzPct val="100000"/>
              <a:buFont typeface="Arial" panose="020B0604020202020204" pitchFamily="34" charset="0"/>
              <a:buChar char="•"/>
            </a:pPr>
            <a:r>
              <a:rPr lang="en-US" sz="3600" dirty="0">
                <a:cs typeface="Arial" charset="0"/>
              </a:rPr>
              <a:t>decision maker needs to be creative, and the alternatives are </a:t>
            </a:r>
            <a:r>
              <a:rPr lang="en-US" sz="3600" b="1" dirty="0">
                <a:cs typeface="Arial" charset="0"/>
              </a:rPr>
              <a:t>only listed—not evaluated</a:t>
            </a:r>
            <a:endParaRPr lang="en-US" sz="3600" b="1" dirty="0"/>
          </a:p>
        </p:txBody>
      </p:sp>
    </p:spTree>
    <p:extLst>
      <p:ext uri="{BB962C8B-B14F-4D97-AF65-F5344CB8AC3E}">
        <p14:creationId xmlns="" xmlns:p14="http://schemas.microsoft.com/office/powerpoint/2010/main" val="1961971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2-3</a:t>
            </a:r>
            <a:br>
              <a:rPr lang="en-US" dirty="0"/>
            </a:br>
            <a:r>
              <a:rPr lang="en-US" dirty="0"/>
              <a:t>Possible Alternatives</a:t>
            </a:r>
          </a:p>
        </p:txBody>
      </p:sp>
      <p:graphicFrame>
        <p:nvGraphicFramePr>
          <p:cNvPr id="7" name="Table 6" descr="Headers: Laptop, Memory and Storage, Battery Life, Carrying Weight, Warranty, Display Quality"/>
          <p:cNvGraphicFramePr>
            <a:graphicFrameLocks noGrp="1"/>
          </p:cNvGraphicFramePr>
          <p:nvPr>
            <p:extLst>
              <p:ext uri="{D42A27DB-BD31-4B8C-83A1-F6EECF244321}">
                <p14:modId xmlns="" xmlns:p14="http://schemas.microsoft.com/office/powerpoint/2010/main" val="791940473"/>
              </p:ext>
            </p:extLst>
          </p:nvPr>
        </p:nvGraphicFramePr>
        <p:xfrm>
          <a:off x="190500" y="1609048"/>
          <a:ext cx="8763000" cy="4410752"/>
        </p:xfrm>
        <a:graphic>
          <a:graphicData uri="http://schemas.openxmlformats.org/drawingml/2006/table">
            <a:tbl>
              <a:tblPr firstRow="1" bandRow="1">
                <a:tableStyleId>{3B4B98B0-60AC-42C2-AFA5-B58CD77FA1E5}</a:tableStyleId>
              </a:tblPr>
              <a:tblGrid>
                <a:gridCol w="1981200">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gridCol w="1219200">
                  <a:extLst>
                    <a:ext uri="{9D8B030D-6E8A-4147-A177-3AD203B41FA5}">
                      <a16:colId xmlns:a16="http://schemas.microsoft.com/office/drawing/2014/main" xmlns="" val="20004"/>
                    </a:ext>
                  </a:extLst>
                </a:gridCol>
                <a:gridCol w="1447800">
                  <a:extLst>
                    <a:ext uri="{9D8B030D-6E8A-4147-A177-3AD203B41FA5}">
                      <a16:colId xmlns:a16="http://schemas.microsoft.com/office/drawing/2014/main" xmlns="" val="20005"/>
                    </a:ext>
                  </a:extLst>
                </a:gridCol>
              </a:tblGrid>
              <a:tr h="730328">
                <a:tc>
                  <a:txBody>
                    <a:bodyPr/>
                    <a:lstStyle/>
                    <a:p>
                      <a:pPr algn="ctr"/>
                      <a:r>
                        <a:rPr lang="en-US" sz="1400" baseline="0" dirty="0"/>
                        <a:t>Laptop</a:t>
                      </a:r>
                    </a:p>
                  </a:txBody>
                  <a:tcPr/>
                </a:tc>
                <a:tc>
                  <a:txBody>
                    <a:bodyPr/>
                    <a:lstStyle/>
                    <a:p>
                      <a:pPr algn="ctr"/>
                      <a:r>
                        <a:rPr lang="en-US" sz="1400" baseline="0" dirty="0"/>
                        <a:t>Memory and Storage</a:t>
                      </a:r>
                    </a:p>
                  </a:txBody>
                  <a:tcPr/>
                </a:tc>
                <a:tc>
                  <a:txBody>
                    <a:bodyPr/>
                    <a:lstStyle/>
                    <a:p>
                      <a:pPr algn="ctr"/>
                      <a:r>
                        <a:rPr lang="en-US" sz="1400" baseline="0" dirty="0"/>
                        <a:t>Battery Life</a:t>
                      </a:r>
                    </a:p>
                  </a:txBody>
                  <a:tcPr/>
                </a:tc>
                <a:tc>
                  <a:txBody>
                    <a:bodyPr/>
                    <a:lstStyle/>
                    <a:p>
                      <a:pPr algn="ctr"/>
                      <a:r>
                        <a:rPr lang="en-US" sz="1400" baseline="0" dirty="0"/>
                        <a:t>Carrying Weight</a:t>
                      </a:r>
                    </a:p>
                  </a:txBody>
                  <a:tcPr/>
                </a:tc>
                <a:tc>
                  <a:txBody>
                    <a:bodyPr/>
                    <a:lstStyle/>
                    <a:p>
                      <a:pPr algn="ctr"/>
                      <a:r>
                        <a:rPr lang="en-US" sz="1400" baseline="0" dirty="0"/>
                        <a:t>Warranty</a:t>
                      </a:r>
                    </a:p>
                  </a:txBody>
                  <a:tcPr/>
                </a:tc>
                <a:tc>
                  <a:txBody>
                    <a:bodyPr/>
                    <a:lstStyle/>
                    <a:p>
                      <a:pPr algn="ctr"/>
                      <a:r>
                        <a:rPr lang="en-US" sz="1400" baseline="0" dirty="0"/>
                        <a:t>Display Quality</a:t>
                      </a:r>
                    </a:p>
                  </a:txBody>
                  <a:tcPr/>
                </a:tc>
                <a:extLst>
                  <a:ext uri="{0D108BD9-81ED-4DB2-BD59-A6C34878D82A}">
                    <a16:rowId xmlns:a16="http://schemas.microsoft.com/office/drawing/2014/main" xmlns="" val="10000"/>
                  </a:ext>
                </a:extLst>
              </a:tr>
              <a:tr h="515688">
                <a:tc>
                  <a:txBody>
                    <a:bodyPr/>
                    <a:lstStyle/>
                    <a:p>
                      <a:r>
                        <a:rPr lang="en-US" sz="1400" baseline="0" dirty="0"/>
                        <a:t>HP ProBook</a:t>
                      </a:r>
                    </a:p>
                  </a:txBody>
                  <a:tcPr/>
                </a:tc>
                <a:tc>
                  <a:txBody>
                    <a:bodyPr/>
                    <a:lstStyle/>
                    <a:p>
                      <a:pPr algn="ctr"/>
                      <a:r>
                        <a:rPr lang="en-US" sz="1600" baseline="0" dirty="0"/>
                        <a:t>10</a:t>
                      </a:r>
                    </a:p>
                  </a:txBody>
                  <a:tcPr/>
                </a:tc>
                <a:tc>
                  <a:txBody>
                    <a:bodyPr/>
                    <a:lstStyle/>
                    <a:p>
                      <a:pPr algn="ctr"/>
                      <a:r>
                        <a:rPr lang="en-US" sz="1600" baseline="0" dirty="0"/>
                        <a:t>3</a:t>
                      </a:r>
                    </a:p>
                  </a:txBody>
                  <a:tcPr/>
                </a:tc>
                <a:tc>
                  <a:txBody>
                    <a:bodyPr/>
                    <a:lstStyle/>
                    <a:p>
                      <a:pPr algn="ctr"/>
                      <a:r>
                        <a:rPr lang="en-US" sz="1600" baseline="0" dirty="0"/>
                        <a:t>10</a:t>
                      </a:r>
                    </a:p>
                  </a:txBody>
                  <a:tcPr/>
                </a:tc>
                <a:tc>
                  <a:txBody>
                    <a:bodyPr/>
                    <a:lstStyle/>
                    <a:p>
                      <a:pPr algn="ctr"/>
                      <a:r>
                        <a:rPr lang="en-US" sz="1600" baseline="0" dirty="0"/>
                        <a:t>8</a:t>
                      </a:r>
                    </a:p>
                  </a:txBody>
                  <a:tcPr/>
                </a:tc>
                <a:tc>
                  <a:txBody>
                    <a:bodyPr/>
                    <a:lstStyle/>
                    <a:p>
                      <a:pPr algn="ctr"/>
                      <a:r>
                        <a:rPr lang="en-US" sz="1600" baseline="0" dirty="0"/>
                        <a:t>5</a:t>
                      </a:r>
                    </a:p>
                  </a:txBody>
                  <a:tcPr/>
                </a:tc>
                <a:extLst>
                  <a:ext uri="{0D108BD9-81ED-4DB2-BD59-A6C34878D82A}">
                    <a16:rowId xmlns:a16="http://schemas.microsoft.com/office/drawing/2014/main" xmlns="" val="10001"/>
                  </a:ext>
                </a:extLst>
              </a:tr>
              <a:tr h="517316">
                <a:tc>
                  <a:txBody>
                    <a:bodyPr/>
                    <a:lstStyle/>
                    <a:p>
                      <a:r>
                        <a:rPr lang="en-US" sz="1400" baseline="0" dirty="0"/>
                        <a:t>Lenovo IdeaPad</a:t>
                      </a:r>
                    </a:p>
                  </a:txBody>
                  <a:tcPr/>
                </a:tc>
                <a:tc>
                  <a:txBody>
                    <a:bodyPr/>
                    <a:lstStyle/>
                    <a:p>
                      <a:pPr algn="ctr"/>
                      <a:r>
                        <a:rPr lang="en-US" sz="1600" baseline="0" dirty="0"/>
                        <a:t>8</a:t>
                      </a:r>
                    </a:p>
                  </a:txBody>
                  <a:tcPr/>
                </a:tc>
                <a:tc>
                  <a:txBody>
                    <a:bodyPr/>
                    <a:lstStyle/>
                    <a:p>
                      <a:pPr algn="ctr"/>
                      <a:r>
                        <a:rPr lang="en-US" sz="1600" baseline="0" dirty="0"/>
                        <a:t>5</a:t>
                      </a:r>
                    </a:p>
                  </a:txBody>
                  <a:tcPr/>
                </a:tc>
                <a:tc>
                  <a:txBody>
                    <a:bodyPr/>
                    <a:lstStyle/>
                    <a:p>
                      <a:pPr algn="ctr"/>
                      <a:r>
                        <a:rPr lang="en-US" sz="1600" baseline="0" dirty="0"/>
                        <a:t>7</a:t>
                      </a:r>
                    </a:p>
                  </a:txBody>
                  <a:tcPr/>
                </a:tc>
                <a:tc>
                  <a:txBody>
                    <a:bodyPr/>
                    <a:lstStyle/>
                    <a:p>
                      <a:pPr algn="ctr"/>
                      <a:r>
                        <a:rPr lang="en-US" sz="1600" baseline="0" dirty="0"/>
                        <a:t>10</a:t>
                      </a:r>
                    </a:p>
                  </a:txBody>
                  <a:tcPr/>
                </a:tc>
                <a:tc>
                  <a:txBody>
                    <a:bodyPr/>
                    <a:lstStyle/>
                    <a:p>
                      <a:pPr algn="ctr"/>
                      <a:r>
                        <a:rPr lang="en-US" sz="1600" baseline="0" dirty="0"/>
                        <a:t>10</a:t>
                      </a:r>
                    </a:p>
                  </a:txBody>
                  <a:tcPr/>
                </a:tc>
                <a:extLst>
                  <a:ext uri="{0D108BD9-81ED-4DB2-BD59-A6C34878D82A}">
                    <a16:rowId xmlns:a16="http://schemas.microsoft.com/office/drawing/2014/main" xmlns="" val="10002"/>
                  </a:ext>
                </a:extLst>
              </a:tr>
              <a:tr h="517316">
                <a:tc>
                  <a:txBody>
                    <a:bodyPr/>
                    <a:lstStyle/>
                    <a:p>
                      <a:r>
                        <a:rPr lang="en-US" sz="1400" baseline="0" dirty="0"/>
                        <a:t>Apple MacBook</a:t>
                      </a:r>
                    </a:p>
                  </a:txBody>
                  <a:tcPr/>
                </a:tc>
                <a:tc>
                  <a:txBody>
                    <a:bodyPr/>
                    <a:lstStyle/>
                    <a:p>
                      <a:pPr algn="ctr"/>
                      <a:r>
                        <a:rPr lang="en-US" sz="1600" baseline="0" dirty="0"/>
                        <a:t>8</a:t>
                      </a:r>
                    </a:p>
                  </a:txBody>
                  <a:tcPr/>
                </a:tc>
                <a:tc>
                  <a:txBody>
                    <a:bodyPr/>
                    <a:lstStyle/>
                    <a:p>
                      <a:pPr algn="ctr"/>
                      <a:r>
                        <a:rPr lang="en-US" sz="1600" baseline="0" dirty="0"/>
                        <a:t>7</a:t>
                      </a:r>
                    </a:p>
                  </a:txBody>
                  <a:tcPr/>
                </a:tc>
                <a:tc>
                  <a:txBody>
                    <a:bodyPr/>
                    <a:lstStyle/>
                    <a:p>
                      <a:pPr algn="ctr"/>
                      <a:r>
                        <a:rPr lang="en-US" sz="1600" baseline="0" dirty="0"/>
                        <a:t>7</a:t>
                      </a:r>
                    </a:p>
                  </a:txBody>
                  <a:tcPr/>
                </a:tc>
                <a:tc>
                  <a:txBody>
                    <a:bodyPr/>
                    <a:lstStyle/>
                    <a:p>
                      <a:pPr algn="ctr"/>
                      <a:r>
                        <a:rPr lang="en-US" sz="1600" baseline="0" dirty="0"/>
                        <a:t>8</a:t>
                      </a:r>
                    </a:p>
                  </a:txBody>
                  <a:tcPr/>
                </a:tc>
                <a:tc>
                  <a:txBody>
                    <a:bodyPr/>
                    <a:lstStyle/>
                    <a:p>
                      <a:pPr algn="ctr"/>
                      <a:r>
                        <a:rPr lang="en-US" sz="1600" baseline="0" dirty="0"/>
                        <a:t>7</a:t>
                      </a:r>
                    </a:p>
                  </a:txBody>
                  <a:tcPr/>
                </a:tc>
                <a:extLst>
                  <a:ext uri="{0D108BD9-81ED-4DB2-BD59-A6C34878D82A}">
                    <a16:rowId xmlns:a16="http://schemas.microsoft.com/office/drawing/2014/main" xmlns="" val="10003"/>
                  </a:ext>
                </a:extLst>
              </a:tr>
              <a:tr h="517316">
                <a:tc>
                  <a:txBody>
                    <a:bodyPr/>
                    <a:lstStyle/>
                    <a:p>
                      <a:r>
                        <a:rPr lang="en-US" sz="1400" baseline="0" dirty="0"/>
                        <a:t>Toshiba Satellite</a:t>
                      </a:r>
                    </a:p>
                  </a:txBody>
                  <a:tcPr/>
                </a:tc>
                <a:tc>
                  <a:txBody>
                    <a:bodyPr/>
                    <a:lstStyle/>
                    <a:p>
                      <a:pPr algn="ctr"/>
                      <a:r>
                        <a:rPr lang="en-US" sz="1600" baseline="0" dirty="0"/>
                        <a:t>7</a:t>
                      </a:r>
                    </a:p>
                  </a:txBody>
                  <a:tcPr/>
                </a:tc>
                <a:tc>
                  <a:txBody>
                    <a:bodyPr/>
                    <a:lstStyle/>
                    <a:p>
                      <a:pPr algn="ctr"/>
                      <a:r>
                        <a:rPr lang="en-US" sz="1600" baseline="0" dirty="0"/>
                        <a:t>8</a:t>
                      </a:r>
                    </a:p>
                  </a:txBody>
                  <a:tcPr/>
                </a:tc>
                <a:tc>
                  <a:txBody>
                    <a:bodyPr/>
                    <a:lstStyle/>
                    <a:p>
                      <a:pPr algn="ctr"/>
                      <a:r>
                        <a:rPr lang="en-US" sz="1600" baseline="0" dirty="0"/>
                        <a:t>7</a:t>
                      </a:r>
                    </a:p>
                  </a:txBody>
                  <a:tcPr/>
                </a:tc>
                <a:tc>
                  <a:txBody>
                    <a:bodyPr/>
                    <a:lstStyle/>
                    <a:p>
                      <a:pPr algn="ctr"/>
                      <a:r>
                        <a:rPr lang="en-US" sz="1600" baseline="0" dirty="0"/>
                        <a:t>8</a:t>
                      </a:r>
                    </a:p>
                  </a:txBody>
                  <a:tcPr/>
                </a:tc>
                <a:tc>
                  <a:txBody>
                    <a:bodyPr/>
                    <a:lstStyle/>
                    <a:p>
                      <a:pPr algn="ctr"/>
                      <a:r>
                        <a:rPr lang="en-US" sz="1600" baseline="0" dirty="0"/>
                        <a:t>7</a:t>
                      </a:r>
                    </a:p>
                  </a:txBody>
                  <a:tcPr/>
                </a:tc>
                <a:extLst>
                  <a:ext uri="{0D108BD9-81ED-4DB2-BD59-A6C34878D82A}">
                    <a16:rowId xmlns:a16="http://schemas.microsoft.com/office/drawing/2014/main" xmlns="" val="10004"/>
                  </a:ext>
                </a:extLst>
              </a:tr>
              <a:tr h="728029">
                <a:tc>
                  <a:txBody>
                    <a:bodyPr/>
                    <a:lstStyle/>
                    <a:p>
                      <a:r>
                        <a:rPr lang="en-US" sz="1400" baseline="0" dirty="0"/>
                        <a:t>Apple MacBook Air</a:t>
                      </a:r>
                    </a:p>
                  </a:txBody>
                  <a:tcPr/>
                </a:tc>
                <a:tc>
                  <a:txBody>
                    <a:bodyPr/>
                    <a:lstStyle/>
                    <a:p>
                      <a:pPr algn="ctr"/>
                      <a:r>
                        <a:rPr lang="en-US" sz="1600" baseline="0" dirty="0"/>
                        <a:t>8</a:t>
                      </a:r>
                    </a:p>
                  </a:txBody>
                  <a:tcPr/>
                </a:tc>
                <a:tc>
                  <a:txBody>
                    <a:bodyPr/>
                    <a:lstStyle/>
                    <a:p>
                      <a:pPr algn="ctr"/>
                      <a:r>
                        <a:rPr lang="en-US" sz="1600" baseline="0" dirty="0"/>
                        <a:t>3</a:t>
                      </a:r>
                    </a:p>
                  </a:txBody>
                  <a:tcPr/>
                </a:tc>
                <a:tc>
                  <a:txBody>
                    <a:bodyPr/>
                    <a:lstStyle/>
                    <a:p>
                      <a:pPr algn="ctr"/>
                      <a:r>
                        <a:rPr lang="en-US" sz="1600" baseline="0" dirty="0"/>
                        <a:t>6</a:t>
                      </a:r>
                    </a:p>
                  </a:txBody>
                  <a:tcPr/>
                </a:tc>
                <a:tc>
                  <a:txBody>
                    <a:bodyPr/>
                    <a:lstStyle/>
                    <a:p>
                      <a:pPr algn="ctr"/>
                      <a:r>
                        <a:rPr lang="en-US" sz="1600" baseline="0" dirty="0"/>
                        <a:t>10</a:t>
                      </a:r>
                    </a:p>
                  </a:txBody>
                  <a:tcPr/>
                </a:tc>
                <a:tc>
                  <a:txBody>
                    <a:bodyPr/>
                    <a:lstStyle/>
                    <a:p>
                      <a:pPr algn="ctr"/>
                      <a:r>
                        <a:rPr lang="en-US" sz="1600" baseline="0" dirty="0"/>
                        <a:t>8</a:t>
                      </a:r>
                    </a:p>
                  </a:txBody>
                  <a:tcPr/>
                </a:tc>
                <a:extLst>
                  <a:ext uri="{0D108BD9-81ED-4DB2-BD59-A6C34878D82A}">
                    <a16:rowId xmlns:a16="http://schemas.microsoft.com/office/drawing/2014/main" xmlns="" val="10005"/>
                  </a:ext>
                </a:extLst>
              </a:tr>
              <a:tr h="515688">
                <a:tc>
                  <a:txBody>
                    <a:bodyPr/>
                    <a:lstStyle/>
                    <a:p>
                      <a:r>
                        <a:rPr lang="en-US" sz="1400" baseline="0" dirty="0"/>
                        <a:t>Dell Inspirion</a:t>
                      </a:r>
                    </a:p>
                  </a:txBody>
                  <a:tcPr/>
                </a:tc>
                <a:tc>
                  <a:txBody>
                    <a:bodyPr/>
                    <a:lstStyle/>
                    <a:p>
                      <a:pPr algn="ctr"/>
                      <a:r>
                        <a:rPr lang="en-US" sz="1600" baseline="0" dirty="0"/>
                        <a:t>10</a:t>
                      </a:r>
                    </a:p>
                  </a:txBody>
                  <a:tcPr/>
                </a:tc>
                <a:tc>
                  <a:txBody>
                    <a:bodyPr/>
                    <a:lstStyle/>
                    <a:p>
                      <a:pPr algn="ctr"/>
                      <a:r>
                        <a:rPr lang="en-US" sz="1600" baseline="0" dirty="0"/>
                        <a:t>7</a:t>
                      </a:r>
                    </a:p>
                  </a:txBody>
                  <a:tcPr/>
                </a:tc>
                <a:tc>
                  <a:txBody>
                    <a:bodyPr/>
                    <a:lstStyle/>
                    <a:p>
                      <a:pPr algn="ctr"/>
                      <a:r>
                        <a:rPr lang="en-US" sz="1600" baseline="0" dirty="0"/>
                        <a:t>8</a:t>
                      </a:r>
                    </a:p>
                  </a:txBody>
                  <a:tcPr/>
                </a:tc>
                <a:tc>
                  <a:txBody>
                    <a:bodyPr/>
                    <a:lstStyle/>
                    <a:p>
                      <a:pPr algn="ctr"/>
                      <a:r>
                        <a:rPr lang="en-US" sz="1600" baseline="0" dirty="0"/>
                        <a:t>6</a:t>
                      </a:r>
                    </a:p>
                  </a:txBody>
                  <a:tcPr/>
                </a:tc>
                <a:tc>
                  <a:txBody>
                    <a:bodyPr/>
                    <a:lstStyle/>
                    <a:p>
                      <a:pPr algn="ctr"/>
                      <a:r>
                        <a:rPr lang="en-US" sz="1600" baseline="0" dirty="0"/>
                        <a:t>7</a:t>
                      </a:r>
                    </a:p>
                  </a:txBody>
                  <a:tcPr/>
                </a:tc>
                <a:extLst>
                  <a:ext uri="{0D108BD9-81ED-4DB2-BD59-A6C34878D82A}">
                    <a16:rowId xmlns:a16="http://schemas.microsoft.com/office/drawing/2014/main" xmlns="" val="10006"/>
                  </a:ext>
                </a:extLst>
              </a:tr>
              <a:tr h="369071">
                <a:tc>
                  <a:txBody>
                    <a:bodyPr/>
                    <a:lstStyle/>
                    <a:p>
                      <a:r>
                        <a:rPr lang="en-US" sz="1400" baseline="0" dirty="0"/>
                        <a:t>HP Pavilion</a:t>
                      </a:r>
                    </a:p>
                  </a:txBody>
                  <a:tcPr/>
                </a:tc>
                <a:tc>
                  <a:txBody>
                    <a:bodyPr/>
                    <a:lstStyle/>
                    <a:p>
                      <a:pPr algn="ctr"/>
                      <a:r>
                        <a:rPr lang="en-US" sz="1600" baseline="0" dirty="0"/>
                        <a:t>4</a:t>
                      </a:r>
                    </a:p>
                  </a:txBody>
                  <a:tcPr/>
                </a:tc>
                <a:tc>
                  <a:txBody>
                    <a:bodyPr/>
                    <a:lstStyle/>
                    <a:p>
                      <a:pPr algn="ctr"/>
                      <a:r>
                        <a:rPr lang="en-US" sz="1600" baseline="0" dirty="0"/>
                        <a:t>10</a:t>
                      </a:r>
                    </a:p>
                  </a:txBody>
                  <a:tcPr/>
                </a:tc>
                <a:tc>
                  <a:txBody>
                    <a:bodyPr/>
                    <a:lstStyle/>
                    <a:p>
                      <a:pPr algn="ctr"/>
                      <a:r>
                        <a:rPr lang="en-US" sz="1600" baseline="0" dirty="0"/>
                        <a:t>4</a:t>
                      </a:r>
                    </a:p>
                  </a:txBody>
                  <a:tcPr/>
                </a:tc>
                <a:tc>
                  <a:txBody>
                    <a:bodyPr/>
                    <a:lstStyle/>
                    <a:p>
                      <a:pPr algn="ctr"/>
                      <a:r>
                        <a:rPr lang="en-US" sz="1600" baseline="0" dirty="0"/>
                        <a:t>8</a:t>
                      </a:r>
                    </a:p>
                  </a:txBody>
                  <a:tcPr/>
                </a:tc>
                <a:tc>
                  <a:txBody>
                    <a:bodyPr/>
                    <a:lstStyle/>
                    <a:p>
                      <a:pPr algn="ctr"/>
                      <a:r>
                        <a:rPr lang="en-US" sz="1600" baseline="0" dirty="0"/>
                        <a:t>10</a:t>
                      </a: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 xmlns:p14="http://schemas.microsoft.com/office/powerpoint/2010/main" val="1823384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Decision-Making Process</a:t>
            </a:r>
            <a:br>
              <a:rPr lang="en-US" dirty="0"/>
            </a:br>
            <a:r>
              <a:rPr lang="en-US" dirty="0"/>
              <a:t>Step 6: Select an Alternative</a:t>
            </a:r>
          </a:p>
        </p:txBody>
      </p:sp>
      <p:sp>
        <p:nvSpPr>
          <p:cNvPr id="3" name="Content Placeholder 2"/>
          <p:cNvSpPr>
            <a:spLocks noGrp="1"/>
          </p:cNvSpPr>
          <p:nvPr>
            <p:ph idx="1"/>
          </p:nvPr>
        </p:nvSpPr>
        <p:spPr/>
        <p:txBody>
          <a:bodyPr/>
          <a:lstStyle/>
          <a:p>
            <a:r>
              <a:rPr lang="en-US" sz="2800" dirty="0"/>
              <a:t>Choose the alternative that generates the highest total in Step 5.</a:t>
            </a:r>
          </a:p>
          <a:p>
            <a:r>
              <a:rPr lang="en-US" sz="2800" dirty="0">
                <a:cs typeface="Arial" charset="0"/>
              </a:rPr>
              <a:t>In our example (Exhibit 2-4), Amanda would choose the </a:t>
            </a:r>
            <a:r>
              <a:rPr lang="en-US" sz="2800" b="1" dirty="0">
                <a:cs typeface="Arial" charset="0"/>
              </a:rPr>
              <a:t>Dell Inspiron </a:t>
            </a:r>
            <a:r>
              <a:rPr lang="en-US" sz="2800" dirty="0">
                <a:cs typeface="Arial" charset="0"/>
              </a:rPr>
              <a:t>because it scored higher than all other alternatives (249 total).</a:t>
            </a:r>
            <a:endParaRPr lang="en-US" sz="2800" dirty="0"/>
          </a:p>
        </p:txBody>
      </p:sp>
    </p:spTree>
    <p:extLst>
      <p:ext uri="{BB962C8B-B14F-4D97-AF65-F5344CB8AC3E}">
        <p14:creationId xmlns="" xmlns:p14="http://schemas.microsoft.com/office/powerpoint/2010/main" val="1237058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2-4</a:t>
            </a:r>
            <a:br>
              <a:rPr lang="en-US" dirty="0"/>
            </a:br>
            <a:r>
              <a:rPr lang="en-US" dirty="0"/>
              <a:t>Evaluation of Alternatives</a:t>
            </a:r>
          </a:p>
        </p:txBody>
      </p:sp>
      <p:graphicFrame>
        <p:nvGraphicFramePr>
          <p:cNvPr id="7" name="Table 6" descr="Headers: Laptop, Memory and Storage, Battery Life, Carrying Weight, Warranty, Display Quality, Total"/>
          <p:cNvGraphicFramePr>
            <a:graphicFrameLocks noGrp="1"/>
          </p:cNvGraphicFramePr>
          <p:nvPr>
            <p:extLst>
              <p:ext uri="{D42A27DB-BD31-4B8C-83A1-F6EECF244321}">
                <p14:modId xmlns="" xmlns:p14="http://schemas.microsoft.com/office/powerpoint/2010/main" val="3264825155"/>
              </p:ext>
            </p:extLst>
          </p:nvPr>
        </p:nvGraphicFramePr>
        <p:xfrm>
          <a:off x="190500" y="1609048"/>
          <a:ext cx="8763000" cy="4410752"/>
        </p:xfrm>
        <a:graphic>
          <a:graphicData uri="http://schemas.openxmlformats.org/drawingml/2006/table">
            <a:tbl>
              <a:tblPr firstRow="1" bandRow="1">
                <a:tableStyleId>{3B4B98B0-60AC-42C2-AFA5-B58CD77FA1E5}</a:tableStyleId>
              </a:tblPr>
              <a:tblGrid>
                <a:gridCol w="17526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gridCol w="1066800">
                  <a:extLst>
                    <a:ext uri="{9D8B030D-6E8A-4147-A177-3AD203B41FA5}">
                      <a16:colId xmlns:a16="http://schemas.microsoft.com/office/drawing/2014/main" xmlns="" val="20004"/>
                    </a:ext>
                  </a:extLst>
                </a:gridCol>
                <a:gridCol w="1219200">
                  <a:extLst>
                    <a:ext uri="{9D8B030D-6E8A-4147-A177-3AD203B41FA5}">
                      <a16:colId xmlns:a16="http://schemas.microsoft.com/office/drawing/2014/main" xmlns="" val="20005"/>
                    </a:ext>
                  </a:extLst>
                </a:gridCol>
                <a:gridCol w="1066800">
                  <a:extLst>
                    <a:ext uri="{9D8B030D-6E8A-4147-A177-3AD203B41FA5}">
                      <a16:colId xmlns:a16="http://schemas.microsoft.com/office/drawing/2014/main" xmlns="" val="20006"/>
                    </a:ext>
                  </a:extLst>
                </a:gridCol>
              </a:tblGrid>
              <a:tr h="730328">
                <a:tc>
                  <a:txBody>
                    <a:bodyPr/>
                    <a:lstStyle/>
                    <a:p>
                      <a:pPr algn="ctr"/>
                      <a:r>
                        <a:rPr lang="en-US" sz="1400" baseline="0" dirty="0"/>
                        <a:t>Laptop</a:t>
                      </a:r>
                    </a:p>
                  </a:txBody>
                  <a:tcPr/>
                </a:tc>
                <a:tc>
                  <a:txBody>
                    <a:bodyPr/>
                    <a:lstStyle/>
                    <a:p>
                      <a:pPr algn="ctr"/>
                      <a:r>
                        <a:rPr lang="en-US" sz="1400" baseline="0" dirty="0"/>
                        <a:t>Memory and Storage</a:t>
                      </a:r>
                    </a:p>
                  </a:txBody>
                  <a:tcPr/>
                </a:tc>
                <a:tc>
                  <a:txBody>
                    <a:bodyPr/>
                    <a:lstStyle/>
                    <a:p>
                      <a:pPr algn="ctr"/>
                      <a:r>
                        <a:rPr lang="en-US" sz="1400" baseline="0" dirty="0"/>
                        <a:t>Battery Life</a:t>
                      </a:r>
                    </a:p>
                  </a:txBody>
                  <a:tcPr/>
                </a:tc>
                <a:tc>
                  <a:txBody>
                    <a:bodyPr/>
                    <a:lstStyle/>
                    <a:p>
                      <a:pPr algn="ctr"/>
                      <a:r>
                        <a:rPr lang="en-US" sz="1400" baseline="0" dirty="0"/>
                        <a:t>Carrying Weight</a:t>
                      </a:r>
                    </a:p>
                  </a:txBody>
                  <a:tcPr/>
                </a:tc>
                <a:tc>
                  <a:txBody>
                    <a:bodyPr/>
                    <a:lstStyle/>
                    <a:p>
                      <a:pPr algn="ctr"/>
                      <a:r>
                        <a:rPr lang="en-US" sz="1400" baseline="0" dirty="0"/>
                        <a:t>Warranty</a:t>
                      </a:r>
                    </a:p>
                  </a:txBody>
                  <a:tcPr/>
                </a:tc>
                <a:tc>
                  <a:txBody>
                    <a:bodyPr/>
                    <a:lstStyle/>
                    <a:p>
                      <a:pPr algn="ctr"/>
                      <a:r>
                        <a:rPr lang="en-US" sz="1400" baseline="0" dirty="0"/>
                        <a:t>Display Quality</a:t>
                      </a:r>
                    </a:p>
                  </a:txBody>
                  <a:tcPr/>
                </a:tc>
                <a:tc>
                  <a:txBody>
                    <a:bodyPr/>
                    <a:lstStyle/>
                    <a:p>
                      <a:pPr algn="ctr"/>
                      <a:r>
                        <a:rPr lang="en-US" sz="1400" baseline="0" dirty="0"/>
                        <a:t>Total</a:t>
                      </a:r>
                    </a:p>
                  </a:txBody>
                  <a:tcPr/>
                </a:tc>
                <a:extLst>
                  <a:ext uri="{0D108BD9-81ED-4DB2-BD59-A6C34878D82A}">
                    <a16:rowId xmlns:a16="http://schemas.microsoft.com/office/drawing/2014/main" xmlns="" val="10000"/>
                  </a:ext>
                </a:extLst>
              </a:tr>
              <a:tr h="515688">
                <a:tc>
                  <a:txBody>
                    <a:bodyPr/>
                    <a:lstStyle/>
                    <a:p>
                      <a:r>
                        <a:rPr lang="en-US" sz="1400" baseline="0" dirty="0"/>
                        <a:t>HP ProBook</a:t>
                      </a:r>
                    </a:p>
                  </a:txBody>
                  <a:tcPr/>
                </a:tc>
                <a:tc>
                  <a:txBody>
                    <a:bodyPr/>
                    <a:lstStyle/>
                    <a:p>
                      <a:pPr algn="ctr"/>
                      <a:r>
                        <a:rPr lang="en-US" sz="1600" baseline="0" dirty="0"/>
                        <a:t>100</a:t>
                      </a:r>
                    </a:p>
                  </a:txBody>
                  <a:tcPr/>
                </a:tc>
                <a:tc>
                  <a:txBody>
                    <a:bodyPr/>
                    <a:lstStyle/>
                    <a:p>
                      <a:pPr algn="ctr"/>
                      <a:r>
                        <a:rPr lang="en-US" sz="1600" baseline="0" dirty="0"/>
                        <a:t>24</a:t>
                      </a:r>
                    </a:p>
                  </a:txBody>
                  <a:tcPr/>
                </a:tc>
                <a:tc>
                  <a:txBody>
                    <a:bodyPr/>
                    <a:lstStyle/>
                    <a:p>
                      <a:pPr algn="ctr"/>
                      <a:r>
                        <a:rPr lang="en-US" sz="1600" baseline="0" dirty="0"/>
                        <a:t>60</a:t>
                      </a:r>
                    </a:p>
                  </a:txBody>
                  <a:tcPr/>
                </a:tc>
                <a:tc>
                  <a:txBody>
                    <a:bodyPr/>
                    <a:lstStyle/>
                    <a:p>
                      <a:pPr algn="ctr"/>
                      <a:r>
                        <a:rPr lang="en-US" sz="1600" baseline="0" dirty="0"/>
                        <a:t>32</a:t>
                      </a:r>
                    </a:p>
                  </a:txBody>
                  <a:tcPr/>
                </a:tc>
                <a:tc>
                  <a:txBody>
                    <a:bodyPr/>
                    <a:lstStyle/>
                    <a:p>
                      <a:pPr algn="ctr"/>
                      <a:r>
                        <a:rPr lang="en-US" sz="1600" baseline="0" dirty="0"/>
                        <a:t>15</a:t>
                      </a:r>
                    </a:p>
                  </a:txBody>
                  <a:tcPr/>
                </a:tc>
                <a:tc>
                  <a:txBody>
                    <a:bodyPr/>
                    <a:lstStyle/>
                    <a:p>
                      <a:pPr algn="ctr"/>
                      <a:r>
                        <a:rPr lang="en-US" sz="1600" baseline="0" dirty="0"/>
                        <a:t>231</a:t>
                      </a:r>
                    </a:p>
                  </a:txBody>
                  <a:tcPr/>
                </a:tc>
                <a:extLst>
                  <a:ext uri="{0D108BD9-81ED-4DB2-BD59-A6C34878D82A}">
                    <a16:rowId xmlns:a16="http://schemas.microsoft.com/office/drawing/2014/main" xmlns="" val="10001"/>
                  </a:ext>
                </a:extLst>
              </a:tr>
              <a:tr h="517316">
                <a:tc>
                  <a:txBody>
                    <a:bodyPr/>
                    <a:lstStyle/>
                    <a:p>
                      <a:r>
                        <a:rPr lang="en-US" sz="1400" baseline="0" dirty="0"/>
                        <a:t>Lenovo IdeaPad</a:t>
                      </a:r>
                    </a:p>
                  </a:txBody>
                  <a:tcPr/>
                </a:tc>
                <a:tc>
                  <a:txBody>
                    <a:bodyPr/>
                    <a:lstStyle/>
                    <a:p>
                      <a:pPr algn="ctr"/>
                      <a:r>
                        <a:rPr lang="en-US" sz="1600" baseline="0" dirty="0"/>
                        <a:t>80</a:t>
                      </a:r>
                    </a:p>
                  </a:txBody>
                  <a:tcPr/>
                </a:tc>
                <a:tc>
                  <a:txBody>
                    <a:bodyPr/>
                    <a:lstStyle/>
                    <a:p>
                      <a:pPr algn="ctr"/>
                      <a:r>
                        <a:rPr lang="en-US" sz="1600" baseline="0" dirty="0"/>
                        <a:t>40</a:t>
                      </a:r>
                    </a:p>
                  </a:txBody>
                  <a:tcPr/>
                </a:tc>
                <a:tc>
                  <a:txBody>
                    <a:bodyPr/>
                    <a:lstStyle/>
                    <a:p>
                      <a:pPr algn="ctr"/>
                      <a:r>
                        <a:rPr lang="en-US" sz="1600" baseline="0" dirty="0"/>
                        <a:t>42</a:t>
                      </a:r>
                    </a:p>
                  </a:txBody>
                  <a:tcPr/>
                </a:tc>
                <a:tc>
                  <a:txBody>
                    <a:bodyPr/>
                    <a:lstStyle/>
                    <a:p>
                      <a:pPr algn="ctr"/>
                      <a:r>
                        <a:rPr lang="en-US" sz="1600" baseline="0" dirty="0"/>
                        <a:t>40</a:t>
                      </a:r>
                    </a:p>
                  </a:txBody>
                  <a:tcPr/>
                </a:tc>
                <a:tc>
                  <a:txBody>
                    <a:bodyPr/>
                    <a:lstStyle/>
                    <a:p>
                      <a:pPr algn="ctr"/>
                      <a:r>
                        <a:rPr lang="en-US" sz="1600" baseline="0" dirty="0"/>
                        <a:t>30</a:t>
                      </a:r>
                    </a:p>
                  </a:txBody>
                  <a:tcPr/>
                </a:tc>
                <a:tc>
                  <a:txBody>
                    <a:bodyPr/>
                    <a:lstStyle/>
                    <a:p>
                      <a:pPr algn="ctr"/>
                      <a:r>
                        <a:rPr lang="en-US" sz="1600" baseline="0" dirty="0"/>
                        <a:t>232</a:t>
                      </a:r>
                    </a:p>
                  </a:txBody>
                  <a:tcPr/>
                </a:tc>
                <a:extLst>
                  <a:ext uri="{0D108BD9-81ED-4DB2-BD59-A6C34878D82A}">
                    <a16:rowId xmlns:a16="http://schemas.microsoft.com/office/drawing/2014/main" xmlns="" val="10002"/>
                  </a:ext>
                </a:extLst>
              </a:tr>
              <a:tr h="517316">
                <a:tc>
                  <a:txBody>
                    <a:bodyPr/>
                    <a:lstStyle/>
                    <a:p>
                      <a:r>
                        <a:rPr lang="en-US" sz="1400" baseline="0" dirty="0"/>
                        <a:t>Apple MacBook</a:t>
                      </a:r>
                    </a:p>
                  </a:txBody>
                  <a:tcPr/>
                </a:tc>
                <a:tc>
                  <a:txBody>
                    <a:bodyPr/>
                    <a:lstStyle/>
                    <a:p>
                      <a:pPr algn="ctr"/>
                      <a:r>
                        <a:rPr lang="en-US" sz="1600" baseline="0" dirty="0"/>
                        <a:t>80</a:t>
                      </a:r>
                    </a:p>
                  </a:txBody>
                  <a:tcPr/>
                </a:tc>
                <a:tc>
                  <a:txBody>
                    <a:bodyPr/>
                    <a:lstStyle/>
                    <a:p>
                      <a:pPr algn="ctr"/>
                      <a:r>
                        <a:rPr lang="en-US" sz="1600" baseline="0" dirty="0"/>
                        <a:t>56</a:t>
                      </a:r>
                    </a:p>
                  </a:txBody>
                  <a:tcPr/>
                </a:tc>
                <a:tc>
                  <a:txBody>
                    <a:bodyPr/>
                    <a:lstStyle/>
                    <a:p>
                      <a:pPr algn="ctr"/>
                      <a:r>
                        <a:rPr lang="en-US" sz="1600" baseline="0" dirty="0"/>
                        <a:t>42</a:t>
                      </a:r>
                    </a:p>
                  </a:txBody>
                  <a:tcPr/>
                </a:tc>
                <a:tc>
                  <a:txBody>
                    <a:bodyPr/>
                    <a:lstStyle/>
                    <a:p>
                      <a:pPr algn="ctr"/>
                      <a:r>
                        <a:rPr lang="en-US" sz="1600" baseline="0" dirty="0"/>
                        <a:t>32</a:t>
                      </a:r>
                    </a:p>
                  </a:txBody>
                  <a:tcPr/>
                </a:tc>
                <a:tc>
                  <a:txBody>
                    <a:bodyPr/>
                    <a:lstStyle/>
                    <a:p>
                      <a:pPr algn="ctr"/>
                      <a:r>
                        <a:rPr lang="en-US" sz="1600" baseline="0" dirty="0"/>
                        <a:t>21</a:t>
                      </a:r>
                    </a:p>
                  </a:txBody>
                  <a:tcPr/>
                </a:tc>
                <a:tc>
                  <a:txBody>
                    <a:bodyPr/>
                    <a:lstStyle/>
                    <a:p>
                      <a:pPr algn="ctr"/>
                      <a:r>
                        <a:rPr lang="en-US" sz="1600" baseline="0" dirty="0"/>
                        <a:t>231</a:t>
                      </a:r>
                    </a:p>
                  </a:txBody>
                  <a:tcPr/>
                </a:tc>
                <a:extLst>
                  <a:ext uri="{0D108BD9-81ED-4DB2-BD59-A6C34878D82A}">
                    <a16:rowId xmlns:a16="http://schemas.microsoft.com/office/drawing/2014/main" xmlns="" val="10003"/>
                  </a:ext>
                </a:extLst>
              </a:tr>
              <a:tr h="517316">
                <a:tc>
                  <a:txBody>
                    <a:bodyPr/>
                    <a:lstStyle/>
                    <a:p>
                      <a:r>
                        <a:rPr lang="en-US" sz="1400" baseline="0" dirty="0"/>
                        <a:t>Toshiba Satellite</a:t>
                      </a:r>
                    </a:p>
                  </a:txBody>
                  <a:tcPr/>
                </a:tc>
                <a:tc>
                  <a:txBody>
                    <a:bodyPr/>
                    <a:lstStyle/>
                    <a:p>
                      <a:pPr algn="ctr"/>
                      <a:r>
                        <a:rPr lang="en-US" sz="1600" baseline="0" dirty="0"/>
                        <a:t>70</a:t>
                      </a:r>
                    </a:p>
                  </a:txBody>
                  <a:tcPr/>
                </a:tc>
                <a:tc>
                  <a:txBody>
                    <a:bodyPr/>
                    <a:lstStyle/>
                    <a:p>
                      <a:pPr algn="ctr"/>
                      <a:r>
                        <a:rPr lang="en-US" sz="1600" baseline="0" dirty="0"/>
                        <a:t>64</a:t>
                      </a:r>
                    </a:p>
                  </a:txBody>
                  <a:tcPr/>
                </a:tc>
                <a:tc>
                  <a:txBody>
                    <a:bodyPr/>
                    <a:lstStyle/>
                    <a:p>
                      <a:pPr algn="ctr"/>
                      <a:r>
                        <a:rPr lang="en-US" sz="1600" baseline="0" dirty="0"/>
                        <a:t>42</a:t>
                      </a:r>
                    </a:p>
                  </a:txBody>
                  <a:tcPr/>
                </a:tc>
                <a:tc>
                  <a:txBody>
                    <a:bodyPr/>
                    <a:lstStyle/>
                    <a:p>
                      <a:pPr algn="ctr"/>
                      <a:r>
                        <a:rPr lang="en-US" sz="1600" baseline="0" dirty="0"/>
                        <a:t>32</a:t>
                      </a:r>
                    </a:p>
                  </a:txBody>
                  <a:tcPr/>
                </a:tc>
                <a:tc>
                  <a:txBody>
                    <a:bodyPr/>
                    <a:lstStyle/>
                    <a:p>
                      <a:pPr algn="ctr"/>
                      <a:r>
                        <a:rPr lang="en-US" sz="1600" baseline="0" dirty="0"/>
                        <a:t>21</a:t>
                      </a:r>
                    </a:p>
                  </a:txBody>
                  <a:tcPr/>
                </a:tc>
                <a:tc>
                  <a:txBody>
                    <a:bodyPr/>
                    <a:lstStyle/>
                    <a:p>
                      <a:pPr algn="ctr"/>
                      <a:r>
                        <a:rPr lang="en-US" sz="1600" baseline="0" dirty="0"/>
                        <a:t>229</a:t>
                      </a:r>
                    </a:p>
                  </a:txBody>
                  <a:tcPr/>
                </a:tc>
                <a:extLst>
                  <a:ext uri="{0D108BD9-81ED-4DB2-BD59-A6C34878D82A}">
                    <a16:rowId xmlns:a16="http://schemas.microsoft.com/office/drawing/2014/main" xmlns="" val="10004"/>
                  </a:ext>
                </a:extLst>
              </a:tr>
              <a:tr h="728029">
                <a:tc>
                  <a:txBody>
                    <a:bodyPr/>
                    <a:lstStyle/>
                    <a:p>
                      <a:r>
                        <a:rPr lang="en-US" sz="1400" baseline="0" dirty="0"/>
                        <a:t>Apple MacBook Air</a:t>
                      </a:r>
                    </a:p>
                  </a:txBody>
                  <a:tcPr/>
                </a:tc>
                <a:tc>
                  <a:txBody>
                    <a:bodyPr/>
                    <a:lstStyle/>
                    <a:p>
                      <a:pPr algn="ctr"/>
                      <a:r>
                        <a:rPr lang="en-US" sz="1600" baseline="0" dirty="0"/>
                        <a:t>80</a:t>
                      </a:r>
                    </a:p>
                  </a:txBody>
                  <a:tcPr/>
                </a:tc>
                <a:tc>
                  <a:txBody>
                    <a:bodyPr/>
                    <a:lstStyle/>
                    <a:p>
                      <a:pPr algn="ctr"/>
                      <a:r>
                        <a:rPr lang="en-US" sz="1600" baseline="0" dirty="0"/>
                        <a:t>24</a:t>
                      </a:r>
                    </a:p>
                  </a:txBody>
                  <a:tcPr/>
                </a:tc>
                <a:tc>
                  <a:txBody>
                    <a:bodyPr/>
                    <a:lstStyle/>
                    <a:p>
                      <a:pPr algn="ctr"/>
                      <a:r>
                        <a:rPr lang="en-US" sz="1600" baseline="0" dirty="0"/>
                        <a:t>36</a:t>
                      </a:r>
                    </a:p>
                  </a:txBody>
                  <a:tcPr/>
                </a:tc>
                <a:tc>
                  <a:txBody>
                    <a:bodyPr/>
                    <a:lstStyle/>
                    <a:p>
                      <a:pPr algn="ctr"/>
                      <a:r>
                        <a:rPr lang="en-US" sz="1600" baseline="0" dirty="0"/>
                        <a:t>40</a:t>
                      </a:r>
                    </a:p>
                  </a:txBody>
                  <a:tcPr/>
                </a:tc>
                <a:tc>
                  <a:txBody>
                    <a:bodyPr/>
                    <a:lstStyle/>
                    <a:p>
                      <a:pPr algn="ctr"/>
                      <a:r>
                        <a:rPr lang="en-US" sz="1600" baseline="0" dirty="0"/>
                        <a:t>24</a:t>
                      </a:r>
                    </a:p>
                  </a:txBody>
                  <a:tcPr/>
                </a:tc>
                <a:tc>
                  <a:txBody>
                    <a:bodyPr/>
                    <a:lstStyle/>
                    <a:p>
                      <a:pPr algn="ctr"/>
                      <a:r>
                        <a:rPr lang="en-US" sz="1600" baseline="0" dirty="0"/>
                        <a:t>204</a:t>
                      </a:r>
                    </a:p>
                  </a:txBody>
                  <a:tcPr/>
                </a:tc>
                <a:extLst>
                  <a:ext uri="{0D108BD9-81ED-4DB2-BD59-A6C34878D82A}">
                    <a16:rowId xmlns:a16="http://schemas.microsoft.com/office/drawing/2014/main" xmlns="" val="10005"/>
                  </a:ext>
                </a:extLst>
              </a:tr>
              <a:tr h="515688">
                <a:tc>
                  <a:txBody>
                    <a:bodyPr/>
                    <a:lstStyle/>
                    <a:p>
                      <a:r>
                        <a:rPr lang="en-US" sz="1400" baseline="0" dirty="0"/>
                        <a:t>Dell Inspirion</a:t>
                      </a:r>
                    </a:p>
                  </a:txBody>
                  <a:tcPr/>
                </a:tc>
                <a:tc>
                  <a:txBody>
                    <a:bodyPr/>
                    <a:lstStyle/>
                    <a:p>
                      <a:pPr algn="ctr"/>
                      <a:r>
                        <a:rPr lang="en-US" sz="1600" baseline="0" dirty="0"/>
                        <a:t>100</a:t>
                      </a:r>
                    </a:p>
                  </a:txBody>
                  <a:tcPr/>
                </a:tc>
                <a:tc>
                  <a:txBody>
                    <a:bodyPr/>
                    <a:lstStyle/>
                    <a:p>
                      <a:pPr algn="ctr"/>
                      <a:r>
                        <a:rPr lang="en-US" sz="1600" baseline="0" dirty="0"/>
                        <a:t>56</a:t>
                      </a:r>
                    </a:p>
                  </a:txBody>
                  <a:tcPr/>
                </a:tc>
                <a:tc>
                  <a:txBody>
                    <a:bodyPr/>
                    <a:lstStyle/>
                    <a:p>
                      <a:pPr algn="ctr"/>
                      <a:r>
                        <a:rPr lang="en-US" sz="1600" baseline="0" dirty="0"/>
                        <a:t>48</a:t>
                      </a:r>
                    </a:p>
                  </a:txBody>
                  <a:tcPr/>
                </a:tc>
                <a:tc>
                  <a:txBody>
                    <a:bodyPr/>
                    <a:lstStyle/>
                    <a:p>
                      <a:pPr algn="ctr"/>
                      <a:r>
                        <a:rPr lang="en-US" sz="1600" baseline="0" dirty="0"/>
                        <a:t>24</a:t>
                      </a:r>
                    </a:p>
                  </a:txBody>
                  <a:tcPr/>
                </a:tc>
                <a:tc>
                  <a:txBody>
                    <a:bodyPr/>
                    <a:lstStyle/>
                    <a:p>
                      <a:pPr algn="ctr"/>
                      <a:r>
                        <a:rPr lang="en-US" sz="1600" baseline="0" dirty="0"/>
                        <a:t>21</a:t>
                      </a:r>
                    </a:p>
                  </a:txBody>
                  <a:tcPr/>
                </a:tc>
                <a:tc>
                  <a:txBody>
                    <a:bodyPr/>
                    <a:lstStyle/>
                    <a:p>
                      <a:pPr algn="ctr"/>
                      <a:r>
                        <a:rPr lang="en-US" sz="1600" baseline="0" dirty="0"/>
                        <a:t>249</a:t>
                      </a:r>
                    </a:p>
                  </a:txBody>
                  <a:tcPr/>
                </a:tc>
                <a:extLst>
                  <a:ext uri="{0D108BD9-81ED-4DB2-BD59-A6C34878D82A}">
                    <a16:rowId xmlns:a16="http://schemas.microsoft.com/office/drawing/2014/main" xmlns="" val="10006"/>
                  </a:ext>
                </a:extLst>
              </a:tr>
              <a:tr h="369071">
                <a:tc>
                  <a:txBody>
                    <a:bodyPr/>
                    <a:lstStyle/>
                    <a:p>
                      <a:r>
                        <a:rPr lang="en-US" sz="1400" baseline="0" dirty="0"/>
                        <a:t>HP Pavilion</a:t>
                      </a:r>
                    </a:p>
                  </a:txBody>
                  <a:tcPr/>
                </a:tc>
                <a:tc>
                  <a:txBody>
                    <a:bodyPr/>
                    <a:lstStyle/>
                    <a:p>
                      <a:pPr algn="ctr"/>
                      <a:r>
                        <a:rPr lang="en-US" sz="1600" baseline="0" dirty="0"/>
                        <a:t>40</a:t>
                      </a:r>
                    </a:p>
                  </a:txBody>
                  <a:tcPr/>
                </a:tc>
                <a:tc>
                  <a:txBody>
                    <a:bodyPr/>
                    <a:lstStyle/>
                    <a:p>
                      <a:pPr algn="ctr"/>
                      <a:r>
                        <a:rPr lang="en-US" sz="1600" baseline="0" dirty="0"/>
                        <a:t>80</a:t>
                      </a:r>
                    </a:p>
                  </a:txBody>
                  <a:tcPr/>
                </a:tc>
                <a:tc>
                  <a:txBody>
                    <a:bodyPr/>
                    <a:lstStyle/>
                    <a:p>
                      <a:pPr algn="ctr"/>
                      <a:r>
                        <a:rPr lang="en-US" sz="1600" baseline="0" dirty="0"/>
                        <a:t>24</a:t>
                      </a:r>
                    </a:p>
                  </a:txBody>
                  <a:tcPr/>
                </a:tc>
                <a:tc>
                  <a:txBody>
                    <a:bodyPr/>
                    <a:lstStyle/>
                    <a:p>
                      <a:pPr algn="ctr"/>
                      <a:r>
                        <a:rPr lang="en-US" sz="1600" baseline="0" dirty="0"/>
                        <a:t>32</a:t>
                      </a:r>
                    </a:p>
                  </a:txBody>
                  <a:tcPr/>
                </a:tc>
                <a:tc>
                  <a:txBody>
                    <a:bodyPr/>
                    <a:lstStyle/>
                    <a:p>
                      <a:pPr algn="ctr"/>
                      <a:r>
                        <a:rPr lang="en-US" sz="1600" baseline="0" dirty="0"/>
                        <a:t>30</a:t>
                      </a:r>
                    </a:p>
                  </a:txBody>
                  <a:tcPr/>
                </a:tc>
                <a:tc>
                  <a:txBody>
                    <a:bodyPr/>
                    <a:lstStyle/>
                    <a:p>
                      <a:pPr algn="ctr"/>
                      <a:r>
                        <a:rPr lang="en-US" sz="1600" baseline="0" dirty="0"/>
                        <a:t>206</a:t>
                      </a: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 xmlns:p14="http://schemas.microsoft.com/office/powerpoint/2010/main" val="1373807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Decision-Making Process</a:t>
            </a:r>
            <a:br>
              <a:rPr lang="en-US" dirty="0"/>
            </a:br>
            <a:r>
              <a:rPr lang="en-US" dirty="0"/>
              <a:t>Step 7: Implement the Alternative</a:t>
            </a:r>
          </a:p>
        </p:txBody>
      </p:sp>
      <p:sp>
        <p:nvSpPr>
          <p:cNvPr id="3" name="Content Placeholder 2"/>
          <p:cNvSpPr>
            <a:spLocks noGrp="1"/>
          </p:cNvSpPr>
          <p:nvPr>
            <p:ph idx="1"/>
          </p:nvPr>
        </p:nvSpPr>
        <p:spPr>
          <a:xfrm>
            <a:off x="457200" y="1312652"/>
            <a:ext cx="8229600" cy="5088148"/>
          </a:xfrm>
        </p:spPr>
        <p:txBody>
          <a:bodyPr/>
          <a:lstStyle/>
          <a:p>
            <a:r>
              <a:rPr lang="en-US" sz="3600" dirty="0"/>
              <a:t>Put the chosen alternative into action.</a:t>
            </a:r>
          </a:p>
          <a:p>
            <a:pPr marL="256032" lvl="1" indent="-256032">
              <a:spcBef>
                <a:spcPts val="1500"/>
              </a:spcBef>
              <a:buSzPct val="100000"/>
              <a:buFont typeface="Arial" panose="020B0604020202020204" pitchFamily="34" charset="0"/>
              <a:buChar char="•"/>
            </a:pPr>
            <a:r>
              <a:rPr lang="en-US" sz="3600" dirty="0"/>
              <a:t>By Conveying the decision to those affected and get their commitment to it.</a:t>
            </a:r>
          </a:p>
          <a:p>
            <a:pPr marL="256032" lvl="1" indent="-256032">
              <a:spcBef>
                <a:spcPts val="1500"/>
              </a:spcBef>
              <a:buSzPct val="100000"/>
              <a:buFont typeface="Arial" panose="020B0604020202020204" pitchFamily="34" charset="0"/>
              <a:buChar char="•"/>
            </a:pPr>
            <a:r>
              <a:rPr lang="en-US" sz="3600" dirty="0">
                <a:cs typeface="Arial" charset="0"/>
              </a:rPr>
              <a:t>We know that if the people who must implement a decision </a:t>
            </a:r>
            <a:r>
              <a:rPr lang="en-US" sz="3600" b="1" dirty="0">
                <a:cs typeface="Arial" charset="0"/>
              </a:rPr>
              <a:t>participate</a:t>
            </a:r>
            <a:r>
              <a:rPr lang="en-US" sz="3600" dirty="0">
                <a:cs typeface="Arial" charset="0"/>
              </a:rPr>
              <a:t> in the process, they’re more likely to </a:t>
            </a:r>
            <a:r>
              <a:rPr lang="en-US" sz="3600" b="1" dirty="0">
                <a:cs typeface="Arial" charset="0"/>
              </a:rPr>
              <a:t>support</a:t>
            </a:r>
            <a:r>
              <a:rPr lang="en-US" sz="3600" dirty="0">
                <a:cs typeface="Arial" charset="0"/>
              </a:rPr>
              <a:t> it.</a:t>
            </a:r>
          </a:p>
        </p:txBody>
      </p:sp>
    </p:spTree>
    <p:extLst>
      <p:ext uri="{BB962C8B-B14F-4D97-AF65-F5344CB8AC3E}">
        <p14:creationId xmlns="" xmlns:p14="http://schemas.microsoft.com/office/powerpoint/2010/main" val="2050981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Decision-Making Process</a:t>
            </a:r>
            <a:br>
              <a:rPr lang="en-US" dirty="0"/>
            </a:br>
            <a:r>
              <a:rPr lang="en-US" dirty="0"/>
              <a:t>Step 7: Implement the Alternative</a:t>
            </a:r>
          </a:p>
        </p:txBody>
      </p:sp>
      <p:sp>
        <p:nvSpPr>
          <p:cNvPr id="3" name="Content Placeholder 2"/>
          <p:cNvSpPr>
            <a:spLocks noGrp="1"/>
          </p:cNvSpPr>
          <p:nvPr>
            <p:ph idx="1"/>
          </p:nvPr>
        </p:nvSpPr>
        <p:spPr>
          <a:xfrm>
            <a:off x="457200" y="1312652"/>
            <a:ext cx="8229600" cy="5088148"/>
          </a:xfrm>
        </p:spPr>
        <p:txBody>
          <a:bodyPr/>
          <a:lstStyle/>
          <a:p>
            <a:r>
              <a:rPr lang="en-US" sz="4000" dirty="0">
                <a:cs typeface="Arial" charset="0"/>
              </a:rPr>
              <a:t>Another thing managers may need to do during implementation is </a:t>
            </a:r>
            <a:r>
              <a:rPr lang="en-US" sz="4000" b="1" dirty="0">
                <a:cs typeface="Arial" charset="0"/>
              </a:rPr>
              <a:t>reassess the environment </a:t>
            </a:r>
            <a:r>
              <a:rPr lang="en-US" sz="4000" dirty="0">
                <a:cs typeface="Arial" charset="0"/>
              </a:rPr>
              <a:t>for any changes, especially if it’s a long-term decision. </a:t>
            </a:r>
            <a:endParaRPr lang="en-US" sz="4000" dirty="0"/>
          </a:p>
        </p:txBody>
      </p:sp>
    </p:spTree>
    <p:extLst>
      <p:ext uri="{BB962C8B-B14F-4D97-AF65-F5344CB8AC3E}">
        <p14:creationId xmlns="" xmlns:p14="http://schemas.microsoft.com/office/powerpoint/2010/main" val="357228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0" indent="0">
              <a:buNone/>
            </a:pPr>
            <a:r>
              <a:rPr lang="en-US" sz="2400" b="1" dirty="0">
                <a:solidFill>
                  <a:srgbClr val="007FA3"/>
                </a:solidFill>
              </a:rPr>
              <a:t>2.1 </a:t>
            </a:r>
            <a:r>
              <a:rPr lang="en-US" sz="2400" b="1" dirty="0"/>
              <a:t>Describe</a:t>
            </a:r>
            <a:r>
              <a:rPr lang="en-US" sz="2400" dirty="0"/>
              <a:t> the eight steps in the decision-making process.</a:t>
            </a:r>
          </a:p>
          <a:p>
            <a:pPr marL="284163" lvl="1" indent="219456">
              <a:buNone/>
            </a:pPr>
            <a:r>
              <a:rPr lang="en-US" sz="2400" b="1" dirty="0"/>
              <a:t>Develop your skill </a:t>
            </a:r>
            <a:r>
              <a:rPr lang="en-US" sz="2400" dirty="0"/>
              <a:t>at being creative.</a:t>
            </a:r>
          </a:p>
          <a:p>
            <a:pPr marL="0" indent="0">
              <a:buNone/>
            </a:pPr>
            <a:r>
              <a:rPr lang="en-US" sz="2400" b="1" dirty="0">
                <a:solidFill>
                  <a:srgbClr val="007FA3"/>
                </a:solidFill>
              </a:rPr>
              <a:t>2.2 </a:t>
            </a:r>
            <a:r>
              <a:rPr lang="en-US" sz="2400" b="1" dirty="0"/>
              <a:t>Explain</a:t>
            </a:r>
            <a:r>
              <a:rPr lang="en-US" sz="2400" dirty="0"/>
              <a:t> the four ways managers make decisions.</a:t>
            </a:r>
          </a:p>
          <a:p>
            <a:pPr marL="0" indent="0">
              <a:buNone/>
            </a:pPr>
            <a:r>
              <a:rPr lang="en-US" sz="2400" b="1" dirty="0">
                <a:solidFill>
                  <a:srgbClr val="007FA3"/>
                </a:solidFill>
              </a:rPr>
              <a:t>2.3 </a:t>
            </a:r>
            <a:r>
              <a:rPr lang="en-US" sz="2400" b="1" dirty="0"/>
              <a:t>Classify </a:t>
            </a:r>
            <a:r>
              <a:rPr lang="en-US" sz="2400" dirty="0"/>
              <a:t>decisions and decision-making conditions.</a:t>
            </a:r>
          </a:p>
          <a:p>
            <a:pPr marL="0" indent="0">
              <a:buNone/>
            </a:pPr>
            <a:r>
              <a:rPr lang="en-US" sz="2400" b="1" dirty="0">
                <a:solidFill>
                  <a:srgbClr val="007FA3"/>
                </a:solidFill>
              </a:rPr>
              <a:t>2.4 </a:t>
            </a:r>
            <a:r>
              <a:rPr lang="en-US" sz="2400" b="1" dirty="0"/>
              <a:t>Describe</a:t>
            </a:r>
            <a:r>
              <a:rPr lang="en-US" sz="2400" dirty="0"/>
              <a:t> how biases affect decision making.</a:t>
            </a:r>
          </a:p>
          <a:p>
            <a:pPr marL="502920" lvl="1" indent="1588">
              <a:buNone/>
            </a:pPr>
            <a:r>
              <a:rPr lang="en-US" sz="2400" b="1" dirty="0"/>
              <a:t>Know how to </a:t>
            </a:r>
            <a:r>
              <a:rPr lang="en-US" sz="2400" dirty="0"/>
              <a:t>recognize when you’re using decision-making errors and biases and what to do about it</a:t>
            </a:r>
          </a:p>
          <a:p>
            <a:pPr marL="0" indent="0">
              <a:buNone/>
            </a:pPr>
            <a:r>
              <a:rPr lang="en-US" sz="2400" b="1" dirty="0">
                <a:solidFill>
                  <a:srgbClr val="007FA3"/>
                </a:solidFill>
              </a:rPr>
              <a:t>2.5 </a:t>
            </a:r>
            <a:r>
              <a:rPr lang="en-US" sz="2400" b="1" dirty="0"/>
              <a:t>Identify</a:t>
            </a:r>
            <a:r>
              <a:rPr lang="en-US" sz="2400" dirty="0"/>
              <a:t> effective decision-making techniques.</a:t>
            </a:r>
          </a:p>
        </p:txBody>
      </p:sp>
    </p:spTree>
    <p:extLst>
      <p:ext uri="{BB962C8B-B14F-4D97-AF65-F5344CB8AC3E}">
        <p14:creationId xmlns="" xmlns:p14="http://schemas.microsoft.com/office/powerpoint/2010/main" val="615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Decision-Making Process</a:t>
            </a:r>
            <a:br>
              <a:rPr lang="en-US" dirty="0"/>
            </a:br>
            <a:r>
              <a:rPr lang="en-US" dirty="0"/>
              <a:t>Step 8: Evaluate Decision Effectiveness</a:t>
            </a:r>
          </a:p>
        </p:txBody>
      </p:sp>
      <p:sp>
        <p:nvSpPr>
          <p:cNvPr id="3" name="Content Placeholder 2"/>
          <p:cNvSpPr>
            <a:spLocks noGrp="1"/>
          </p:cNvSpPr>
          <p:nvPr>
            <p:ph idx="1"/>
          </p:nvPr>
        </p:nvSpPr>
        <p:spPr/>
        <p:txBody>
          <a:bodyPr/>
          <a:lstStyle/>
          <a:p>
            <a:r>
              <a:rPr lang="en-US" sz="3200" dirty="0"/>
              <a:t>Evaluate the result or outcome of the decision to see if the problem was resolved.</a:t>
            </a:r>
          </a:p>
          <a:p>
            <a:pPr marL="256032" lvl="1" indent="-256032">
              <a:spcBef>
                <a:spcPts val="1500"/>
              </a:spcBef>
              <a:buSzPct val="100000"/>
              <a:buFont typeface="Arial" panose="020B0604020202020204" pitchFamily="34" charset="0"/>
              <a:buChar char="•"/>
            </a:pPr>
            <a:r>
              <a:rPr lang="en-US" sz="3200" dirty="0"/>
              <a:t>If it wasn’t resolved, what went wrong?</a:t>
            </a:r>
          </a:p>
          <a:p>
            <a:pPr marL="256032" lvl="1" indent="-256032">
              <a:spcBef>
                <a:spcPts val="1500"/>
              </a:spcBef>
              <a:buSzPct val="100000"/>
              <a:buFont typeface="Arial" panose="020B0604020202020204" pitchFamily="34" charset="0"/>
              <a:buChar char="•"/>
            </a:pPr>
            <a:r>
              <a:rPr lang="en-US" sz="2800" dirty="0">
                <a:cs typeface="Arial" charset="0"/>
              </a:rPr>
              <a:t>Was the problem incorrectly defined? Were errors made when evaluating alternatives? Was the right alternative selected but poorly implemented? The answers might lead you to redo an earlier step or might even require starting the whole process over.</a:t>
            </a:r>
            <a:endParaRPr lang="en-US" sz="2800" dirty="0"/>
          </a:p>
        </p:txBody>
      </p:sp>
    </p:spTree>
    <p:extLst>
      <p:ext uri="{BB962C8B-B14F-4D97-AF65-F5344CB8AC3E}">
        <p14:creationId xmlns="" xmlns:p14="http://schemas.microsoft.com/office/powerpoint/2010/main" val="1051858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698DE159-6174-4BF5-97FA-E421DFA03651}"/>
              </a:ext>
            </a:extLst>
          </p:cNvPr>
          <p:cNvSpPr>
            <a:spLocks noGrp="1" noChangeArrowheads="1"/>
          </p:cNvSpPr>
          <p:nvPr>
            <p:ph type="title"/>
          </p:nvPr>
        </p:nvSpPr>
        <p:spPr>
          <a:xfrm>
            <a:off x="457200" y="215372"/>
            <a:ext cx="8229600" cy="516465"/>
          </a:xfrm>
        </p:spPr>
        <p:txBody>
          <a:bodyPr/>
          <a:lstStyle/>
          <a:p>
            <a:pPr algn="ctr"/>
            <a:r>
              <a:rPr lang="en-US" altLang="ar-SA" sz="3600" dirty="0"/>
              <a:t>Group work</a:t>
            </a:r>
            <a:endParaRPr lang="ar-SA" altLang="ar-SA" sz="3600" dirty="0"/>
          </a:p>
        </p:txBody>
      </p:sp>
      <p:sp>
        <p:nvSpPr>
          <p:cNvPr id="18435" name="Content Placeholder 2">
            <a:extLst>
              <a:ext uri="{FF2B5EF4-FFF2-40B4-BE49-F238E27FC236}">
                <a16:creationId xmlns:a16="http://schemas.microsoft.com/office/drawing/2014/main" xmlns="" id="{BA2F5A44-E9B3-49D8-BB08-0EC0A1B1BBD5}"/>
              </a:ext>
            </a:extLst>
          </p:cNvPr>
          <p:cNvSpPr>
            <a:spLocks noGrp="1" noChangeArrowheads="1"/>
          </p:cNvSpPr>
          <p:nvPr>
            <p:ph idx="1"/>
          </p:nvPr>
        </p:nvSpPr>
        <p:spPr>
          <a:xfrm>
            <a:off x="457200" y="834138"/>
            <a:ext cx="8229600" cy="5292026"/>
          </a:xfrm>
        </p:spPr>
        <p:txBody>
          <a:bodyPr/>
          <a:lstStyle/>
          <a:p>
            <a:r>
              <a:rPr lang="en-US" altLang="ar-SA" sz="3200" dirty="0"/>
              <a:t>I need to buy  a car.</a:t>
            </a:r>
          </a:p>
          <a:p>
            <a:r>
              <a:rPr lang="en-US" altLang="ar-SA" sz="3200" dirty="0"/>
              <a:t>The important criteria was:</a:t>
            </a:r>
          </a:p>
          <a:p>
            <a:r>
              <a:rPr lang="en-US" altLang="ar-SA" sz="3200" dirty="0"/>
              <a:t> price		10	</a:t>
            </a:r>
          </a:p>
          <a:p>
            <a:r>
              <a:rPr lang="en-US" altLang="ar-SA" sz="3200" dirty="0"/>
              <a:t>Security		8	</a:t>
            </a:r>
          </a:p>
          <a:p>
            <a:r>
              <a:rPr lang="en-US" altLang="ar-SA" sz="3200" dirty="0"/>
              <a:t>Economy	6</a:t>
            </a:r>
          </a:p>
          <a:p>
            <a:r>
              <a:rPr lang="en-US" altLang="ar-SA" sz="3200" dirty="0"/>
              <a:t>Warranty	4</a:t>
            </a:r>
          </a:p>
          <a:p>
            <a:r>
              <a:rPr lang="en-US" altLang="ar-SA" sz="3200" dirty="0"/>
              <a:t>Think as a team and decide which car you choose. </a:t>
            </a:r>
          </a:p>
        </p:txBody>
      </p:sp>
      <p:sp>
        <p:nvSpPr>
          <p:cNvPr id="4" name="Footer Placeholder 3">
            <a:extLst>
              <a:ext uri="{FF2B5EF4-FFF2-40B4-BE49-F238E27FC236}">
                <a16:creationId xmlns:a16="http://schemas.microsoft.com/office/drawing/2014/main" xmlns="" id="{B36F3A09-9045-4548-9940-B5F6BD7AD8E8}"/>
              </a:ext>
            </a:extLst>
          </p:cNvPr>
          <p:cNvSpPr>
            <a:spLocks noGrp="1"/>
          </p:cNvSpPr>
          <p:nvPr>
            <p:ph type="ftr" sz="quarter" idx="10"/>
          </p:nvPr>
        </p:nvSpPr>
        <p:spPr/>
        <p:txBody>
          <a:bodyPr/>
          <a:lstStyle/>
          <a:p>
            <a:pPr>
              <a:defRPr/>
            </a:pPr>
            <a:r>
              <a:rPr lang="en-US"/>
              <a:t>Copyright © 2005 Prentice Hall, Inc. All rights reserved. </a:t>
            </a:r>
          </a:p>
        </p:txBody>
      </p:sp>
      <p:sp>
        <p:nvSpPr>
          <p:cNvPr id="18437" name="Slide Number Placeholder 4">
            <a:extLst>
              <a:ext uri="{FF2B5EF4-FFF2-40B4-BE49-F238E27FC236}">
                <a16:creationId xmlns:a16="http://schemas.microsoft.com/office/drawing/2014/main" xmlns="" id="{D4CE4AA4-BB7F-49AB-A5C6-16B2DB4937A2}"/>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ar-SA" sz="1000">
                <a:latin typeface="Arial" panose="020B0604020202020204" pitchFamily="34" charset="0"/>
              </a:rPr>
              <a:t>6–</a:t>
            </a:r>
            <a:fld id="{2EDDA07F-959C-4E91-99AA-B31D5144EED3}" type="slidenum">
              <a:rPr lang="en-US" altLang="ar-SA" sz="1000" smtClean="0">
                <a:latin typeface="Arial" panose="020B0604020202020204" pitchFamily="34" charset="0"/>
              </a:rPr>
              <a:pPr/>
              <a:t>21</a:t>
            </a:fld>
            <a:endParaRPr lang="en-US" altLang="ar-SA" sz="1000">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4000"/>
          </a:xfrm>
        </p:spPr>
        <p:txBody>
          <a:bodyPr/>
          <a:lstStyle/>
          <a:p>
            <a:r>
              <a:rPr lang="en-US" dirty="0"/>
              <a:t>Exhibit 2-5</a:t>
            </a:r>
            <a:br>
              <a:rPr lang="en-US" dirty="0"/>
            </a:br>
            <a:r>
              <a:rPr lang="en-US" dirty="0"/>
              <a:t>Decisions Managers May Make: Planning and Organizing</a:t>
            </a:r>
          </a:p>
        </p:txBody>
      </p:sp>
      <p:pic>
        <p:nvPicPr>
          <p:cNvPr id="5" name="Content Placeholder 4" descr="The decisions for various activities shown are as follows:&#10;• Planning&#10;  ‒ What are the organization’s long-term objectives?&#10;  ‒ What strategies will best achieve those objectives?&#10;  ‒ What should the organization’s short-term objectives be?&#10;  ‒ How difficult should individual goals be?&#10;• Organizing&#10;  ‒ How many employees should I have report directly to me?&#10;  ‒ How much centralization should there be in an organization?&#10;  ‒ How should jobs be designed?&#10;  ‒ When should the organization implement a different structure?"/>
          <p:cNvPicPr>
            <a:picLocks noGrp="1" noChangeAspect="1"/>
          </p:cNvPicPr>
          <p:nvPr>
            <p:ph idx="4294967295"/>
          </p:nvPr>
        </p:nvPicPr>
        <p:blipFill>
          <a:blip r:embed="rId3" cstate="print"/>
          <a:stretch>
            <a:fillRect/>
          </a:stretch>
        </p:blipFill>
        <p:spPr>
          <a:xfrm>
            <a:off x="168275" y="1752600"/>
            <a:ext cx="8823325" cy="4419600"/>
          </a:xfrm>
          <a:prstGeom prst="rect">
            <a:avLst/>
          </a:prstGeom>
        </p:spPr>
      </p:pic>
    </p:spTree>
    <p:extLst>
      <p:ext uri="{BB962C8B-B14F-4D97-AF65-F5344CB8AC3E}">
        <p14:creationId xmlns="" xmlns:p14="http://schemas.microsoft.com/office/powerpoint/2010/main" val="1342375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ist of 4 leading decisions and 4 controlling decisions managers may make."/>
          <p:cNvSpPr>
            <a:spLocks noGrp="1"/>
          </p:cNvSpPr>
          <p:nvPr>
            <p:ph type="title"/>
          </p:nvPr>
        </p:nvSpPr>
        <p:spPr>
          <a:xfrm>
            <a:off x="457200" y="228600"/>
            <a:ext cx="8229600" cy="1600200"/>
          </a:xfrm>
        </p:spPr>
        <p:txBody>
          <a:bodyPr/>
          <a:lstStyle/>
          <a:p>
            <a:r>
              <a:rPr lang="en-US" dirty="0"/>
              <a:t>Exhibit 2-5</a:t>
            </a:r>
            <a:br>
              <a:rPr lang="en-US" dirty="0"/>
            </a:br>
            <a:r>
              <a:rPr lang="en-US" dirty="0"/>
              <a:t>Decisions Managers May Make: Leading and Controlling</a:t>
            </a:r>
          </a:p>
        </p:txBody>
      </p:sp>
      <p:pic>
        <p:nvPicPr>
          <p:cNvPr id="7" name="Picture 6" descr="• Leading&#10;  ‒ How do I handle employees who appear to be unmotivated?&#10;  ‒ What is the most effective leadership style in a given situation?&#10;  ‒ How will a specific change affect worker productivity?&#10;  ‒ When is the right time to stimulate conflict?&#10;• Controlling&#10;  ‒ What activities in the organization need to be controlled?&#10;  ‒ How should those activities be controlled?&#10;  ‒ When is a performance deviation significant?&#10;  ‒ What type of management information system should the organization have?"/>
          <p:cNvPicPr>
            <a:picLocks noChangeAspect="1"/>
          </p:cNvPicPr>
          <p:nvPr/>
        </p:nvPicPr>
        <p:blipFill>
          <a:blip r:embed="rId2" cstate="print"/>
          <a:stretch>
            <a:fillRect/>
          </a:stretch>
        </p:blipFill>
        <p:spPr>
          <a:xfrm>
            <a:off x="163450" y="1828800"/>
            <a:ext cx="8817100" cy="4648200"/>
          </a:xfrm>
          <a:prstGeom prst="rect">
            <a:avLst/>
          </a:prstGeom>
        </p:spPr>
      </p:pic>
    </p:spTree>
    <p:extLst>
      <p:ext uri="{BB962C8B-B14F-4D97-AF65-F5344CB8AC3E}">
        <p14:creationId xmlns="" xmlns:p14="http://schemas.microsoft.com/office/powerpoint/2010/main" val="516677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516465"/>
          </a:xfrm>
        </p:spPr>
        <p:txBody>
          <a:bodyPr/>
          <a:lstStyle/>
          <a:p>
            <a:r>
              <a:rPr lang="en-US" sz="4000" dirty="0"/>
              <a:t>Rationality</a:t>
            </a:r>
            <a:endParaRPr lang="en-US" dirty="0"/>
          </a:p>
        </p:txBody>
      </p:sp>
      <p:sp>
        <p:nvSpPr>
          <p:cNvPr id="3" name="Content Placeholder 2"/>
          <p:cNvSpPr>
            <a:spLocks noGrp="1"/>
          </p:cNvSpPr>
          <p:nvPr>
            <p:ph idx="1"/>
          </p:nvPr>
        </p:nvSpPr>
        <p:spPr>
          <a:xfrm>
            <a:off x="457200" y="609600"/>
            <a:ext cx="8229600" cy="5715000"/>
          </a:xfrm>
        </p:spPr>
        <p:txBody>
          <a:bodyPr/>
          <a:lstStyle/>
          <a:p>
            <a:r>
              <a:rPr lang="en-US" sz="2800" b="1" dirty="0"/>
              <a:t>Rational Decision</a:t>
            </a:r>
            <a:r>
              <a:rPr lang="en-US" sz="2800" dirty="0"/>
              <a:t>-</a:t>
            </a:r>
            <a:r>
              <a:rPr lang="en-US" sz="2800" b="1" dirty="0"/>
              <a:t>Making</a:t>
            </a:r>
            <a:r>
              <a:rPr lang="en-US" sz="2800" dirty="0"/>
              <a:t>: choices that are logical and consistent and maximize value</a:t>
            </a:r>
          </a:p>
          <a:p>
            <a:r>
              <a:rPr lang="en-US" sz="2800" dirty="0"/>
              <a:t>Assumptions of rationality:</a:t>
            </a:r>
          </a:p>
          <a:p>
            <a:pPr lvl="1"/>
            <a:r>
              <a:rPr lang="en-US" sz="2800" dirty="0"/>
              <a:t>Rational decision maker is logical and objective</a:t>
            </a:r>
          </a:p>
          <a:p>
            <a:pPr lvl="1"/>
            <a:r>
              <a:rPr lang="en-US" sz="2800" dirty="0"/>
              <a:t>Problem faced is clear and unambiguous</a:t>
            </a:r>
          </a:p>
          <a:p>
            <a:pPr lvl="1"/>
            <a:r>
              <a:rPr lang="en-US" sz="2800" dirty="0"/>
              <a:t>Decision maker would have clear, specific goal and be aware of all alternatives and consequences</a:t>
            </a:r>
          </a:p>
          <a:p>
            <a:pPr lvl="1"/>
            <a:r>
              <a:rPr lang="en-US" sz="2800" dirty="0"/>
              <a:t>The alternative that maximizes achieving this goal will be selected</a:t>
            </a:r>
          </a:p>
          <a:p>
            <a:pPr lvl="1"/>
            <a:r>
              <a:rPr lang="en-US" sz="2800" dirty="0"/>
              <a:t>Decisions are made in the best interest of the organization</a:t>
            </a:r>
          </a:p>
        </p:txBody>
      </p:sp>
    </p:spTree>
    <p:extLst>
      <p:ext uri="{BB962C8B-B14F-4D97-AF65-F5344CB8AC3E}">
        <p14:creationId xmlns="" xmlns:p14="http://schemas.microsoft.com/office/powerpoint/2010/main" val="314107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xmlns="" id="{2A24B2D5-3F47-410A-BCC9-DBDF4E6B5C6D}"/>
              </a:ext>
            </a:extLst>
          </p:cNvPr>
          <p:cNvSpPr>
            <a:spLocks noGrp="1"/>
          </p:cNvSpPr>
          <p:nvPr>
            <p:ph type="ftr" sz="quarter" idx="10"/>
          </p:nvPr>
        </p:nvSpPr>
        <p:spPr/>
        <p:txBody>
          <a:bodyPr/>
          <a:lstStyle/>
          <a:p>
            <a:pPr>
              <a:defRPr/>
            </a:pPr>
            <a:r>
              <a:rPr lang="en-US"/>
              <a:t>Copyright © 2005 Prentice Hall, Inc. All rights reserved. </a:t>
            </a:r>
          </a:p>
        </p:txBody>
      </p:sp>
      <p:sp>
        <p:nvSpPr>
          <p:cNvPr id="21507" name="Slide Number Placeholder 3">
            <a:extLst>
              <a:ext uri="{FF2B5EF4-FFF2-40B4-BE49-F238E27FC236}">
                <a16:creationId xmlns:a16="http://schemas.microsoft.com/office/drawing/2014/main" xmlns="" id="{5708F0EA-041E-4C04-823F-35C6B57A752A}"/>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a:spcBef>
                <a:spcPct val="0"/>
              </a:spcBef>
              <a:buClrTx/>
              <a:buFontTx/>
              <a:buNone/>
            </a:pPr>
            <a:r>
              <a:rPr lang="en-US" altLang="ar-SA" sz="1000">
                <a:solidFill>
                  <a:schemeClr val="tx1"/>
                </a:solidFill>
              </a:rPr>
              <a:t>6–</a:t>
            </a:r>
            <a:fld id="{B10A3D4F-9A9D-494A-AC77-BF5DE53A2213}" type="slidenum">
              <a:rPr lang="en-US" altLang="ar-SA" sz="1000" smtClean="0">
                <a:solidFill>
                  <a:schemeClr val="tx1"/>
                </a:solidFill>
              </a:rPr>
              <a:pPr>
                <a:spcBef>
                  <a:spcPct val="0"/>
                </a:spcBef>
                <a:buClrTx/>
                <a:buFontTx/>
                <a:buNone/>
              </a:pPr>
              <a:t>25</a:t>
            </a:fld>
            <a:endParaRPr lang="en-US" altLang="ar-SA" sz="1000">
              <a:solidFill>
                <a:schemeClr val="tx1"/>
              </a:solidFill>
            </a:endParaRPr>
          </a:p>
        </p:txBody>
      </p:sp>
      <p:sp>
        <p:nvSpPr>
          <p:cNvPr id="26626" name="Text Box 2">
            <a:extLst>
              <a:ext uri="{FF2B5EF4-FFF2-40B4-BE49-F238E27FC236}">
                <a16:creationId xmlns:a16="http://schemas.microsoft.com/office/drawing/2014/main" xmlns="" id="{344AC086-5B11-4C62-B83E-E3C8C0C36DD0}"/>
              </a:ext>
            </a:extLst>
          </p:cNvPr>
          <p:cNvSpPr txBox="1">
            <a:spLocks noChangeArrowheads="1"/>
          </p:cNvSpPr>
          <p:nvPr/>
        </p:nvSpPr>
        <p:spPr bwMode="blackWhite">
          <a:xfrm>
            <a:off x="7732713" y="6075363"/>
            <a:ext cx="855662" cy="182562"/>
          </a:xfrm>
          <a:prstGeom prst="rect">
            <a:avLst/>
          </a:prstGeom>
          <a:noFill/>
          <a:ln w="9525">
            <a:noFill/>
            <a:miter lim="800000"/>
            <a:headEnd/>
            <a:tailEnd/>
          </a:ln>
          <a:effectLst/>
        </p:spPr>
        <p:txBody>
          <a:bodyPr wrap="none" tIns="0" rIns="0" bIns="0" anchor="ctr">
            <a:spAutoFit/>
          </a:bodyPr>
          <a:lstStyle/>
          <a:p>
            <a:pPr algn="r" eaLnBrk="1" hangingPunct="1">
              <a:spcBef>
                <a:spcPct val="50000"/>
              </a:spcBef>
              <a:defRPr/>
            </a:pPr>
            <a:r>
              <a:rPr lang="en-US" b="1">
                <a:effectLst>
                  <a:outerShdw blurRad="38100" dist="38100" dir="2700000" algn="tl">
                    <a:srgbClr val="C0C0C0"/>
                  </a:outerShdw>
                </a:effectLst>
                <a:latin typeface="Arial" pitchFamily="34" charset="0"/>
              </a:rPr>
              <a:t>Exhibit 6.6</a:t>
            </a:r>
          </a:p>
        </p:txBody>
      </p:sp>
      <p:sp>
        <p:nvSpPr>
          <p:cNvPr id="21509" name="Oval 3">
            <a:extLst>
              <a:ext uri="{FF2B5EF4-FFF2-40B4-BE49-F238E27FC236}">
                <a16:creationId xmlns:a16="http://schemas.microsoft.com/office/drawing/2014/main" xmlns="" id="{A506226D-D7B2-42A7-83C1-D2A62D427D24}"/>
              </a:ext>
            </a:extLst>
          </p:cNvPr>
          <p:cNvSpPr>
            <a:spLocks noChangeArrowheads="1"/>
          </p:cNvSpPr>
          <p:nvPr/>
        </p:nvSpPr>
        <p:spPr bwMode="auto">
          <a:xfrm>
            <a:off x="7232650" y="6237288"/>
            <a:ext cx="87313" cy="87312"/>
          </a:xfrm>
          <a:prstGeom prst="ellipse">
            <a:avLst/>
          </a:prstGeom>
          <a:solidFill>
            <a:srgbClr val="33CCC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eaLnBrk="1" hangingPunct="1">
              <a:spcBef>
                <a:spcPct val="0"/>
              </a:spcBef>
              <a:buClrTx/>
              <a:buFontTx/>
              <a:buNone/>
            </a:pPr>
            <a:endParaRPr lang="ar-EG" altLang="ar-SA" sz="1200">
              <a:solidFill>
                <a:schemeClr val="tx1"/>
              </a:solidFill>
              <a:latin typeface="Times New Roman" panose="02020603050405020304" pitchFamily="18" charset="0"/>
            </a:endParaRPr>
          </a:p>
        </p:txBody>
      </p:sp>
      <p:sp>
        <p:nvSpPr>
          <p:cNvPr id="21510" name="Oval 4">
            <a:extLst>
              <a:ext uri="{FF2B5EF4-FFF2-40B4-BE49-F238E27FC236}">
                <a16:creationId xmlns:a16="http://schemas.microsoft.com/office/drawing/2014/main" xmlns="" id="{59905CFB-B1DB-4871-AEA5-1B455F515662}"/>
              </a:ext>
            </a:extLst>
          </p:cNvPr>
          <p:cNvSpPr>
            <a:spLocks noChangeArrowheads="1"/>
          </p:cNvSpPr>
          <p:nvPr/>
        </p:nvSpPr>
        <p:spPr bwMode="auto">
          <a:xfrm>
            <a:off x="7380288" y="6237288"/>
            <a:ext cx="88900" cy="87312"/>
          </a:xfrm>
          <a:prstGeom prst="ellipse">
            <a:avLst/>
          </a:prstGeom>
          <a:solidFill>
            <a:srgbClr val="3366C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eaLnBrk="1" hangingPunct="1">
              <a:spcBef>
                <a:spcPct val="0"/>
              </a:spcBef>
              <a:buClrTx/>
              <a:buFontTx/>
              <a:buNone/>
            </a:pPr>
            <a:endParaRPr lang="ar-EG" altLang="ar-SA" sz="1200">
              <a:solidFill>
                <a:schemeClr val="tx1"/>
              </a:solidFill>
              <a:latin typeface="Times New Roman" panose="02020603050405020304" pitchFamily="18" charset="0"/>
            </a:endParaRPr>
          </a:p>
        </p:txBody>
      </p:sp>
      <p:sp>
        <p:nvSpPr>
          <p:cNvPr id="21511" name="Oval 5">
            <a:extLst>
              <a:ext uri="{FF2B5EF4-FFF2-40B4-BE49-F238E27FC236}">
                <a16:creationId xmlns:a16="http://schemas.microsoft.com/office/drawing/2014/main" xmlns="" id="{55B8146E-918C-4692-91C8-F53722EECDDE}"/>
              </a:ext>
            </a:extLst>
          </p:cNvPr>
          <p:cNvSpPr>
            <a:spLocks noChangeArrowheads="1"/>
          </p:cNvSpPr>
          <p:nvPr/>
        </p:nvSpPr>
        <p:spPr bwMode="auto">
          <a:xfrm>
            <a:off x="7086600" y="6237288"/>
            <a:ext cx="87313" cy="87312"/>
          </a:xfrm>
          <a:prstGeom prst="ellipse">
            <a:avLst/>
          </a:prstGeom>
          <a:solidFill>
            <a:srgbClr val="FF99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eaLnBrk="1" hangingPunct="1">
              <a:spcBef>
                <a:spcPct val="0"/>
              </a:spcBef>
              <a:buClrTx/>
              <a:buFontTx/>
              <a:buNone/>
            </a:pPr>
            <a:endParaRPr lang="ar-EG" altLang="ar-SA" sz="1200">
              <a:solidFill>
                <a:schemeClr val="tx1"/>
              </a:solidFill>
              <a:latin typeface="Times New Roman" panose="02020603050405020304" pitchFamily="18" charset="0"/>
            </a:endParaRPr>
          </a:p>
        </p:txBody>
      </p:sp>
      <p:sp>
        <p:nvSpPr>
          <p:cNvPr id="21512" name="Line 6">
            <a:extLst>
              <a:ext uri="{FF2B5EF4-FFF2-40B4-BE49-F238E27FC236}">
                <a16:creationId xmlns:a16="http://schemas.microsoft.com/office/drawing/2014/main" xmlns="" id="{CE0C7F56-3689-44E6-9FF8-3555D8B9AA1B}"/>
              </a:ext>
            </a:extLst>
          </p:cNvPr>
          <p:cNvSpPr>
            <a:spLocks noChangeShapeType="1"/>
          </p:cNvSpPr>
          <p:nvPr/>
        </p:nvSpPr>
        <p:spPr bwMode="auto">
          <a:xfrm>
            <a:off x="7467600" y="6286500"/>
            <a:ext cx="1127125"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ar-SA"/>
          </a:p>
        </p:txBody>
      </p:sp>
      <p:sp>
        <p:nvSpPr>
          <p:cNvPr id="21513" name="Rectangle 7">
            <a:extLst>
              <a:ext uri="{FF2B5EF4-FFF2-40B4-BE49-F238E27FC236}">
                <a16:creationId xmlns:a16="http://schemas.microsoft.com/office/drawing/2014/main" xmlns="" id="{98D6D588-9AE6-4200-A67E-1F1C711B1230}"/>
              </a:ext>
            </a:extLst>
          </p:cNvPr>
          <p:cNvSpPr>
            <a:spLocks noGrp="1" noChangeArrowheads="1"/>
          </p:cNvSpPr>
          <p:nvPr>
            <p:ph type="title"/>
          </p:nvPr>
        </p:nvSpPr>
        <p:spPr>
          <a:xfrm>
            <a:off x="522288" y="579438"/>
            <a:ext cx="8077200" cy="519112"/>
          </a:xfrm>
        </p:spPr>
        <p:txBody>
          <a:bodyPr/>
          <a:lstStyle/>
          <a:p>
            <a:pPr eaLnBrk="1" hangingPunct="1"/>
            <a:r>
              <a:rPr lang="en-US" altLang="ar-SA" sz="2800">
                <a:solidFill>
                  <a:schemeClr val="tx1"/>
                </a:solidFill>
              </a:rPr>
              <a:t>Assumptions of Rationality</a:t>
            </a:r>
          </a:p>
        </p:txBody>
      </p:sp>
      <p:pic>
        <p:nvPicPr>
          <p:cNvPr id="26632" name="Picture 8">
            <a:extLst>
              <a:ext uri="{FF2B5EF4-FFF2-40B4-BE49-F238E27FC236}">
                <a16:creationId xmlns:a16="http://schemas.microsoft.com/office/drawing/2014/main" xmlns="" id="{6815B21E-B5D2-43BF-842C-5C4B7319983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1295400"/>
            <a:ext cx="79248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6632"/>
                                        </p:tgtEl>
                                        <p:attrNameLst>
                                          <p:attrName>style.visibility</p:attrName>
                                        </p:attrNameLst>
                                      </p:cBhvr>
                                      <p:to>
                                        <p:strVal val="visible"/>
                                      </p:to>
                                    </p:set>
                                    <p:animEffect transition="in" filter="wipe(left)">
                                      <p:cBhvr>
                                        <p:cTn id="7"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65887409-A185-4B72-B1EE-D97621EE633B}"/>
              </a:ext>
            </a:extLst>
          </p:cNvPr>
          <p:cNvSpPr>
            <a:spLocks noGrp="1"/>
          </p:cNvSpPr>
          <p:nvPr>
            <p:ph type="ftr" sz="quarter" idx="10"/>
          </p:nvPr>
        </p:nvSpPr>
        <p:spPr/>
        <p:txBody>
          <a:bodyPr/>
          <a:lstStyle/>
          <a:p>
            <a:pPr>
              <a:defRPr/>
            </a:pPr>
            <a:r>
              <a:rPr lang="en-US"/>
              <a:t>Copyright © 2005 Prentice Hall, Inc. All rights reserved. </a:t>
            </a:r>
          </a:p>
        </p:txBody>
      </p:sp>
      <p:sp>
        <p:nvSpPr>
          <p:cNvPr id="22531" name="Slide Number Placeholder 4">
            <a:extLst>
              <a:ext uri="{FF2B5EF4-FFF2-40B4-BE49-F238E27FC236}">
                <a16:creationId xmlns:a16="http://schemas.microsoft.com/office/drawing/2014/main" xmlns="" id="{FB166293-F113-4178-9343-2ABB85547968}"/>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a:spcBef>
                <a:spcPct val="0"/>
              </a:spcBef>
              <a:buClrTx/>
              <a:buFontTx/>
              <a:buNone/>
            </a:pPr>
            <a:r>
              <a:rPr lang="en-US" altLang="ar-SA" sz="1000">
                <a:solidFill>
                  <a:schemeClr val="tx1"/>
                </a:solidFill>
              </a:rPr>
              <a:t>6–</a:t>
            </a:r>
            <a:fld id="{ECD8CD0A-3D57-47A4-A82D-3BCE458A2234}" type="slidenum">
              <a:rPr lang="en-US" altLang="ar-SA" sz="1000" smtClean="0">
                <a:solidFill>
                  <a:schemeClr val="tx1"/>
                </a:solidFill>
              </a:rPr>
              <a:pPr>
                <a:spcBef>
                  <a:spcPct val="0"/>
                </a:spcBef>
                <a:buClrTx/>
                <a:buFontTx/>
                <a:buNone/>
              </a:pPr>
              <a:t>26</a:t>
            </a:fld>
            <a:endParaRPr lang="en-US" altLang="ar-SA" sz="1000">
              <a:solidFill>
                <a:schemeClr val="tx1"/>
              </a:solidFill>
            </a:endParaRPr>
          </a:p>
        </p:txBody>
      </p:sp>
      <p:sp>
        <p:nvSpPr>
          <p:cNvPr id="22532" name="Rectangle 2">
            <a:extLst>
              <a:ext uri="{FF2B5EF4-FFF2-40B4-BE49-F238E27FC236}">
                <a16:creationId xmlns:a16="http://schemas.microsoft.com/office/drawing/2014/main" xmlns="" id="{B2E728CB-77B9-4260-9B1A-8D8FFD2127EC}"/>
              </a:ext>
            </a:extLst>
          </p:cNvPr>
          <p:cNvSpPr>
            <a:spLocks noGrp="1" noChangeArrowheads="1"/>
          </p:cNvSpPr>
          <p:nvPr>
            <p:ph type="title"/>
          </p:nvPr>
        </p:nvSpPr>
        <p:spPr>
          <a:xfrm>
            <a:off x="457200" y="215372"/>
            <a:ext cx="8229600" cy="546628"/>
          </a:xfrm>
        </p:spPr>
        <p:txBody>
          <a:bodyPr/>
          <a:lstStyle/>
          <a:p>
            <a:pPr eaLnBrk="1" hangingPunct="1"/>
            <a:r>
              <a:rPr lang="en-US" altLang="ar-SA" dirty="0"/>
              <a:t>Making Decisions (cont’d)</a:t>
            </a:r>
          </a:p>
        </p:txBody>
      </p:sp>
      <p:sp>
        <p:nvSpPr>
          <p:cNvPr id="22533" name="Rectangle 3">
            <a:extLst>
              <a:ext uri="{FF2B5EF4-FFF2-40B4-BE49-F238E27FC236}">
                <a16:creationId xmlns:a16="http://schemas.microsoft.com/office/drawing/2014/main" xmlns="" id="{027BDF4B-851B-4A82-A4E2-D5C80BD5A90B}"/>
              </a:ext>
            </a:extLst>
          </p:cNvPr>
          <p:cNvSpPr>
            <a:spLocks noGrp="1" noChangeArrowheads="1"/>
          </p:cNvSpPr>
          <p:nvPr>
            <p:ph type="body" idx="1"/>
          </p:nvPr>
        </p:nvSpPr>
        <p:spPr>
          <a:xfrm>
            <a:off x="457200" y="762000"/>
            <a:ext cx="8229600" cy="5645663"/>
          </a:xfrm>
        </p:spPr>
        <p:txBody>
          <a:bodyPr/>
          <a:lstStyle/>
          <a:p>
            <a:pPr eaLnBrk="1" hangingPunct="1">
              <a:spcBef>
                <a:spcPct val="50000"/>
              </a:spcBef>
            </a:pPr>
            <a:r>
              <a:rPr lang="en-US" altLang="ar-SA" sz="2600" b="1" dirty="0"/>
              <a:t>Bounded Rationality</a:t>
            </a:r>
          </a:p>
          <a:p>
            <a:pPr lvl="1" eaLnBrk="1" hangingPunct="1">
              <a:spcBef>
                <a:spcPct val="50000"/>
              </a:spcBef>
            </a:pPr>
            <a:r>
              <a:rPr lang="en-US" altLang="ar-SA" sz="2600" dirty="0"/>
              <a:t>Managers make decisions rationally, but are limited (bounded) by their ability to process information.</a:t>
            </a:r>
          </a:p>
          <a:p>
            <a:pPr lvl="1" eaLnBrk="1" hangingPunct="1">
              <a:spcBef>
                <a:spcPct val="50000"/>
              </a:spcBef>
            </a:pPr>
            <a:r>
              <a:rPr lang="en-US" altLang="ar-SA" sz="2600" dirty="0"/>
              <a:t>Assumptions are that decision makers:</a:t>
            </a:r>
          </a:p>
          <a:p>
            <a:pPr lvl="2" eaLnBrk="1" hangingPunct="1">
              <a:spcBef>
                <a:spcPct val="50000"/>
              </a:spcBef>
            </a:pPr>
            <a:r>
              <a:rPr lang="en-US" altLang="ar-SA" sz="2600" dirty="0"/>
              <a:t>Will not seek out or have </a:t>
            </a:r>
            <a:r>
              <a:rPr lang="en-US" altLang="ar-SA" sz="2600" b="1" dirty="0"/>
              <a:t>knowledge of all alternatives</a:t>
            </a:r>
          </a:p>
          <a:p>
            <a:pPr lvl="2" eaLnBrk="1" hangingPunct="1">
              <a:spcBef>
                <a:spcPct val="50000"/>
              </a:spcBef>
            </a:pPr>
            <a:r>
              <a:rPr lang="en-US" altLang="ar-SA" sz="2600" dirty="0"/>
              <a:t>Will </a:t>
            </a:r>
            <a:r>
              <a:rPr lang="en-US" altLang="ar-SA" sz="2600" b="1" i="1" dirty="0">
                <a:solidFill>
                  <a:srgbClr val="CC0000"/>
                </a:solidFill>
              </a:rPr>
              <a:t>satisfice</a:t>
            </a:r>
            <a:r>
              <a:rPr lang="en-US" altLang="ar-SA" sz="2600" dirty="0">
                <a:cs typeface="Arial" panose="020B0604020202020204" pitchFamily="34" charset="0"/>
              </a:rPr>
              <a:t>—choose the first alternative encountered that </a:t>
            </a:r>
            <a:r>
              <a:rPr lang="en-US" altLang="ar-SA" sz="2600" dirty="0">
                <a:solidFill>
                  <a:srgbClr val="FF0000"/>
                </a:solidFill>
                <a:cs typeface="Arial" panose="020B0604020202020204" pitchFamily="34" charset="0"/>
              </a:rPr>
              <a:t>satisfactorily</a:t>
            </a:r>
            <a:r>
              <a:rPr lang="en-US" altLang="ar-SA" sz="2600" dirty="0">
                <a:cs typeface="Arial" panose="020B0604020202020204" pitchFamily="34" charset="0"/>
              </a:rPr>
              <a:t> solves the problem—</a:t>
            </a:r>
            <a:r>
              <a:rPr lang="en-US" altLang="ar-SA" sz="2600" dirty="0"/>
              <a:t>rather than </a:t>
            </a:r>
            <a:r>
              <a:rPr lang="en-US" altLang="ar-SA" sz="2600" dirty="0">
                <a:solidFill>
                  <a:srgbClr val="FF0000"/>
                </a:solidFill>
              </a:rPr>
              <a:t>maximize</a:t>
            </a:r>
            <a:r>
              <a:rPr lang="en-US" altLang="ar-SA" sz="2600" dirty="0"/>
              <a:t> the outcome of their decision by considering all alternatives and choosing the best.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64992310-4740-492E-B401-04242C1727EC}"/>
              </a:ext>
            </a:extLst>
          </p:cNvPr>
          <p:cNvSpPr>
            <a:spLocks noGrp="1"/>
          </p:cNvSpPr>
          <p:nvPr>
            <p:ph type="ftr" sz="quarter" idx="10"/>
          </p:nvPr>
        </p:nvSpPr>
        <p:spPr/>
        <p:txBody>
          <a:bodyPr/>
          <a:lstStyle/>
          <a:p>
            <a:pPr>
              <a:defRPr/>
            </a:pPr>
            <a:r>
              <a:rPr lang="en-US"/>
              <a:t>Copyright © 2005 Prentice Hall, Inc. All rights reserved. </a:t>
            </a:r>
          </a:p>
        </p:txBody>
      </p:sp>
      <p:sp>
        <p:nvSpPr>
          <p:cNvPr id="23555" name="Slide Number Placeholder 4">
            <a:extLst>
              <a:ext uri="{FF2B5EF4-FFF2-40B4-BE49-F238E27FC236}">
                <a16:creationId xmlns:a16="http://schemas.microsoft.com/office/drawing/2014/main" xmlns="" id="{70589695-DDB8-46F5-B256-15E8A415AE2F}"/>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a:spcBef>
                <a:spcPct val="0"/>
              </a:spcBef>
              <a:buClrTx/>
              <a:buFontTx/>
              <a:buNone/>
            </a:pPr>
            <a:r>
              <a:rPr lang="en-US" altLang="ar-SA" sz="1000">
                <a:solidFill>
                  <a:schemeClr val="tx1"/>
                </a:solidFill>
              </a:rPr>
              <a:t>6–</a:t>
            </a:r>
            <a:fld id="{EF234909-4897-4F87-8218-23A5BEE31B00}" type="slidenum">
              <a:rPr lang="en-US" altLang="ar-SA" sz="1000" smtClean="0">
                <a:solidFill>
                  <a:schemeClr val="tx1"/>
                </a:solidFill>
              </a:rPr>
              <a:pPr>
                <a:spcBef>
                  <a:spcPct val="0"/>
                </a:spcBef>
                <a:buClrTx/>
                <a:buFontTx/>
                <a:buNone/>
              </a:pPr>
              <a:t>27</a:t>
            </a:fld>
            <a:endParaRPr lang="en-US" altLang="ar-SA" sz="1000">
              <a:solidFill>
                <a:schemeClr val="tx1"/>
              </a:solidFill>
            </a:endParaRPr>
          </a:p>
        </p:txBody>
      </p:sp>
      <p:sp>
        <p:nvSpPr>
          <p:cNvPr id="23556" name="Rectangle 2">
            <a:extLst>
              <a:ext uri="{FF2B5EF4-FFF2-40B4-BE49-F238E27FC236}">
                <a16:creationId xmlns:a16="http://schemas.microsoft.com/office/drawing/2014/main" xmlns="" id="{A3B7A1FE-4D81-4AD0-B156-81C7B46688AD}"/>
              </a:ext>
            </a:extLst>
          </p:cNvPr>
          <p:cNvSpPr>
            <a:spLocks noGrp="1" noChangeArrowheads="1"/>
          </p:cNvSpPr>
          <p:nvPr>
            <p:ph type="title"/>
          </p:nvPr>
        </p:nvSpPr>
        <p:spPr>
          <a:xfrm>
            <a:off x="522288" y="0"/>
            <a:ext cx="8077200" cy="609600"/>
          </a:xfrm>
        </p:spPr>
        <p:txBody>
          <a:bodyPr/>
          <a:lstStyle/>
          <a:p>
            <a:pPr eaLnBrk="1" hangingPunct="1"/>
            <a:r>
              <a:rPr lang="en-US" altLang="ar-SA"/>
              <a:t>Influences on Decision Making</a:t>
            </a:r>
          </a:p>
        </p:txBody>
      </p:sp>
      <p:sp>
        <p:nvSpPr>
          <p:cNvPr id="23557" name="Rectangle 3">
            <a:extLst>
              <a:ext uri="{FF2B5EF4-FFF2-40B4-BE49-F238E27FC236}">
                <a16:creationId xmlns:a16="http://schemas.microsoft.com/office/drawing/2014/main" xmlns="" id="{F149CF2D-669B-4C48-B6A8-0CB6E637F045}"/>
              </a:ext>
            </a:extLst>
          </p:cNvPr>
          <p:cNvSpPr>
            <a:spLocks noGrp="1" noChangeArrowheads="1"/>
          </p:cNvSpPr>
          <p:nvPr>
            <p:ph type="body" idx="1"/>
          </p:nvPr>
        </p:nvSpPr>
        <p:spPr>
          <a:xfrm>
            <a:off x="522288" y="761999"/>
            <a:ext cx="8102600" cy="5645663"/>
          </a:xfrm>
        </p:spPr>
        <p:txBody>
          <a:bodyPr/>
          <a:lstStyle/>
          <a:p>
            <a:pPr eaLnBrk="1" hangingPunct="1">
              <a:spcBef>
                <a:spcPct val="50000"/>
              </a:spcBef>
            </a:pPr>
            <a:r>
              <a:rPr lang="en-US" altLang="ar-SA" sz="2800" b="1" dirty="0"/>
              <a:t>Escalation of Commitment</a:t>
            </a:r>
          </a:p>
          <a:p>
            <a:pPr lvl="1" eaLnBrk="1" hangingPunct="1">
              <a:spcBef>
                <a:spcPct val="50000"/>
              </a:spcBef>
            </a:pPr>
            <a:r>
              <a:rPr lang="en-US" altLang="ar-SA" sz="2800" dirty="0"/>
              <a:t>Increasing or continuing a commitment to previous decision despite mounting evidence that the decision may have been wrong. E.g</a:t>
            </a:r>
            <a:r>
              <a:rPr lang="en-US" altLang="ar-SA" sz="2800" dirty="0">
                <a:solidFill>
                  <a:schemeClr val="tx1"/>
                </a:solidFill>
              </a:rPr>
              <a:t>., positive experience in dealing with some suppliers, currently suffers bad financial performance. </a:t>
            </a:r>
            <a:r>
              <a:rPr lang="en-US" altLang="en-US" sz="2800" dirty="0"/>
              <a:t>strongly influenced by the organization’s culture, internal politics, power considerations. </a:t>
            </a:r>
            <a:endParaRPr lang="en-US" altLang="ar-SA" sz="2800" dirty="0">
              <a:solidFill>
                <a:schemeClr val="tx1"/>
              </a:solidFill>
            </a:endParaRPr>
          </a:p>
          <a:p>
            <a:pPr eaLnBrk="1" hangingPunct="1">
              <a:spcBef>
                <a:spcPct val="50000"/>
              </a:spcBef>
            </a:pPr>
            <a:r>
              <a:rPr lang="en-US" altLang="ar-SA" sz="2800" b="1" dirty="0"/>
              <a:t>The Role of Intuition</a:t>
            </a:r>
          </a:p>
          <a:p>
            <a:pPr lvl="1" eaLnBrk="1" hangingPunct="1">
              <a:spcBef>
                <a:spcPct val="50000"/>
              </a:spcBef>
            </a:pPr>
            <a:r>
              <a:rPr lang="en-US" altLang="ar-SA" sz="2800" dirty="0"/>
              <a:t>Intuitive decision making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Intuition</a:t>
            </a:r>
            <a:endParaRPr lang="en-US" dirty="0"/>
          </a:p>
        </p:txBody>
      </p:sp>
      <p:sp>
        <p:nvSpPr>
          <p:cNvPr id="3" name="Content Placeholder 2"/>
          <p:cNvSpPr>
            <a:spLocks noGrp="1"/>
          </p:cNvSpPr>
          <p:nvPr>
            <p:ph idx="1"/>
          </p:nvPr>
        </p:nvSpPr>
        <p:spPr/>
        <p:txBody>
          <a:bodyPr/>
          <a:lstStyle/>
          <a:p>
            <a:r>
              <a:rPr lang="en-US" sz="4800" b="1" dirty="0"/>
              <a:t>Intuitive decision</a:t>
            </a:r>
            <a:r>
              <a:rPr lang="en-US" sz="4800" dirty="0"/>
              <a:t>-</a:t>
            </a:r>
            <a:r>
              <a:rPr lang="en-US" sz="4800" b="1" dirty="0"/>
              <a:t>making</a:t>
            </a:r>
            <a:r>
              <a:rPr lang="en-US" sz="4800" dirty="0"/>
              <a:t>: making decisions on the basis of experience, feelings, and accumulated judgment</a:t>
            </a:r>
          </a:p>
        </p:txBody>
      </p:sp>
    </p:spTree>
    <p:extLst>
      <p:ext uri="{BB962C8B-B14F-4D97-AF65-F5344CB8AC3E}">
        <p14:creationId xmlns="" xmlns:p14="http://schemas.microsoft.com/office/powerpoint/2010/main" val="994546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2-6</a:t>
            </a:r>
            <a:br>
              <a:rPr lang="en-US" dirty="0"/>
            </a:br>
            <a:r>
              <a:rPr lang="en-US" dirty="0"/>
              <a:t>What is Intuition?</a:t>
            </a:r>
          </a:p>
        </p:txBody>
      </p:sp>
      <p:pic>
        <p:nvPicPr>
          <p:cNvPr id="8" name="Content Placeholder 1" descr="The aspects of intuition shown are as follows:&#10;• Experience-based decisions: Managers make decisions based on their past experiences&#10;• Affect-initiated decisions: Managers make decisions based on feelings or emotions&#10;• Cognitive-based decisions: Managers make decisions based on skills, knowledge, and training&#10;• Subconscious mental processing: Managers use data from subconscious mind to help them make decisions&#10;• Values or ethics based decisions: Managers make decisions based on ethical values or culture."/>
          <p:cNvPicPr>
            <a:picLocks noChangeAspect="1"/>
          </p:cNvPicPr>
          <p:nvPr/>
        </p:nvPicPr>
        <p:blipFill>
          <a:blip r:embed="rId3" cstate="print"/>
          <a:srcRect t="91" b="91"/>
          <a:stretch>
            <a:fillRect/>
          </a:stretch>
        </p:blipFill>
        <p:spPr>
          <a:xfrm>
            <a:off x="219030" y="1447800"/>
            <a:ext cx="8705941" cy="4275238"/>
          </a:xfrm>
          <a:prstGeom prst="rect">
            <a:avLst/>
          </a:prstGeom>
        </p:spPr>
      </p:pic>
      <p:sp>
        <p:nvSpPr>
          <p:cNvPr id="4" name="Text Placeholder 3"/>
          <p:cNvSpPr>
            <a:spLocks noGrp="1"/>
          </p:cNvSpPr>
          <p:nvPr>
            <p:ph type="body" sz="quarter" idx="13"/>
          </p:nvPr>
        </p:nvSpPr>
        <p:spPr/>
        <p:txBody>
          <a:bodyPr/>
          <a:lstStyle/>
          <a:p>
            <a:r>
              <a:rPr lang="en-US" sz="1600" dirty="0"/>
              <a:t>Exhibit 2-6 shows the five different aspects of intuition identified by researchers studying managers’ use of intuitive decision-making.</a:t>
            </a:r>
          </a:p>
        </p:txBody>
      </p:sp>
    </p:spTree>
    <p:extLst>
      <p:ext uri="{BB962C8B-B14F-4D97-AF65-F5344CB8AC3E}">
        <p14:creationId xmlns="" xmlns:p14="http://schemas.microsoft.com/office/powerpoint/2010/main" val="1087925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A Better Decision-Maker</a:t>
            </a:r>
          </a:p>
        </p:txBody>
      </p:sp>
      <p:sp>
        <p:nvSpPr>
          <p:cNvPr id="3" name="Content Placeholder 2"/>
          <p:cNvSpPr>
            <a:spLocks noGrp="1"/>
          </p:cNvSpPr>
          <p:nvPr>
            <p:ph idx="1"/>
          </p:nvPr>
        </p:nvSpPr>
        <p:spPr/>
        <p:txBody>
          <a:bodyPr/>
          <a:lstStyle/>
          <a:p>
            <a:pPr marL="0" indent="0">
              <a:spcBef>
                <a:spcPts val="0"/>
              </a:spcBef>
              <a:buClrTx/>
              <a:buSzTx/>
              <a:buNone/>
            </a:pPr>
            <a:r>
              <a:rPr lang="en-US" sz="3600" dirty="0"/>
              <a:t>A key to success in management and in your career is knowing how to be an effective decision-maker.</a:t>
            </a:r>
            <a:endParaRPr lang="en-US" sz="1800" dirty="0"/>
          </a:p>
        </p:txBody>
      </p:sp>
    </p:spTree>
    <p:extLst>
      <p:ext uri="{BB962C8B-B14F-4D97-AF65-F5344CB8AC3E}">
        <p14:creationId xmlns="" xmlns:p14="http://schemas.microsoft.com/office/powerpoint/2010/main" val="965711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99028"/>
          </a:xfrm>
        </p:spPr>
        <p:txBody>
          <a:bodyPr/>
          <a:lstStyle/>
          <a:p>
            <a:r>
              <a:rPr lang="en-US" sz="4000" dirty="0"/>
              <a:t>Evidence-Based Management</a:t>
            </a:r>
          </a:p>
        </p:txBody>
      </p:sp>
      <p:sp>
        <p:nvSpPr>
          <p:cNvPr id="3" name="Content Placeholder 2"/>
          <p:cNvSpPr>
            <a:spLocks noGrp="1"/>
          </p:cNvSpPr>
          <p:nvPr>
            <p:ph idx="1"/>
          </p:nvPr>
        </p:nvSpPr>
        <p:spPr>
          <a:xfrm>
            <a:off x="457200" y="1066800"/>
            <a:ext cx="8229600" cy="5059363"/>
          </a:xfrm>
        </p:spPr>
        <p:txBody>
          <a:bodyPr/>
          <a:lstStyle/>
          <a:p>
            <a:pPr marL="342900" indent="-342900" eaLnBrk="0" hangingPunct="0">
              <a:spcBef>
                <a:spcPct val="20000"/>
              </a:spcBef>
              <a:buFont typeface="Arial" charset="0"/>
              <a:buChar char="•"/>
            </a:pPr>
            <a:r>
              <a:rPr lang="en-US" sz="4000" b="1" dirty="0"/>
              <a:t>Evidence-based management (EBMgt)</a:t>
            </a:r>
            <a:r>
              <a:rPr lang="en-US" sz="4000" dirty="0"/>
              <a:t>:</a:t>
            </a:r>
            <a:r>
              <a:rPr lang="en-US" sz="4000" b="1" dirty="0"/>
              <a:t> </a:t>
            </a:r>
            <a:r>
              <a:rPr lang="en-US" sz="4000" dirty="0"/>
              <a:t>the systematic use of the best available evidence to improve management practice.</a:t>
            </a:r>
          </a:p>
          <a:p>
            <a:pPr marL="342900" indent="-342900" eaLnBrk="0" hangingPunct="0">
              <a:spcBef>
                <a:spcPct val="20000"/>
              </a:spcBef>
              <a:buFont typeface="Arial" charset="0"/>
              <a:buChar char="•"/>
            </a:pPr>
            <a:r>
              <a:rPr lang="en-US" sz="4000" dirty="0">
                <a:cs typeface="Arial" charset="0"/>
              </a:rPr>
              <a:t>Any decision-making process is likely to be </a:t>
            </a:r>
            <a:r>
              <a:rPr lang="en-US" sz="4000" b="1" dirty="0">
                <a:cs typeface="Arial" charset="0"/>
              </a:rPr>
              <a:t>enhanced</a:t>
            </a:r>
            <a:r>
              <a:rPr lang="en-US" sz="4000" dirty="0">
                <a:cs typeface="Arial" charset="0"/>
              </a:rPr>
              <a:t> through the use of </a:t>
            </a:r>
            <a:r>
              <a:rPr lang="en-US" sz="4000" b="1" dirty="0">
                <a:cs typeface="Arial" charset="0"/>
              </a:rPr>
              <a:t>relevant</a:t>
            </a:r>
            <a:r>
              <a:rPr lang="en-US" sz="4000" dirty="0">
                <a:cs typeface="Arial" charset="0"/>
              </a:rPr>
              <a:t> and reliable </a:t>
            </a:r>
            <a:r>
              <a:rPr lang="en-US" sz="4000" b="1" dirty="0">
                <a:cs typeface="Arial" charset="0"/>
              </a:rPr>
              <a:t>evidence</a:t>
            </a:r>
            <a:endParaRPr lang="en-US" sz="4000" b="1" dirty="0"/>
          </a:p>
        </p:txBody>
      </p:sp>
    </p:spTree>
    <p:extLst>
      <p:ext uri="{BB962C8B-B14F-4D97-AF65-F5344CB8AC3E}">
        <p14:creationId xmlns="" xmlns:p14="http://schemas.microsoft.com/office/powerpoint/2010/main" val="507184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07CA3BA8-E2E1-4917-A797-1F65DD54512E}"/>
              </a:ext>
            </a:extLst>
          </p:cNvPr>
          <p:cNvSpPr>
            <a:spLocks noGrp="1"/>
          </p:cNvSpPr>
          <p:nvPr>
            <p:ph type="ftr" sz="quarter" idx="10"/>
          </p:nvPr>
        </p:nvSpPr>
        <p:spPr/>
        <p:txBody>
          <a:bodyPr/>
          <a:lstStyle/>
          <a:p>
            <a:pPr>
              <a:defRPr/>
            </a:pPr>
            <a:r>
              <a:rPr lang="en-US"/>
              <a:t>Copyright © 2005 Prentice Hall, Inc. All rights reserved. </a:t>
            </a:r>
          </a:p>
        </p:txBody>
      </p:sp>
      <p:sp>
        <p:nvSpPr>
          <p:cNvPr id="25603" name="Slide Number Placeholder 4">
            <a:extLst>
              <a:ext uri="{FF2B5EF4-FFF2-40B4-BE49-F238E27FC236}">
                <a16:creationId xmlns:a16="http://schemas.microsoft.com/office/drawing/2014/main" xmlns="" id="{6B5A8382-FD6A-4196-837A-E06CEE81AD37}"/>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a:spcBef>
                <a:spcPct val="0"/>
              </a:spcBef>
              <a:buClrTx/>
              <a:buFontTx/>
              <a:buNone/>
            </a:pPr>
            <a:r>
              <a:rPr lang="en-US" altLang="ar-SA" sz="1000">
                <a:solidFill>
                  <a:schemeClr val="tx1"/>
                </a:solidFill>
              </a:rPr>
              <a:t>6–</a:t>
            </a:r>
            <a:fld id="{8D8AA6A3-2E57-4990-A198-B83EA1245D6E}" type="slidenum">
              <a:rPr lang="en-US" altLang="ar-SA" sz="1000" smtClean="0">
                <a:solidFill>
                  <a:schemeClr val="tx1"/>
                </a:solidFill>
              </a:rPr>
              <a:pPr>
                <a:spcBef>
                  <a:spcPct val="0"/>
                </a:spcBef>
                <a:buClrTx/>
                <a:buFontTx/>
                <a:buNone/>
              </a:pPr>
              <a:t>31</a:t>
            </a:fld>
            <a:endParaRPr lang="en-US" altLang="ar-SA" sz="1000">
              <a:solidFill>
                <a:schemeClr val="tx1"/>
              </a:solidFill>
            </a:endParaRPr>
          </a:p>
        </p:txBody>
      </p:sp>
      <p:sp>
        <p:nvSpPr>
          <p:cNvPr id="25604" name="Rectangle 2">
            <a:extLst>
              <a:ext uri="{FF2B5EF4-FFF2-40B4-BE49-F238E27FC236}">
                <a16:creationId xmlns:a16="http://schemas.microsoft.com/office/drawing/2014/main" xmlns="" id="{D4DE226A-1E22-41C3-8F93-375E93664E75}"/>
              </a:ext>
            </a:extLst>
          </p:cNvPr>
          <p:cNvSpPr>
            <a:spLocks noGrp="1" noChangeArrowheads="1"/>
          </p:cNvSpPr>
          <p:nvPr>
            <p:ph type="title"/>
          </p:nvPr>
        </p:nvSpPr>
        <p:spPr>
          <a:xfrm>
            <a:off x="457200" y="215372"/>
            <a:ext cx="8229600" cy="516465"/>
          </a:xfrm>
        </p:spPr>
        <p:txBody>
          <a:bodyPr/>
          <a:lstStyle/>
          <a:p>
            <a:pPr eaLnBrk="1" hangingPunct="1"/>
            <a:r>
              <a:rPr lang="en-US" altLang="ar-SA" dirty="0"/>
              <a:t>Problems and Decisions</a:t>
            </a:r>
          </a:p>
        </p:txBody>
      </p:sp>
      <p:sp>
        <p:nvSpPr>
          <p:cNvPr id="25605" name="Rectangle 3">
            <a:extLst>
              <a:ext uri="{FF2B5EF4-FFF2-40B4-BE49-F238E27FC236}">
                <a16:creationId xmlns:a16="http://schemas.microsoft.com/office/drawing/2014/main" xmlns="" id="{696AE585-9ADB-4798-9D41-395E93924E84}"/>
              </a:ext>
            </a:extLst>
          </p:cNvPr>
          <p:cNvSpPr>
            <a:spLocks noGrp="1" noChangeArrowheads="1"/>
          </p:cNvSpPr>
          <p:nvPr>
            <p:ph type="body" idx="1"/>
          </p:nvPr>
        </p:nvSpPr>
        <p:spPr>
          <a:xfrm>
            <a:off x="457200" y="990600"/>
            <a:ext cx="8229600" cy="5135563"/>
          </a:xfrm>
        </p:spPr>
        <p:txBody>
          <a:bodyPr/>
          <a:lstStyle/>
          <a:p>
            <a:pPr eaLnBrk="1" hangingPunct="1">
              <a:spcBef>
                <a:spcPct val="50000"/>
              </a:spcBef>
            </a:pPr>
            <a:r>
              <a:rPr lang="en-US" altLang="ar-SA" sz="2800" b="1" dirty="0"/>
              <a:t>Structured Problems</a:t>
            </a:r>
          </a:p>
          <a:p>
            <a:pPr lvl="1" eaLnBrk="1" hangingPunct="1">
              <a:spcBef>
                <a:spcPct val="50000"/>
              </a:spcBef>
            </a:pPr>
            <a:r>
              <a:rPr lang="en-US" altLang="ar-SA" sz="2800" dirty="0"/>
              <a:t>Involve goals that clear.</a:t>
            </a:r>
          </a:p>
          <a:p>
            <a:pPr lvl="1" eaLnBrk="1" hangingPunct="1">
              <a:spcBef>
                <a:spcPct val="50000"/>
              </a:spcBef>
            </a:pPr>
            <a:r>
              <a:rPr lang="en-US" altLang="ar-SA" sz="2800" dirty="0"/>
              <a:t>Are familiar (have occurred before).</a:t>
            </a:r>
          </a:p>
          <a:p>
            <a:pPr lvl="1" eaLnBrk="1" hangingPunct="1">
              <a:spcBef>
                <a:spcPct val="50000"/>
              </a:spcBef>
            </a:pPr>
            <a:r>
              <a:rPr lang="en-US" altLang="ar-SA" sz="2800" dirty="0"/>
              <a:t>Are easily and completely defined</a:t>
            </a:r>
            <a:r>
              <a:rPr lang="en-US" altLang="ar-SA" sz="2800" dirty="0">
                <a:cs typeface="Arial" panose="020B0604020202020204" pitchFamily="34" charset="0"/>
              </a:rPr>
              <a:t>—infor</a:t>
            </a:r>
            <a:r>
              <a:rPr lang="en-US" altLang="ar-SA" sz="2800" dirty="0"/>
              <a:t>mation about the problem is available and complete.</a:t>
            </a:r>
          </a:p>
          <a:p>
            <a:pPr eaLnBrk="1" hangingPunct="1">
              <a:spcBef>
                <a:spcPct val="50000"/>
              </a:spcBef>
            </a:pPr>
            <a:r>
              <a:rPr lang="en-US" altLang="ar-SA" sz="2800" b="1" dirty="0"/>
              <a:t>Programmed Decision</a:t>
            </a:r>
          </a:p>
          <a:p>
            <a:pPr lvl="1" eaLnBrk="1" hangingPunct="1">
              <a:spcBef>
                <a:spcPct val="50000"/>
              </a:spcBef>
            </a:pPr>
            <a:r>
              <a:rPr lang="en-US" altLang="ar-SA" sz="2800" dirty="0"/>
              <a:t>A repetitive decision that can be handled by a routine approach.</a:t>
            </a:r>
          </a:p>
          <a:p>
            <a:pPr lvl="1" eaLnBrk="1" hangingPunct="1">
              <a:spcBef>
                <a:spcPct val="50000"/>
              </a:spcBef>
            </a:pPr>
            <a:r>
              <a:rPr lang="en-US" altLang="ar-SA" sz="2800" dirty="0"/>
              <a:t>E.g., registration process at IUG.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4E76A795-414E-458F-9DA4-633EFF457BF5}"/>
              </a:ext>
            </a:extLst>
          </p:cNvPr>
          <p:cNvSpPr>
            <a:spLocks noGrp="1"/>
          </p:cNvSpPr>
          <p:nvPr>
            <p:ph type="ftr" sz="quarter" idx="10"/>
          </p:nvPr>
        </p:nvSpPr>
        <p:spPr/>
        <p:txBody>
          <a:bodyPr/>
          <a:lstStyle/>
          <a:p>
            <a:pPr>
              <a:defRPr/>
            </a:pPr>
            <a:r>
              <a:rPr lang="en-US"/>
              <a:t>Copyright © 2005 Prentice Hall, Inc. All rights reserved. </a:t>
            </a:r>
          </a:p>
        </p:txBody>
      </p:sp>
      <p:sp>
        <p:nvSpPr>
          <p:cNvPr id="26627" name="Slide Number Placeholder 4">
            <a:extLst>
              <a:ext uri="{FF2B5EF4-FFF2-40B4-BE49-F238E27FC236}">
                <a16:creationId xmlns:a16="http://schemas.microsoft.com/office/drawing/2014/main" xmlns="" id="{FB66DFC4-778D-4EAA-B9E1-BD9BF9658179}"/>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a:spcBef>
                <a:spcPct val="0"/>
              </a:spcBef>
              <a:buClrTx/>
              <a:buFontTx/>
              <a:buNone/>
            </a:pPr>
            <a:r>
              <a:rPr lang="en-US" altLang="ar-SA" sz="1000">
                <a:solidFill>
                  <a:schemeClr val="tx1"/>
                </a:solidFill>
              </a:rPr>
              <a:t>6–</a:t>
            </a:r>
            <a:fld id="{FF32CA91-33F9-4422-8942-49CF15146AFE}" type="slidenum">
              <a:rPr lang="en-US" altLang="ar-SA" sz="1000" smtClean="0">
                <a:solidFill>
                  <a:schemeClr val="tx1"/>
                </a:solidFill>
              </a:rPr>
              <a:pPr>
                <a:spcBef>
                  <a:spcPct val="0"/>
                </a:spcBef>
                <a:buClrTx/>
                <a:buFontTx/>
                <a:buNone/>
              </a:pPr>
              <a:t>32</a:t>
            </a:fld>
            <a:endParaRPr lang="en-US" altLang="ar-SA" sz="1000">
              <a:solidFill>
                <a:schemeClr val="tx1"/>
              </a:solidFill>
            </a:endParaRPr>
          </a:p>
        </p:txBody>
      </p:sp>
      <p:sp>
        <p:nvSpPr>
          <p:cNvPr id="26628" name="Rectangle 2">
            <a:extLst>
              <a:ext uri="{FF2B5EF4-FFF2-40B4-BE49-F238E27FC236}">
                <a16:creationId xmlns:a16="http://schemas.microsoft.com/office/drawing/2014/main" xmlns="" id="{FD9E92F8-D4F8-4BC3-B08C-53390C221A02}"/>
              </a:ext>
            </a:extLst>
          </p:cNvPr>
          <p:cNvSpPr>
            <a:spLocks noGrp="1" noChangeArrowheads="1"/>
          </p:cNvSpPr>
          <p:nvPr>
            <p:ph type="title"/>
          </p:nvPr>
        </p:nvSpPr>
        <p:spPr>
          <a:xfrm>
            <a:off x="522288" y="152400"/>
            <a:ext cx="8077200" cy="685800"/>
          </a:xfrm>
        </p:spPr>
        <p:txBody>
          <a:bodyPr/>
          <a:lstStyle/>
          <a:p>
            <a:pPr eaLnBrk="1" hangingPunct="1"/>
            <a:r>
              <a:rPr lang="en-US" altLang="ar-SA"/>
              <a:t>Types of Programmed Decisions</a:t>
            </a:r>
          </a:p>
        </p:txBody>
      </p:sp>
      <p:sp>
        <p:nvSpPr>
          <p:cNvPr id="26629" name="Rectangle 3">
            <a:extLst>
              <a:ext uri="{FF2B5EF4-FFF2-40B4-BE49-F238E27FC236}">
                <a16:creationId xmlns:a16="http://schemas.microsoft.com/office/drawing/2014/main" xmlns="" id="{D51C9CE8-8907-4925-BA6A-115F6118BC1F}"/>
              </a:ext>
            </a:extLst>
          </p:cNvPr>
          <p:cNvSpPr>
            <a:spLocks noGrp="1" noChangeArrowheads="1"/>
          </p:cNvSpPr>
          <p:nvPr>
            <p:ph type="body" idx="1"/>
          </p:nvPr>
        </p:nvSpPr>
        <p:spPr>
          <a:xfrm>
            <a:off x="522288" y="838200"/>
            <a:ext cx="8102600" cy="5334000"/>
          </a:xfrm>
        </p:spPr>
        <p:txBody>
          <a:bodyPr/>
          <a:lstStyle/>
          <a:p>
            <a:pPr eaLnBrk="1" hangingPunct="1"/>
            <a:r>
              <a:rPr lang="en-US" altLang="ar-SA" sz="3200" b="1"/>
              <a:t>A Policy</a:t>
            </a:r>
          </a:p>
          <a:p>
            <a:pPr lvl="1" eaLnBrk="1" hangingPunct="1">
              <a:spcBef>
                <a:spcPct val="50000"/>
              </a:spcBef>
            </a:pPr>
            <a:r>
              <a:rPr lang="en-US" altLang="ar-SA" sz="2800"/>
              <a:t>A general guideline for making a decision about a structured problem. (system)</a:t>
            </a:r>
          </a:p>
          <a:p>
            <a:pPr lvl="1" eaLnBrk="1" hangingPunct="1">
              <a:spcBef>
                <a:spcPct val="50000"/>
              </a:spcBef>
            </a:pPr>
            <a:r>
              <a:rPr lang="en-US" altLang="ar-SA" sz="2800"/>
              <a:t> E.g., Accept all customer-returned merchandise.</a:t>
            </a:r>
          </a:p>
          <a:p>
            <a:pPr lvl="1" eaLnBrk="1" hangingPunct="1">
              <a:spcBef>
                <a:spcPct val="50000"/>
              </a:spcBef>
            </a:pPr>
            <a:r>
              <a:rPr lang="en-US" altLang="ar-SA" sz="2800">
                <a:solidFill>
                  <a:srgbClr val="0070C0"/>
                </a:solidFill>
              </a:rPr>
              <a:t>Students have the right to review his final mark.</a:t>
            </a:r>
          </a:p>
          <a:p>
            <a:pPr lvl="1" eaLnBrk="1" hangingPunct="1">
              <a:spcBef>
                <a:spcPct val="50000"/>
              </a:spcBef>
            </a:pPr>
            <a:r>
              <a:rPr lang="en-US" altLang="ar-SA" sz="2800">
                <a:solidFill>
                  <a:srgbClr val="002060"/>
                </a:solidFill>
              </a:rPr>
              <a:t>The recruitment must start from job vacancy announcement.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F0273424-B403-44E8-B02C-B5E0D517982A}"/>
              </a:ext>
            </a:extLst>
          </p:cNvPr>
          <p:cNvSpPr>
            <a:spLocks noGrp="1"/>
          </p:cNvSpPr>
          <p:nvPr>
            <p:ph type="ftr" sz="quarter" idx="10"/>
          </p:nvPr>
        </p:nvSpPr>
        <p:spPr/>
        <p:txBody>
          <a:bodyPr/>
          <a:lstStyle/>
          <a:p>
            <a:pPr>
              <a:defRPr/>
            </a:pPr>
            <a:r>
              <a:rPr lang="en-US"/>
              <a:t>Copyright © 2005 Prentice Hall, Inc. All rights reserved. </a:t>
            </a:r>
          </a:p>
        </p:txBody>
      </p:sp>
      <p:sp>
        <p:nvSpPr>
          <p:cNvPr id="27651" name="Slide Number Placeholder 4">
            <a:extLst>
              <a:ext uri="{FF2B5EF4-FFF2-40B4-BE49-F238E27FC236}">
                <a16:creationId xmlns:a16="http://schemas.microsoft.com/office/drawing/2014/main" xmlns="" id="{7B38167E-A6E9-4854-8E99-45132B2E680C}"/>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a:spcBef>
                <a:spcPct val="0"/>
              </a:spcBef>
              <a:buClrTx/>
              <a:buFontTx/>
              <a:buNone/>
            </a:pPr>
            <a:r>
              <a:rPr lang="en-US" altLang="ar-SA" sz="1000">
                <a:solidFill>
                  <a:schemeClr val="tx1"/>
                </a:solidFill>
              </a:rPr>
              <a:t>6–</a:t>
            </a:r>
            <a:fld id="{7171C94F-539D-4A17-BD42-31C6BAFC71C4}" type="slidenum">
              <a:rPr lang="en-US" altLang="ar-SA" sz="1000" smtClean="0">
                <a:solidFill>
                  <a:schemeClr val="tx1"/>
                </a:solidFill>
              </a:rPr>
              <a:pPr>
                <a:spcBef>
                  <a:spcPct val="0"/>
                </a:spcBef>
                <a:buClrTx/>
                <a:buFontTx/>
                <a:buNone/>
              </a:pPr>
              <a:t>33</a:t>
            </a:fld>
            <a:endParaRPr lang="en-US" altLang="ar-SA" sz="1000">
              <a:solidFill>
                <a:schemeClr val="tx1"/>
              </a:solidFill>
            </a:endParaRPr>
          </a:p>
        </p:txBody>
      </p:sp>
      <p:sp>
        <p:nvSpPr>
          <p:cNvPr id="27652" name="Rectangle 2">
            <a:extLst>
              <a:ext uri="{FF2B5EF4-FFF2-40B4-BE49-F238E27FC236}">
                <a16:creationId xmlns:a16="http://schemas.microsoft.com/office/drawing/2014/main" xmlns="" id="{8910C8BD-5DDE-4F24-9592-BFFAD7BEB794}"/>
              </a:ext>
            </a:extLst>
          </p:cNvPr>
          <p:cNvSpPr>
            <a:spLocks noGrp="1" noChangeArrowheads="1"/>
          </p:cNvSpPr>
          <p:nvPr>
            <p:ph type="title"/>
          </p:nvPr>
        </p:nvSpPr>
        <p:spPr>
          <a:xfrm>
            <a:off x="522288" y="152400"/>
            <a:ext cx="8077200" cy="533400"/>
          </a:xfrm>
        </p:spPr>
        <p:txBody>
          <a:bodyPr/>
          <a:lstStyle/>
          <a:p>
            <a:pPr eaLnBrk="1" hangingPunct="1"/>
            <a:r>
              <a:rPr lang="en-US" altLang="ar-SA"/>
              <a:t>Types of Programmed Decisions</a:t>
            </a:r>
          </a:p>
        </p:txBody>
      </p:sp>
      <p:sp>
        <p:nvSpPr>
          <p:cNvPr id="27653" name="Rectangle 3">
            <a:extLst>
              <a:ext uri="{FF2B5EF4-FFF2-40B4-BE49-F238E27FC236}">
                <a16:creationId xmlns:a16="http://schemas.microsoft.com/office/drawing/2014/main" xmlns="" id="{E9C0A3D3-A85C-4044-BA9B-14096D68D000}"/>
              </a:ext>
            </a:extLst>
          </p:cNvPr>
          <p:cNvSpPr>
            <a:spLocks noGrp="1" noChangeArrowheads="1"/>
          </p:cNvSpPr>
          <p:nvPr>
            <p:ph type="body" idx="1"/>
          </p:nvPr>
        </p:nvSpPr>
        <p:spPr>
          <a:xfrm>
            <a:off x="522288" y="685800"/>
            <a:ext cx="8102600" cy="5486400"/>
          </a:xfrm>
        </p:spPr>
        <p:txBody>
          <a:bodyPr/>
          <a:lstStyle/>
          <a:p>
            <a:pPr eaLnBrk="1" hangingPunct="1"/>
            <a:r>
              <a:rPr lang="en-US" altLang="ar-SA" sz="3200" b="1"/>
              <a:t>A Procedure</a:t>
            </a:r>
          </a:p>
          <a:p>
            <a:pPr lvl="1" eaLnBrk="1" hangingPunct="1"/>
            <a:r>
              <a:rPr lang="en-US" altLang="ar-SA" sz="2800"/>
              <a:t>A series of interrelated steps that a manager can use to respond (applying a policy) to a structured problem.</a:t>
            </a:r>
          </a:p>
          <a:p>
            <a:pPr lvl="1" eaLnBrk="1" hangingPunct="1">
              <a:spcBef>
                <a:spcPct val="50000"/>
              </a:spcBef>
            </a:pPr>
            <a:r>
              <a:rPr lang="en-US" altLang="ar-SA" sz="2800"/>
              <a:t>E.g., Follow all steps for completing merchandise return documentation. </a:t>
            </a:r>
          </a:p>
          <a:p>
            <a:pPr lvl="1" eaLnBrk="1" hangingPunct="1">
              <a:spcBef>
                <a:spcPct val="50000"/>
              </a:spcBef>
            </a:pPr>
            <a:r>
              <a:rPr lang="en-US" altLang="ar-SA" sz="2800"/>
              <a:t>Purchasing procedures.</a:t>
            </a:r>
          </a:p>
          <a:p>
            <a:pPr lvl="1" eaLnBrk="1" hangingPunct="1">
              <a:spcBef>
                <a:spcPct val="50000"/>
              </a:spcBef>
            </a:pPr>
            <a:r>
              <a:rPr lang="en-US" altLang="ar-SA" sz="2800"/>
              <a:t>Follow the steps for reviewing marks.</a:t>
            </a:r>
          </a:p>
          <a:p>
            <a:pPr lvl="1" eaLnBrk="1" hangingPunct="1">
              <a:spcBef>
                <a:spcPct val="50000"/>
              </a:spcBef>
            </a:pPr>
            <a:r>
              <a:rPr lang="en-US" altLang="ar-SA" sz="2800"/>
              <a:t>Recruitment procedures.</a:t>
            </a:r>
          </a:p>
          <a:p>
            <a:pPr lvl="1" eaLnBrk="1" hangingPunct="1">
              <a:spcBef>
                <a:spcPct val="50000"/>
              </a:spcBef>
            </a:pPr>
            <a:r>
              <a:rPr lang="en-US" altLang="ar-SA" sz="2800"/>
              <a:t>Registration procedures.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0EC50BC1-7958-40C3-A5D9-8D2067E8E5B6}"/>
              </a:ext>
            </a:extLst>
          </p:cNvPr>
          <p:cNvSpPr>
            <a:spLocks noGrp="1"/>
          </p:cNvSpPr>
          <p:nvPr>
            <p:ph type="ftr" sz="quarter" idx="10"/>
          </p:nvPr>
        </p:nvSpPr>
        <p:spPr/>
        <p:txBody>
          <a:bodyPr/>
          <a:lstStyle/>
          <a:p>
            <a:pPr>
              <a:defRPr/>
            </a:pPr>
            <a:r>
              <a:rPr lang="en-US"/>
              <a:t>Copyright © 2005 Prentice Hall, Inc. All rights reserved. </a:t>
            </a:r>
          </a:p>
        </p:txBody>
      </p:sp>
      <p:sp>
        <p:nvSpPr>
          <p:cNvPr id="28675" name="Slide Number Placeholder 4">
            <a:extLst>
              <a:ext uri="{FF2B5EF4-FFF2-40B4-BE49-F238E27FC236}">
                <a16:creationId xmlns:a16="http://schemas.microsoft.com/office/drawing/2014/main" xmlns="" id="{4E4D8035-E47B-4A27-9075-4ECFD1FBC1FF}"/>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a:spcBef>
                <a:spcPct val="0"/>
              </a:spcBef>
              <a:buClrTx/>
              <a:buFontTx/>
              <a:buNone/>
            </a:pPr>
            <a:r>
              <a:rPr lang="en-US" altLang="ar-SA" sz="1000">
                <a:solidFill>
                  <a:schemeClr val="tx1"/>
                </a:solidFill>
              </a:rPr>
              <a:t>6–</a:t>
            </a:r>
            <a:fld id="{159DE9CD-9CD6-429F-B271-6C65D2FAB4D7}" type="slidenum">
              <a:rPr lang="en-US" altLang="ar-SA" sz="1000" smtClean="0">
                <a:solidFill>
                  <a:schemeClr val="tx1"/>
                </a:solidFill>
              </a:rPr>
              <a:pPr>
                <a:spcBef>
                  <a:spcPct val="0"/>
                </a:spcBef>
                <a:buClrTx/>
                <a:buFontTx/>
                <a:buNone/>
              </a:pPr>
              <a:t>34</a:t>
            </a:fld>
            <a:endParaRPr lang="en-US" altLang="ar-SA" sz="1000">
              <a:solidFill>
                <a:schemeClr val="tx1"/>
              </a:solidFill>
            </a:endParaRPr>
          </a:p>
        </p:txBody>
      </p:sp>
      <p:sp>
        <p:nvSpPr>
          <p:cNvPr id="28676" name="Rectangle 2">
            <a:extLst>
              <a:ext uri="{FF2B5EF4-FFF2-40B4-BE49-F238E27FC236}">
                <a16:creationId xmlns:a16="http://schemas.microsoft.com/office/drawing/2014/main" xmlns="" id="{E04BE074-082F-4F47-A48A-5779935E6AC2}"/>
              </a:ext>
            </a:extLst>
          </p:cNvPr>
          <p:cNvSpPr>
            <a:spLocks noGrp="1" noChangeArrowheads="1"/>
          </p:cNvSpPr>
          <p:nvPr>
            <p:ph type="title"/>
          </p:nvPr>
        </p:nvSpPr>
        <p:spPr>
          <a:xfrm>
            <a:off x="522288" y="304800"/>
            <a:ext cx="8077200" cy="685800"/>
          </a:xfrm>
        </p:spPr>
        <p:txBody>
          <a:bodyPr/>
          <a:lstStyle/>
          <a:p>
            <a:pPr eaLnBrk="1" hangingPunct="1"/>
            <a:r>
              <a:rPr lang="en-US" altLang="ar-SA"/>
              <a:t>Types of Programmed Decisions</a:t>
            </a:r>
          </a:p>
        </p:txBody>
      </p:sp>
      <p:sp>
        <p:nvSpPr>
          <p:cNvPr id="28677" name="Rectangle 3">
            <a:extLst>
              <a:ext uri="{FF2B5EF4-FFF2-40B4-BE49-F238E27FC236}">
                <a16:creationId xmlns:a16="http://schemas.microsoft.com/office/drawing/2014/main" xmlns="" id="{9B083F29-13ED-4A57-9AF1-D9992BB6D573}"/>
              </a:ext>
            </a:extLst>
          </p:cNvPr>
          <p:cNvSpPr>
            <a:spLocks noGrp="1" noChangeArrowheads="1"/>
          </p:cNvSpPr>
          <p:nvPr>
            <p:ph type="body" idx="1"/>
          </p:nvPr>
        </p:nvSpPr>
        <p:spPr>
          <a:xfrm>
            <a:off x="522288" y="990600"/>
            <a:ext cx="8102600" cy="5181600"/>
          </a:xfrm>
        </p:spPr>
        <p:txBody>
          <a:bodyPr/>
          <a:lstStyle/>
          <a:p>
            <a:pPr eaLnBrk="1" hangingPunct="1"/>
            <a:r>
              <a:rPr lang="en-US" altLang="ar-SA" sz="3200" b="1"/>
              <a:t>A Rule</a:t>
            </a:r>
          </a:p>
          <a:p>
            <a:pPr lvl="1" eaLnBrk="1" hangingPunct="1"/>
            <a:r>
              <a:rPr lang="en-US" altLang="ar-SA" sz="2800"/>
              <a:t>An explicit statement that </a:t>
            </a:r>
            <a:r>
              <a:rPr lang="en-US" altLang="ar-SA" sz="2800" b="1">
                <a:solidFill>
                  <a:srgbClr val="002060"/>
                </a:solidFill>
              </a:rPr>
              <a:t>limits</a:t>
            </a:r>
            <a:r>
              <a:rPr lang="en-US" altLang="ar-SA" sz="2800"/>
              <a:t> what a manager or employee can or cannot do in carrying out the steps involved in a procedure. </a:t>
            </a:r>
            <a:r>
              <a:rPr lang="en-US" altLang="ar-SA" sz="2800" b="1">
                <a:solidFill>
                  <a:srgbClr val="002060"/>
                </a:solidFill>
              </a:rPr>
              <a:t>Examples:</a:t>
            </a:r>
          </a:p>
          <a:p>
            <a:pPr lvl="1" eaLnBrk="1" hangingPunct="1">
              <a:spcBef>
                <a:spcPct val="50000"/>
              </a:spcBef>
            </a:pPr>
            <a:r>
              <a:rPr lang="en-US" altLang="ar-SA" sz="2800"/>
              <a:t>Managers must approve all refunds over $50.00.</a:t>
            </a:r>
          </a:p>
          <a:p>
            <a:pPr lvl="1" eaLnBrk="1" hangingPunct="1">
              <a:spcBef>
                <a:spcPct val="50000"/>
              </a:spcBef>
            </a:pPr>
            <a:r>
              <a:rPr lang="en-US" altLang="ar-SA" sz="2800"/>
              <a:t>No credit purchases are refunded for cash.</a:t>
            </a:r>
          </a:p>
          <a:p>
            <a:pPr lvl="1" eaLnBrk="1" hangingPunct="1">
              <a:spcBef>
                <a:spcPct val="50000"/>
              </a:spcBef>
            </a:pPr>
            <a:r>
              <a:rPr lang="en-US" altLang="ar-SA" sz="2800"/>
              <a:t>Reviewing marks can be within the first week of publishing final results.</a:t>
            </a:r>
          </a:p>
          <a:p>
            <a:pPr lvl="1" eaLnBrk="1" hangingPunct="1"/>
            <a:endParaRPr lang="en-US" altLang="ar-SA"/>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07A54B75-4358-4EBC-A3A0-22BE9283EAEC}"/>
              </a:ext>
            </a:extLst>
          </p:cNvPr>
          <p:cNvSpPr>
            <a:spLocks noGrp="1"/>
          </p:cNvSpPr>
          <p:nvPr>
            <p:ph type="ftr" sz="quarter" idx="10"/>
          </p:nvPr>
        </p:nvSpPr>
        <p:spPr/>
        <p:txBody>
          <a:bodyPr/>
          <a:lstStyle/>
          <a:p>
            <a:pPr>
              <a:defRPr/>
            </a:pPr>
            <a:r>
              <a:rPr lang="en-US"/>
              <a:t>Copyright © 2005 Prentice Hall, Inc. All rights reserved. </a:t>
            </a:r>
          </a:p>
        </p:txBody>
      </p:sp>
      <p:sp>
        <p:nvSpPr>
          <p:cNvPr id="29699" name="Slide Number Placeholder 4">
            <a:extLst>
              <a:ext uri="{FF2B5EF4-FFF2-40B4-BE49-F238E27FC236}">
                <a16:creationId xmlns:a16="http://schemas.microsoft.com/office/drawing/2014/main" xmlns="" id="{7556FDBD-579A-4853-9648-7DB1FB01B422}"/>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a:spcBef>
                <a:spcPct val="0"/>
              </a:spcBef>
              <a:buClrTx/>
              <a:buFontTx/>
              <a:buNone/>
            </a:pPr>
            <a:r>
              <a:rPr lang="en-US" altLang="ar-SA" sz="1000">
                <a:solidFill>
                  <a:schemeClr val="tx1"/>
                </a:solidFill>
              </a:rPr>
              <a:t>6–</a:t>
            </a:r>
            <a:fld id="{F8987E8F-83EE-4D8D-A10E-00B0B8A684E6}" type="slidenum">
              <a:rPr lang="en-US" altLang="ar-SA" sz="1000" smtClean="0">
                <a:solidFill>
                  <a:schemeClr val="tx1"/>
                </a:solidFill>
              </a:rPr>
              <a:pPr>
                <a:spcBef>
                  <a:spcPct val="0"/>
                </a:spcBef>
                <a:buClrTx/>
                <a:buFontTx/>
                <a:buNone/>
              </a:pPr>
              <a:t>35</a:t>
            </a:fld>
            <a:endParaRPr lang="en-US" altLang="ar-SA" sz="1000">
              <a:solidFill>
                <a:schemeClr val="tx1"/>
              </a:solidFill>
            </a:endParaRPr>
          </a:p>
        </p:txBody>
      </p:sp>
      <p:sp>
        <p:nvSpPr>
          <p:cNvPr id="29700" name="Rectangle 2">
            <a:extLst>
              <a:ext uri="{FF2B5EF4-FFF2-40B4-BE49-F238E27FC236}">
                <a16:creationId xmlns:a16="http://schemas.microsoft.com/office/drawing/2014/main" xmlns="" id="{E4B2998D-03D0-4D8B-97AD-18D85DFFB4A8}"/>
              </a:ext>
            </a:extLst>
          </p:cNvPr>
          <p:cNvSpPr>
            <a:spLocks noGrp="1" noChangeArrowheads="1"/>
          </p:cNvSpPr>
          <p:nvPr>
            <p:ph type="title"/>
          </p:nvPr>
        </p:nvSpPr>
        <p:spPr>
          <a:xfrm>
            <a:off x="522288" y="304800"/>
            <a:ext cx="8077200" cy="533400"/>
          </a:xfrm>
        </p:spPr>
        <p:txBody>
          <a:bodyPr/>
          <a:lstStyle/>
          <a:p>
            <a:pPr eaLnBrk="1" hangingPunct="1"/>
            <a:r>
              <a:rPr lang="en-US" altLang="ar-SA"/>
              <a:t>Problems and Decisions (cont’d)</a:t>
            </a:r>
          </a:p>
        </p:txBody>
      </p:sp>
      <p:sp>
        <p:nvSpPr>
          <p:cNvPr id="29701" name="Rectangle 3">
            <a:extLst>
              <a:ext uri="{FF2B5EF4-FFF2-40B4-BE49-F238E27FC236}">
                <a16:creationId xmlns:a16="http://schemas.microsoft.com/office/drawing/2014/main" xmlns="" id="{8ED1E577-3E2B-4A43-A242-49159206BA03}"/>
              </a:ext>
            </a:extLst>
          </p:cNvPr>
          <p:cNvSpPr>
            <a:spLocks noGrp="1" noChangeArrowheads="1"/>
          </p:cNvSpPr>
          <p:nvPr>
            <p:ph type="body" idx="1"/>
          </p:nvPr>
        </p:nvSpPr>
        <p:spPr>
          <a:xfrm>
            <a:off x="522288" y="838200"/>
            <a:ext cx="8102600" cy="5715000"/>
          </a:xfrm>
        </p:spPr>
        <p:txBody>
          <a:bodyPr/>
          <a:lstStyle/>
          <a:p>
            <a:pPr eaLnBrk="1" hangingPunct="1">
              <a:spcBef>
                <a:spcPct val="50000"/>
              </a:spcBef>
            </a:pPr>
            <a:r>
              <a:rPr lang="en-US" altLang="ar-SA" sz="2400" b="1" dirty="0"/>
              <a:t>Unstructured Problems</a:t>
            </a:r>
          </a:p>
          <a:p>
            <a:pPr lvl="1" eaLnBrk="1" hangingPunct="1">
              <a:spcBef>
                <a:spcPct val="50000"/>
              </a:spcBef>
            </a:pPr>
            <a:r>
              <a:rPr lang="en-US" altLang="ar-SA" sz="2400" dirty="0"/>
              <a:t>Problems that are </a:t>
            </a:r>
            <a:r>
              <a:rPr lang="en-US" altLang="ar-SA" sz="2400" b="1" dirty="0">
                <a:solidFill>
                  <a:srgbClr val="002060"/>
                </a:solidFill>
              </a:rPr>
              <a:t>new or unusual </a:t>
            </a:r>
            <a:r>
              <a:rPr lang="en-US" altLang="ar-SA" sz="2400" dirty="0"/>
              <a:t>and for which information is </a:t>
            </a:r>
            <a:r>
              <a:rPr lang="en-US" altLang="ar-SA" sz="2400" b="1" dirty="0">
                <a:solidFill>
                  <a:srgbClr val="002060"/>
                </a:solidFill>
              </a:rPr>
              <a:t>ambiguous or incomplete</a:t>
            </a:r>
            <a:r>
              <a:rPr lang="en-US" altLang="ar-SA" sz="2400" dirty="0"/>
              <a:t>.</a:t>
            </a:r>
          </a:p>
          <a:p>
            <a:pPr lvl="1" eaLnBrk="1" hangingPunct="1">
              <a:spcBef>
                <a:spcPct val="50000"/>
              </a:spcBef>
            </a:pPr>
            <a:r>
              <a:rPr lang="en-US" altLang="ar-SA" sz="2400" dirty="0"/>
              <a:t>Problems that will require custom-made solutions.</a:t>
            </a:r>
          </a:p>
          <a:p>
            <a:pPr eaLnBrk="1" hangingPunct="1">
              <a:spcBef>
                <a:spcPct val="50000"/>
              </a:spcBef>
            </a:pPr>
            <a:r>
              <a:rPr lang="en-US" altLang="ar-SA" sz="2400" b="1" dirty="0"/>
              <a:t>Non-programmed Decisions</a:t>
            </a:r>
          </a:p>
          <a:p>
            <a:pPr lvl="1" eaLnBrk="1" hangingPunct="1">
              <a:spcBef>
                <a:spcPct val="50000"/>
              </a:spcBef>
            </a:pPr>
            <a:r>
              <a:rPr lang="en-US" altLang="ar-SA" sz="2400" dirty="0"/>
              <a:t>Decisions that are unique and nonrecurring/ infrequent.</a:t>
            </a:r>
          </a:p>
          <a:p>
            <a:pPr lvl="1" eaLnBrk="1" hangingPunct="1">
              <a:spcBef>
                <a:spcPct val="50000"/>
              </a:spcBef>
            </a:pPr>
            <a:r>
              <a:rPr lang="en-US" altLang="ar-SA" sz="2400" dirty="0"/>
              <a:t>Decisions that generate unique responses.</a:t>
            </a:r>
          </a:p>
          <a:p>
            <a:pPr lvl="1" eaLnBrk="1" hangingPunct="1">
              <a:spcBef>
                <a:spcPct val="50000"/>
              </a:spcBef>
            </a:pPr>
            <a:r>
              <a:rPr lang="en-US" altLang="ar-SA" sz="2400" dirty="0">
                <a:solidFill>
                  <a:schemeClr val="tx1"/>
                </a:solidFill>
              </a:rPr>
              <a:t>E.g., making a decision regarding opening a second branch in a new geographical area.</a:t>
            </a:r>
          </a:p>
          <a:p>
            <a:pPr lvl="1" eaLnBrk="1" hangingPunct="1">
              <a:spcBef>
                <a:spcPct val="50000"/>
              </a:spcBef>
            </a:pPr>
            <a:r>
              <a:rPr lang="en-US" altLang="en-US" sz="2400" dirty="0"/>
              <a:t>few decisions in the real world are either fully programmed or non-programmed </a:t>
            </a:r>
          </a:p>
          <a:p>
            <a:pPr lvl="1" eaLnBrk="1" hangingPunct="1">
              <a:spcBef>
                <a:spcPct val="50000"/>
              </a:spcBef>
            </a:pPr>
            <a:endParaRPr lang="en-US" altLang="ar-SA"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xmlns="" id="{98CC0D47-B463-4E9C-BF08-9882CA6DA1D2}"/>
              </a:ext>
            </a:extLst>
          </p:cNvPr>
          <p:cNvSpPr>
            <a:spLocks noGrp="1"/>
          </p:cNvSpPr>
          <p:nvPr>
            <p:ph type="ftr" sz="quarter" idx="10"/>
          </p:nvPr>
        </p:nvSpPr>
        <p:spPr/>
        <p:txBody>
          <a:bodyPr/>
          <a:lstStyle/>
          <a:p>
            <a:pPr>
              <a:defRPr/>
            </a:pPr>
            <a:r>
              <a:rPr lang="en-US"/>
              <a:t>Copyright © 2005 Prentice Hall, Inc. All rights reserved. </a:t>
            </a:r>
          </a:p>
        </p:txBody>
      </p:sp>
      <p:sp>
        <p:nvSpPr>
          <p:cNvPr id="30723" name="Slide Number Placeholder 3">
            <a:extLst>
              <a:ext uri="{FF2B5EF4-FFF2-40B4-BE49-F238E27FC236}">
                <a16:creationId xmlns:a16="http://schemas.microsoft.com/office/drawing/2014/main" xmlns="" id="{34577204-5A3E-4CAC-AA37-F563113C5738}"/>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a:spcBef>
                <a:spcPct val="0"/>
              </a:spcBef>
              <a:buClrTx/>
              <a:buFontTx/>
              <a:buNone/>
            </a:pPr>
            <a:r>
              <a:rPr lang="en-US" altLang="ar-SA" sz="1000">
                <a:solidFill>
                  <a:schemeClr val="tx1"/>
                </a:solidFill>
              </a:rPr>
              <a:t>6–</a:t>
            </a:r>
            <a:fld id="{9B94D243-2743-4504-B267-AD1B5BA4926A}" type="slidenum">
              <a:rPr lang="en-US" altLang="ar-SA" sz="1000" smtClean="0">
                <a:solidFill>
                  <a:schemeClr val="tx1"/>
                </a:solidFill>
              </a:rPr>
              <a:pPr>
                <a:spcBef>
                  <a:spcPct val="0"/>
                </a:spcBef>
                <a:buClrTx/>
                <a:buFontTx/>
                <a:buNone/>
              </a:pPr>
              <a:t>36</a:t>
            </a:fld>
            <a:endParaRPr lang="en-US" altLang="ar-SA" sz="1000">
              <a:solidFill>
                <a:schemeClr val="tx1"/>
              </a:solidFill>
            </a:endParaRPr>
          </a:p>
        </p:txBody>
      </p:sp>
      <p:sp>
        <p:nvSpPr>
          <p:cNvPr id="28674" name="Text Box 2">
            <a:extLst>
              <a:ext uri="{FF2B5EF4-FFF2-40B4-BE49-F238E27FC236}">
                <a16:creationId xmlns:a16="http://schemas.microsoft.com/office/drawing/2014/main" xmlns="" id="{C7262A7B-637A-46EE-AA07-6AB40EE6070D}"/>
              </a:ext>
            </a:extLst>
          </p:cNvPr>
          <p:cNvSpPr txBox="1">
            <a:spLocks noChangeArrowheads="1"/>
          </p:cNvSpPr>
          <p:nvPr/>
        </p:nvSpPr>
        <p:spPr bwMode="blackWhite">
          <a:xfrm>
            <a:off x="7732713" y="6075363"/>
            <a:ext cx="855662" cy="182562"/>
          </a:xfrm>
          <a:prstGeom prst="rect">
            <a:avLst/>
          </a:prstGeom>
          <a:noFill/>
          <a:ln w="9525">
            <a:noFill/>
            <a:miter lim="800000"/>
            <a:headEnd/>
            <a:tailEnd/>
          </a:ln>
          <a:effectLst/>
        </p:spPr>
        <p:txBody>
          <a:bodyPr wrap="none" tIns="0" rIns="0" bIns="0" anchor="ctr">
            <a:spAutoFit/>
          </a:bodyPr>
          <a:lstStyle/>
          <a:p>
            <a:pPr algn="r" eaLnBrk="1" hangingPunct="1">
              <a:spcBef>
                <a:spcPct val="50000"/>
              </a:spcBef>
              <a:defRPr/>
            </a:pPr>
            <a:r>
              <a:rPr lang="en-US" b="1">
                <a:effectLst>
                  <a:outerShdw blurRad="38100" dist="38100" dir="2700000" algn="tl">
                    <a:srgbClr val="C0C0C0"/>
                  </a:outerShdw>
                </a:effectLst>
                <a:latin typeface="Arial" pitchFamily="34" charset="0"/>
              </a:rPr>
              <a:t>Exhibit 6.8</a:t>
            </a:r>
          </a:p>
        </p:txBody>
      </p:sp>
      <p:sp>
        <p:nvSpPr>
          <p:cNvPr id="30725" name="Oval 3">
            <a:extLst>
              <a:ext uri="{FF2B5EF4-FFF2-40B4-BE49-F238E27FC236}">
                <a16:creationId xmlns:a16="http://schemas.microsoft.com/office/drawing/2014/main" xmlns="" id="{69813F8A-5E07-41B8-8EAF-21D025D95F8D}"/>
              </a:ext>
            </a:extLst>
          </p:cNvPr>
          <p:cNvSpPr>
            <a:spLocks noChangeArrowheads="1"/>
          </p:cNvSpPr>
          <p:nvPr/>
        </p:nvSpPr>
        <p:spPr bwMode="auto">
          <a:xfrm>
            <a:off x="7232650" y="6237288"/>
            <a:ext cx="87313" cy="87312"/>
          </a:xfrm>
          <a:prstGeom prst="ellipse">
            <a:avLst/>
          </a:prstGeom>
          <a:solidFill>
            <a:srgbClr val="33CCC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eaLnBrk="1" hangingPunct="1">
              <a:spcBef>
                <a:spcPct val="0"/>
              </a:spcBef>
              <a:buClrTx/>
              <a:buFontTx/>
              <a:buNone/>
            </a:pPr>
            <a:endParaRPr lang="ar-EG" altLang="ar-SA" sz="1200">
              <a:solidFill>
                <a:schemeClr val="tx1"/>
              </a:solidFill>
              <a:latin typeface="Times New Roman" panose="02020603050405020304" pitchFamily="18" charset="0"/>
            </a:endParaRPr>
          </a:p>
        </p:txBody>
      </p:sp>
      <p:sp>
        <p:nvSpPr>
          <p:cNvPr id="30726" name="Oval 4">
            <a:extLst>
              <a:ext uri="{FF2B5EF4-FFF2-40B4-BE49-F238E27FC236}">
                <a16:creationId xmlns:a16="http://schemas.microsoft.com/office/drawing/2014/main" xmlns="" id="{1F0E609C-D76B-4273-B766-6720F8083744}"/>
              </a:ext>
            </a:extLst>
          </p:cNvPr>
          <p:cNvSpPr>
            <a:spLocks noChangeArrowheads="1"/>
          </p:cNvSpPr>
          <p:nvPr/>
        </p:nvSpPr>
        <p:spPr bwMode="auto">
          <a:xfrm>
            <a:off x="7380288" y="6237288"/>
            <a:ext cx="88900" cy="87312"/>
          </a:xfrm>
          <a:prstGeom prst="ellipse">
            <a:avLst/>
          </a:prstGeom>
          <a:solidFill>
            <a:srgbClr val="3366C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eaLnBrk="1" hangingPunct="1">
              <a:spcBef>
                <a:spcPct val="0"/>
              </a:spcBef>
              <a:buClrTx/>
              <a:buFontTx/>
              <a:buNone/>
            </a:pPr>
            <a:endParaRPr lang="ar-EG" altLang="ar-SA" sz="1200">
              <a:solidFill>
                <a:schemeClr val="tx1"/>
              </a:solidFill>
              <a:latin typeface="Times New Roman" panose="02020603050405020304" pitchFamily="18" charset="0"/>
            </a:endParaRPr>
          </a:p>
        </p:txBody>
      </p:sp>
      <p:sp>
        <p:nvSpPr>
          <p:cNvPr id="30727" name="Oval 5">
            <a:extLst>
              <a:ext uri="{FF2B5EF4-FFF2-40B4-BE49-F238E27FC236}">
                <a16:creationId xmlns:a16="http://schemas.microsoft.com/office/drawing/2014/main" xmlns="" id="{8353F613-0299-40DF-9544-DCABC6DE6CFB}"/>
              </a:ext>
            </a:extLst>
          </p:cNvPr>
          <p:cNvSpPr>
            <a:spLocks noChangeArrowheads="1"/>
          </p:cNvSpPr>
          <p:nvPr/>
        </p:nvSpPr>
        <p:spPr bwMode="auto">
          <a:xfrm>
            <a:off x="7086600" y="6237288"/>
            <a:ext cx="87313" cy="87312"/>
          </a:xfrm>
          <a:prstGeom prst="ellipse">
            <a:avLst/>
          </a:prstGeom>
          <a:solidFill>
            <a:srgbClr val="FF99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eaLnBrk="1" hangingPunct="1">
              <a:spcBef>
                <a:spcPct val="0"/>
              </a:spcBef>
              <a:buClrTx/>
              <a:buFontTx/>
              <a:buNone/>
            </a:pPr>
            <a:endParaRPr lang="ar-EG" altLang="ar-SA" sz="1200">
              <a:solidFill>
                <a:schemeClr val="tx1"/>
              </a:solidFill>
              <a:latin typeface="Times New Roman" panose="02020603050405020304" pitchFamily="18" charset="0"/>
            </a:endParaRPr>
          </a:p>
        </p:txBody>
      </p:sp>
      <p:sp>
        <p:nvSpPr>
          <p:cNvPr id="30728" name="Line 6">
            <a:extLst>
              <a:ext uri="{FF2B5EF4-FFF2-40B4-BE49-F238E27FC236}">
                <a16:creationId xmlns:a16="http://schemas.microsoft.com/office/drawing/2014/main" xmlns="" id="{914EA596-E086-4A10-924F-0888AF067CCA}"/>
              </a:ext>
            </a:extLst>
          </p:cNvPr>
          <p:cNvSpPr>
            <a:spLocks noChangeShapeType="1"/>
          </p:cNvSpPr>
          <p:nvPr/>
        </p:nvSpPr>
        <p:spPr bwMode="auto">
          <a:xfrm>
            <a:off x="7467600" y="6286500"/>
            <a:ext cx="1127125"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ar-SA"/>
          </a:p>
        </p:txBody>
      </p:sp>
      <p:sp>
        <p:nvSpPr>
          <p:cNvPr id="30729" name="Rectangle 7">
            <a:extLst>
              <a:ext uri="{FF2B5EF4-FFF2-40B4-BE49-F238E27FC236}">
                <a16:creationId xmlns:a16="http://schemas.microsoft.com/office/drawing/2014/main" xmlns="" id="{9370B22D-2B76-4E4F-8B2C-AE0331EAE1D6}"/>
              </a:ext>
            </a:extLst>
          </p:cNvPr>
          <p:cNvSpPr>
            <a:spLocks noGrp="1" noChangeArrowheads="1"/>
          </p:cNvSpPr>
          <p:nvPr>
            <p:ph type="title"/>
          </p:nvPr>
        </p:nvSpPr>
        <p:spPr>
          <a:xfrm>
            <a:off x="533400" y="579438"/>
            <a:ext cx="8077200" cy="946150"/>
          </a:xfrm>
        </p:spPr>
        <p:txBody>
          <a:bodyPr/>
          <a:lstStyle/>
          <a:p>
            <a:pPr eaLnBrk="1" hangingPunct="1"/>
            <a:r>
              <a:rPr lang="en-US" altLang="ar-SA" sz="2800">
                <a:solidFill>
                  <a:schemeClr val="tx1"/>
                </a:solidFill>
              </a:rPr>
              <a:t>Types of Problems, Types of Decisions, and Level in the Organization</a:t>
            </a:r>
          </a:p>
        </p:txBody>
      </p:sp>
      <p:pic>
        <p:nvPicPr>
          <p:cNvPr id="28682" name="Picture 10">
            <a:extLst>
              <a:ext uri="{FF2B5EF4-FFF2-40B4-BE49-F238E27FC236}">
                <a16:creationId xmlns:a16="http://schemas.microsoft.com/office/drawing/2014/main" xmlns="" id="{85110CFD-2547-485B-8590-99AEED7CDBE5}"/>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8663" y="2095500"/>
            <a:ext cx="7686675" cy="361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8682"/>
                                        </p:tgtEl>
                                        <p:attrNameLst>
                                          <p:attrName>style.visibility</p:attrName>
                                        </p:attrNameLst>
                                      </p:cBhvr>
                                      <p:to>
                                        <p:strVal val="visible"/>
                                      </p:to>
                                    </p:set>
                                    <p:anim calcmode="lin" valueType="num">
                                      <p:cBhvr>
                                        <p:cTn id="7" dur="500" fill="hold"/>
                                        <p:tgtEl>
                                          <p:spTgt spid="28682"/>
                                        </p:tgtEl>
                                        <p:attrNameLst>
                                          <p:attrName>ppt_w</p:attrName>
                                        </p:attrNameLst>
                                      </p:cBhvr>
                                      <p:tavLst>
                                        <p:tav tm="0">
                                          <p:val>
                                            <p:fltVal val="0"/>
                                          </p:val>
                                        </p:tav>
                                        <p:tav tm="100000">
                                          <p:val>
                                            <p:strVal val="#ppt_w"/>
                                          </p:val>
                                        </p:tav>
                                      </p:tavLst>
                                    </p:anim>
                                    <p:anim calcmode="lin" valueType="num">
                                      <p:cBhvr>
                                        <p:cTn id="8" dur="500" fill="hold"/>
                                        <p:tgtEl>
                                          <p:spTgt spid="2868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Characteristic, Programmed Decisions, Nonprogrammed Decisions"/>
          <p:cNvSpPr>
            <a:spLocks noGrp="1"/>
          </p:cNvSpPr>
          <p:nvPr>
            <p:ph type="title"/>
          </p:nvPr>
        </p:nvSpPr>
        <p:spPr>
          <a:xfrm>
            <a:off x="452718" y="254504"/>
            <a:ext cx="8229600" cy="1066800"/>
          </a:xfrm>
        </p:spPr>
        <p:txBody>
          <a:bodyPr/>
          <a:lstStyle/>
          <a:p>
            <a:r>
              <a:rPr lang="en-US" dirty="0"/>
              <a:t>Exhibit 2-7</a:t>
            </a:r>
            <a:br>
              <a:rPr lang="en-US" dirty="0"/>
            </a:br>
            <a:r>
              <a:rPr lang="en-US" dirty="0"/>
              <a:t>Programmed vs Nonprogrammed Decisions</a:t>
            </a:r>
          </a:p>
        </p:txBody>
      </p:sp>
      <p:graphicFrame>
        <p:nvGraphicFramePr>
          <p:cNvPr id="5" name="Table 4" descr="Headers: Characteristic, Programmed Decisions, Nonprogrammed Decisions"/>
          <p:cNvGraphicFramePr>
            <a:graphicFrameLocks noGrp="1"/>
          </p:cNvGraphicFramePr>
          <p:nvPr>
            <p:extLst>
              <p:ext uri="{D42A27DB-BD31-4B8C-83A1-F6EECF244321}">
                <p14:modId xmlns="" xmlns:p14="http://schemas.microsoft.com/office/powerpoint/2010/main" val="2303402578"/>
              </p:ext>
            </p:extLst>
          </p:nvPr>
        </p:nvGraphicFramePr>
        <p:xfrm>
          <a:off x="190500" y="1904695"/>
          <a:ext cx="8763000" cy="4191305"/>
        </p:xfrm>
        <a:graphic>
          <a:graphicData uri="http://schemas.openxmlformats.org/drawingml/2006/table">
            <a:tbl>
              <a:tblPr firstRow="1" bandRow="1">
                <a:tableStyleId>{3B4B98B0-60AC-42C2-AFA5-B58CD77FA1E5}</a:tableStyleId>
              </a:tblPr>
              <a:tblGrid>
                <a:gridCol w="2743200">
                  <a:extLst>
                    <a:ext uri="{9D8B030D-6E8A-4147-A177-3AD203B41FA5}">
                      <a16:colId xmlns:a16="http://schemas.microsoft.com/office/drawing/2014/main" xmlns="" val="20000"/>
                    </a:ext>
                  </a:extLst>
                </a:gridCol>
                <a:gridCol w="2895600">
                  <a:extLst>
                    <a:ext uri="{9D8B030D-6E8A-4147-A177-3AD203B41FA5}">
                      <a16:colId xmlns:a16="http://schemas.microsoft.com/office/drawing/2014/main" xmlns="" val="20001"/>
                    </a:ext>
                  </a:extLst>
                </a:gridCol>
                <a:gridCol w="3124200">
                  <a:extLst>
                    <a:ext uri="{9D8B030D-6E8A-4147-A177-3AD203B41FA5}">
                      <a16:colId xmlns:a16="http://schemas.microsoft.com/office/drawing/2014/main" xmlns="" val="20002"/>
                    </a:ext>
                  </a:extLst>
                </a:gridCol>
              </a:tblGrid>
              <a:tr h="669113">
                <a:tc>
                  <a:txBody>
                    <a:bodyPr/>
                    <a:lstStyle/>
                    <a:p>
                      <a:r>
                        <a:rPr lang="en-US" dirty="0"/>
                        <a:t>Characteristic</a:t>
                      </a:r>
                    </a:p>
                  </a:txBody>
                  <a:tcPr/>
                </a:tc>
                <a:tc>
                  <a:txBody>
                    <a:bodyPr/>
                    <a:lstStyle/>
                    <a:p>
                      <a:r>
                        <a:rPr lang="en-US" dirty="0"/>
                        <a:t>Programmed Decisions</a:t>
                      </a:r>
                    </a:p>
                  </a:txBody>
                  <a:tcPr/>
                </a:tc>
                <a:tc>
                  <a:txBody>
                    <a:bodyPr/>
                    <a:lstStyle/>
                    <a:p>
                      <a:r>
                        <a:rPr lang="en-US" dirty="0"/>
                        <a:t>Nonprogrammed Decisions</a:t>
                      </a:r>
                    </a:p>
                  </a:txBody>
                  <a:tcPr/>
                </a:tc>
                <a:extLst>
                  <a:ext uri="{0D108BD9-81ED-4DB2-BD59-A6C34878D82A}">
                    <a16:rowId xmlns:a16="http://schemas.microsoft.com/office/drawing/2014/main" xmlns="" val="10000"/>
                  </a:ext>
                </a:extLst>
              </a:tr>
              <a:tr h="382350">
                <a:tc>
                  <a:txBody>
                    <a:bodyPr/>
                    <a:lstStyle/>
                    <a:p>
                      <a:r>
                        <a:rPr lang="en-US" dirty="0"/>
                        <a:t>Type of problem</a:t>
                      </a:r>
                    </a:p>
                  </a:txBody>
                  <a:tcPr/>
                </a:tc>
                <a:tc>
                  <a:txBody>
                    <a:bodyPr/>
                    <a:lstStyle/>
                    <a:p>
                      <a:r>
                        <a:rPr lang="en-US" dirty="0"/>
                        <a:t>Structured</a:t>
                      </a:r>
                    </a:p>
                  </a:txBody>
                  <a:tcPr/>
                </a:tc>
                <a:tc>
                  <a:txBody>
                    <a:bodyPr/>
                    <a:lstStyle/>
                    <a:p>
                      <a:r>
                        <a:rPr lang="en-US" dirty="0"/>
                        <a:t>Unstructured</a:t>
                      </a:r>
                    </a:p>
                  </a:txBody>
                  <a:tcPr/>
                </a:tc>
                <a:extLst>
                  <a:ext uri="{0D108BD9-81ED-4DB2-BD59-A6C34878D82A}">
                    <a16:rowId xmlns:a16="http://schemas.microsoft.com/office/drawing/2014/main" xmlns="" val="10001"/>
                  </a:ext>
                </a:extLst>
              </a:tr>
              <a:tr h="382350">
                <a:tc>
                  <a:txBody>
                    <a:bodyPr/>
                    <a:lstStyle/>
                    <a:p>
                      <a:r>
                        <a:rPr lang="en-US" dirty="0"/>
                        <a:t>Managerial level</a:t>
                      </a:r>
                    </a:p>
                  </a:txBody>
                  <a:tcPr/>
                </a:tc>
                <a:tc>
                  <a:txBody>
                    <a:bodyPr/>
                    <a:lstStyle/>
                    <a:p>
                      <a:r>
                        <a:rPr lang="en-US" dirty="0"/>
                        <a:t>Lower levels</a:t>
                      </a:r>
                    </a:p>
                  </a:txBody>
                  <a:tcPr/>
                </a:tc>
                <a:tc>
                  <a:txBody>
                    <a:bodyPr/>
                    <a:lstStyle/>
                    <a:p>
                      <a:r>
                        <a:rPr lang="en-US" dirty="0"/>
                        <a:t>Upper levels</a:t>
                      </a:r>
                    </a:p>
                  </a:txBody>
                  <a:tcPr/>
                </a:tc>
                <a:extLst>
                  <a:ext uri="{0D108BD9-81ED-4DB2-BD59-A6C34878D82A}">
                    <a16:rowId xmlns:a16="http://schemas.microsoft.com/office/drawing/2014/main" xmlns="" val="10002"/>
                  </a:ext>
                </a:extLst>
              </a:tr>
              <a:tr h="382350">
                <a:tc>
                  <a:txBody>
                    <a:bodyPr/>
                    <a:lstStyle/>
                    <a:p>
                      <a:r>
                        <a:rPr lang="en-US" dirty="0"/>
                        <a:t>Frequency</a:t>
                      </a:r>
                    </a:p>
                  </a:txBody>
                  <a:tcPr/>
                </a:tc>
                <a:tc>
                  <a:txBody>
                    <a:bodyPr/>
                    <a:lstStyle/>
                    <a:p>
                      <a:r>
                        <a:rPr lang="en-US" dirty="0"/>
                        <a:t>Repetitive, routine</a:t>
                      </a:r>
                    </a:p>
                  </a:txBody>
                  <a:tcPr/>
                </a:tc>
                <a:tc>
                  <a:txBody>
                    <a:bodyPr/>
                    <a:lstStyle/>
                    <a:p>
                      <a:r>
                        <a:rPr lang="en-US" dirty="0"/>
                        <a:t>New, unusual</a:t>
                      </a:r>
                    </a:p>
                  </a:txBody>
                  <a:tcPr/>
                </a:tc>
                <a:extLst>
                  <a:ext uri="{0D108BD9-81ED-4DB2-BD59-A6C34878D82A}">
                    <a16:rowId xmlns:a16="http://schemas.microsoft.com/office/drawing/2014/main" xmlns="" val="10003"/>
                  </a:ext>
                </a:extLst>
              </a:tr>
              <a:tr h="669113">
                <a:tc>
                  <a:txBody>
                    <a:bodyPr/>
                    <a:lstStyle/>
                    <a:p>
                      <a:r>
                        <a:rPr lang="en-US" dirty="0"/>
                        <a:t>Information </a:t>
                      </a:r>
                    </a:p>
                  </a:txBody>
                  <a:tcPr/>
                </a:tc>
                <a:tc>
                  <a:txBody>
                    <a:bodyPr/>
                    <a:lstStyle/>
                    <a:p>
                      <a:r>
                        <a:rPr lang="en-US" dirty="0"/>
                        <a:t>Readily available</a:t>
                      </a:r>
                    </a:p>
                  </a:txBody>
                  <a:tcPr/>
                </a:tc>
                <a:tc>
                  <a:txBody>
                    <a:bodyPr/>
                    <a:lstStyle/>
                    <a:p>
                      <a:r>
                        <a:rPr lang="en-US" dirty="0"/>
                        <a:t>Ambiguous or incomplete</a:t>
                      </a:r>
                    </a:p>
                  </a:txBody>
                  <a:tcPr/>
                </a:tc>
                <a:extLst>
                  <a:ext uri="{0D108BD9-81ED-4DB2-BD59-A6C34878D82A}">
                    <a16:rowId xmlns:a16="http://schemas.microsoft.com/office/drawing/2014/main" xmlns="" val="10004"/>
                  </a:ext>
                </a:extLst>
              </a:tr>
              <a:tr h="382350">
                <a:tc>
                  <a:txBody>
                    <a:bodyPr/>
                    <a:lstStyle/>
                    <a:p>
                      <a:r>
                        <a:rPr lang="en-US" dirty="0"/>
                        <a:t>Goals</a:t>
                      </a:r>
                    </a:p>
                  </a:txBody>
                  <a:tcPr/>
                </a:tc>
                <a:tc>
                  <a:txBody>
                    <a:bodyPr/>
                    <a:lstStyle/>
                    <a:p>
                      <a:r>
                        <a:rPr lang="en-US" dirty="0"/>
                        <a:t>Clear,</a:t>
                      </a:r>
                      <a:r>
                        <a:rPr lang="en-US" baseline="0" dirty="0"/>
                        <a:t> specific</a:t>
                      </a:r>
                      <a:endParaRPr lang="en-US" dirty="0"/>
                    </a:p>
                  </a:txBody>
                  <a:tcPr/>
                </a:tc>
                <a:tc>
                  <a:txBody>
                    <a:bodyPr/>
                    <a:lstStyle/>
                    <a:p>
                      <a:r>
                        <a:rPr lang="en-US" dirty="0"/>
                        <a:t>Vague</a:t>
                      </a:r>
                    </a:p>
                  </a:txBody>
                  <a:tcPr/>
                </a:tc>
                <a:extLst>
                  <a:ext uri="{0D108BD9-81ED-4DB2-BD59-A6C34878D82A}">
                    <a16:rowId xmlns:a16="http://schemas.microsoft.com/office/drawing/2014/main" xmlns="" val="10005"/>
                  </a:ext>
                </a:extLst>
              </a:tr>
              <a:tr h="654566">
                <a:tc>
                  <a:txBody>
                    <a:bodyPr/>
                    <a:lstStyle/>
                    <a:p>
                      <a:r>
                        <a:rPr lang="en-US" dirty="0"/>
                        <a:t>Time frame for solution</a:t>
                      </a:r>
                    </a:p>
                  </a:txBody>
                  <a:tcPr/>
                </a:tc>
                <a:tc>
                  <a:txBody>
                    <a:bodyPr/>
                    <a:lstStyle/>
                    <a:p>
                      <a:r>
                        <a:rPr lang="en-US" dirty="0"/>
                        <a:t>Short</a:t>
                      </a:r>
                    </a:p>
                  </a:txBody>
                  <a:tcPr/>
                </a:tc>
                <a:tc>
                  <a:txBody>
                    <a:bodyPr/>
                    <a:lstStyle/>
                    <a:p>
                      <a:r>
                        <a:rPr lang="en-US" dirty="0"/>
                        <a:t>Relatively long</a:t>
                      </a:r>
                    </a:p>
                  </a:txBody>
                  <a:tcPr/>
                </a:tc>
                <a:extLst>
                  <a:ext uri="{0D108BD9-81ED-4DB2-BD59-A6C34878D82A}">
                    <a16:rowId xmlns:a16="http://schemas.microsoft.com/office/drawing/2014/main" xmlns="" val="10006"/>
                  </a:ext>
                </a:extLst>
              </a:tr>
              <a:tr h="669113">
                <a:tc>
                  <a:txBody>
                    <a:bodyPr/>
                    <a:lstStyle/>
                    <a:p>
                      <a:r>
                        <a:rPr lang="en-US" dirty="0"/>
                        <a:t>Solution relies on</a:t>
                      </a:r>
                      <a:r>
                        <a:rPr lang="is-IS" dirty="0"/>
                        <a:t>…</a:t>
                      </a:r>
                      <a:endParaRPr lang="en-US" dirty="0"/>
                    </a:p>
                  </a:txBody>
                  <a:tcPr/>
                </a:tc>
                <a:tc>
                  <a:txBody>
                    <a:bodyPr/>
                    <a:lstStyle/>
                    <a:p>
                      <a:r>
                        <a:rPr lang="en-US" dirty="0"/>
                        <a:t>Procedures, rules, policies</a:t>
                      </a:r>
                    </a:p>
                  </a:txBody>
                  <a:tcPr/>
                </a:tc>
                <a:tc>
                  <a:txBody>
                    <a:bodyPr/>
                    <a:lstStyle/>
                    <a:p>
                      <a:r>
                        <a:rPr lang="en-US" dirty="0"/>
                        <a:t>Judgment and creativity</a:t>
                      </a: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 xmlns:p14="http://schemas.microsoft.com/office/powerpoint/2010/main" val="79761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Decision-Making Conditions</a:t>
            </a:r>
          </a:p>
        </p:txBody>
      </p:sp>
      <p:sp>
        <p:nvSpPr>
          <p:cNvPr id="3" name="Content Placeholder 2"/>
          <p:cNvSpPr>
            <a:spLocks noGrp="1"/>
          </p:cNvSpPr>
          <p:nvPr>
            <p:ph idx="1"/>
          </p:nvPr>
        </p:nvSpPr>
        <p:spPr/>
        <p:txBody>
          <a:bodyPr/>
          <a:lstStyle/>
          <a:p>
            <a:r>
              <a:rPr lang="en-US" sz="2800" b="1" dirty="0"/>
              <a:t>Certainty</a:t>
            </a:r>
            <a:r>
              <a:rPr lang="en-US" sz="2800" dirty="0"/>
              <a:t>: a situation in which a manager can make accurate decisions because all outcomes are known. E.g., putting a deposit in a bank, the annual return on it is known.</a:t>
            </a:r>
          </a:p>
          <a:p>
            <a:pPr marL="256032" lvl="1" indent="-256032">
              <a:spcBef>
                <a:spcPts val="1500"/>
              </a:spcBef>
              <a:buSzPct val="100000"/>
              <a:buFont typeface="Arial" panose="020B0604020202020204" pitchFamily="34" charset="0"/>
              <a:buChar char="•"/>
            </a:pPr>
            <a:r>
              <a:rPr lang="en-US" sz="2800" b="1" dirty="0"/>
              <a:t>Risk</a:t>
            </a:r>
            <a:r>
              <a:rPr lang="en-US" sz="2800" dirty="0"/>
              <a:t>: a situation in which the decision maker is able to estimate the likelihood of certain outcomes</a:t>
            </a:r>
          </a:p>
          <a:p>
            <a:pPr marL="256032" lvl="1" indent="-256032">
              <a:spcBef>
                <a:spcPts val="1500"/>
              </a:spcBef>
              <a:buSzPct val="100000"/>
              <a:buFont typeface="Arial" panose="020B0604020202020204" pitchFamily="34" charset="0"/>
              <a:buChar char="•"/>
            </a:pPr>
            <a:r>
              <a:rPr lang="en-US" sz="2800" b="1" dirty="0"/>
              <a:t>Uncertainty</a:t>
            </a:r>
            <a:r>
              <a:rPr lang="en-US" sz="2800" dirty="0"/>
              <a:t>: a situation in which a decision maker has neither certainty nor reasonable probability estimates available</a:t>
            </a:r>
          </a:p>
        </p:txBody>
      </p:sp>
    </p:spTree>
    <p:extLst>
      <p:ext uri="{BB962C8B-B14F-4D97-AF65-F5344CB8AC3E}">
        <p14:creationId xmlns="" xmlns:p14="http://schemas.microsoft.com/office/powerpoint/2010/main" val="1075173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Heuristics</a:t>
            </a:r>
          </a:p>
        </p:txBody>
      </p:sp>
      <p:sp>
        <p:nvSpPr>
          <p:cNvPr id="3" name="Content Placeholder 2"/>
          <p:cNvSpPr>
            <a:spLocks noGrp="1"/>
          </p:cNvSpPr>
          <p:nvPr>
            <p:ph idx="1"/>
          </p:nvPr>
        </p:nvSpPr>
        <p:spPr/>
        <p:txBody>
          <a:bodyPr/>
          <a:lstStyle/>
          <a:p>
            <a:r>
              <a:rPr lang="en-US" sz="2800" dirty="0"/>
              <a:t>Heuristics or “rules of thumb” can help make sense of complex, uncertain, or ambiguous information.</a:t>
            </a:r>
          </a:p>
          <a:p>
            <a:r>
              <a:rPr lang="en-US" sz="2800" dirty="0"/>
              <a:t>However, they can also lead to errors and biases in processing and evaluating information.</a:t>
            </a:r>
          </a:p>
        </p:txBody>
      </p:sp>
    </p:spTree>
    <p:extLst>
      <p:ext uri="{BB962C8B-B14F-4D97-AF65-F5344CB8AC3E}">
        <p14:creationId xmlns="" xmlns:p14="http://schemas.microsoft.com/office/powerpoint/2010/main" val="1356790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Decision?</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dirty="0"/>
              <a:t>Decision</a:t>
            </a:r>
            <a:r>
              <a:rPr lang="en-US" sz="2000" dirty="0"/>
              <a:t>—a choice among two or more alternatives</a:t>
            </a:r>
          </a:p>
        </p:txBody>
      </p:sp>
      <p:pic>
        <p:nvPicPr>
          <p:cNvPr id="5" name="Picture 2" descr="A photo of a man and a woman at a laptop store."/>
          <p:cNvPicPr>
            <a:picLocks noChangeAspect="1" noChangeArrowheads="1"/>
          </p:cNvPicPr>
          <p:nvPr/>
        </p:nvPicPr>
        <p:blipFill>
          <a:blip r:embed="rId3" cstate="print"/>
          <a:srcRect/>
          <a:stretch>
            <a:fillRect/>
          </a:stretch>
        </p:blipFill>
        <p:spPr bwMode="auto">
          <a:xfrm>
            <a:off x="2216732" y="1966085"/>
            <a:ext cx="4710536" cy="4367059"/>
          </a:xfrm>
          <a:prstGeom prst="rect">
            <a:avLst/>
          </a:prstGeom>
          <a:noFill/>
          <a:ln w="9525">
            <a:noFill/>
            <a:miter lim="800000"/>
            <a:headEnd/>
            <a:tailEnd/>
          </a:ln>
        </p:spPr>
      </p:pic>
    </p:spTree>
    <p:extLst>
      <p:ext uri="{BB962C8B-B14F-4D97-AF65-F5344CB8AC3E}">
        <p14:creationId xmlns="" xmlns:p14="http://schemas.microsoft.com/office/powerpoint/2010/main" val="1374046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2-11</a:t>
            </a:r>
            <a:br>
              <a:rPr lang="en-US" dirty="0"/>
            </a:br>
            <a:r>
              <a:rPr lang="en-US" dirty="0"/>
              <a:t>Common Decision-Making Biases</a:t>
            </a:r>
          </a:p>
        </p:txBody>
      </p:sp>
      <p:pic>
        <p:nvPicPr>
          <p:cNvPr id="6" name="Picture 5" descr="The decision-making errors and biases shown are:&#10;• Overconfidence&#10;• Immediate Gratification&#10;• Anchoring Effect&#10;• Selective Perception&#10;• Confirmation&#10;• Framing&#10;• Availability&#10;• Representation&#10;• Randomness&#10;• Sunk Costs&#10;• Self-serving&#10;• Hindsight."/>
          <p:cNvPicPr>
            <a:picLocks noChangeAspect="1"/>
          </p:cNvPicPr>
          <p:nvPr/>
        </p:nvPicPr>
        <p:blipFill>
          <a:blip r:embed="rId3" cstate="print"/>
          <a:stretch>
            <a:fillRect/>
          </a:stretch>
        </p:blipFill>
        <p:spPr>
          <a:xfrm>
            <a:off x="90087" y="1453335"/>
            <a:ext cx="8963827" cy="4256982"/>
          </a:xfrm>
          <a:prstGeom prst="rect">
            <a:avLst/>
          </a:prstGeom>
        </p:spPr>
      </p:pic>
      <p:sp>
        <p:nvSpPr>
          <p:cNvPr id="3" name="Text Placeholder 2"/>
          <p:cNvSpPr>
            <a:spLocks noGrp="1"/>
          </p:cNvSpPr>
          <p:nvPr>
            <p:ph type="body" sz="quarter" idx="13"/>
          </p:nvPr>
        </p:nvSpPr>
        <p:spPr/>
        <p:txBody>
          <a:bodyPr/>
          <a:lstStyle/>
          <a:p>
            <a:r>
              <a:rPr lang="en-US" sz="1600" dirty="0"/>
              <a:t>Exhibit 2-11 identifies 12 common decision errors of managers and biases they may have.</a:t>
            </a:r>
          </a:p>
        </p:txBody>
      </p:sp>
    </p:spTree>
    <p:extLst>
      <p:ext uri="{BB962C8B-B14F-4D97-AF65-F5344CB8AC3E}">
        <p14:creationId xmlns="" xmlns:p14="http://schemas.microsoft.com/office/powerpoint/2010/main" val="739322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D4D17A5F-FD98-4D8E-AFF4-77ABC7FBE49E}"/>
              </a:ext>
            </a:extLst>
          </p:cNvPr>
          <p:cNvSpPr>
            <a:spLocks noGrp="1"/>
          </p:cNvSpPr>
          <p:nvPr>
            <p:ph type="ftr" sz="quarter" idx="10"/>
          </p:nvPr>
        </p:nvSpPr>
        <p:spPr/>
        <p:txBody>
          <a:bodyPr/>
          <a:lstStyle/>
          <a:p>
            <a:pPr>
              <a:defRPr/>
            </a:pPr>
            <a:r>
              <a:rPr lang="en-US"/>
              <a:t>Copyright © 2005 Prentice Hall, Inc. All rights reserved. </a:t>
            </a:r>
          </a:p>
        </p:txBody>
      </p:sp>
      <p:sp>
        <p:nvSpPr>
          <p:cNvPr id="44035" name="Slide Number Placeholder 4">
            <a:extLst>
              <a:ext uri="{FF2B5EF4-FFF2-40B4-BE49-F238E27FC236}">
                <a16:creationId xmlns:a16="http://schemas.microsoft.com/office/drawing/2014/main" xmlns="" id="{3377A6E1-6AD1-4C5E-B63F-0E8292AF0100}"/>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a:spcBef>
                <a:spcPct val="0"/>
              </a:spcBef>
              <a:buClrTx/>
              <a:buFontTx/>
              <a:buNone/>
            </a:pPr>
            <a:r>
              <a:rPr lang="en-US" altLang="ar-SA" sz="1000">
                <a:solidFill>
                  <a:schemeClr val="tx1"/>
                </a:solidFill>
              </a:rPr>
              <a:t>6–</a:t>
            </a:r>
            <a:fld id="{016A7EB6-BC26-429C-8838-3968F43F1A82}" type="slidenum">
              <a:rPr lang="en-US" altLang="ar-SA" sz="1000" smtClean="0">
                <a:solidFill>
                  <a:schemeClr val="tx1"/>
                </a:solidFill>
              </a:rPr>
              <a:pPr>
                <a:spcBef>
                  <a:spcPct val="0"/>
                </a:spcBef>
                <a:buClrTx/>
                <a:buFontTx/>
                <a:buNone/>
              </a:pPr>
              <a:t>41</a:t>
            </a:fld>
            <a:endParaRPr lang="en-US" altLang="ar-SA" sz="1000">
              <a:solidFill>
                <a:schemeClr val="tx1"/>
              </a:solidFill>
            </a:endParaRPr>
          </a:p>
        </p:txBody>
      </p:sp>
      <p:sp>
        <p:nvSpPr>
          <p:cNvPr id="44036" name="Rectangle 2">
            <a:extLst>
              <a:ext uri="{FF2B5EF4-FFF2-40B4-BE49-F238E27FC236}">
                <a16:creationId xmlns:a16="http://schemas.microsoft.com/office/drawing/2014/main" xmlns="" id="{ACEA93BA-5347-490B-BB34-1BDB36B289D9}"/>
              </a:ext>
            </a:extLst>
          </p:cNvPr>
          <p:cNvSpPr>
            <a:spLocks noGrp="1" noChangeArrowheads="1"/>
          </p:cNvSpPr>
          <p:nvPr>
            <p:ph type="title"/>
          </p:nvPr>
        </p:nvSpPr>
        <p:spPr>
          <a:xfrm>
            <a:off x="522288" y="304800"/>
            <a:ext cx="8077200" cy="609600"/>
          </a:xfrm>
        </p:spPr>
        <p:txBody>
          <a:bodyPr/>
          <a:lstStyle/>
          <a:p>
            <a:pPr eaLnBrk="1" hangingPunct="1"/>
            <a:r>
              <a:rPr lang="en-US" altLang="ar-SA"/>
              <a:t>Decision-Making Biases and Errors</a:t>
            </a:r>
          </a:p>
        </p:txBody>
      </p:sp>
      <p:sp>
        <p:nvSpPr>
          <p:cNvPr id="44037" name="Rectangle 3">
            <a:extLst>
              <a:ext uri="{FF2B5EF4-FFF2-40B4-BE49-F238E27FC236}">
                <a16:creationId xmlns:a16="http://schemas.microsoft.com/office/drawing/2014/main" xmlns="" id="{666865B7-8A7F-4556-88A6-9EE15C1539F0}"/>
              </a:ext>
            </a:extLst>
          </p:cNvPr>
          <p:cNvSpPr>
            <a:spLocks noGrp="1" noChangeArrowheads="1"/>
          </p:cNvSpPr>
          <p:nvPr>
            <p:ph type="body" idx="1"/>
          </p:nvPr>
        </p:nvSpPr>
        <p:spPr>
          <a:xfrm>
            <a:off x="522288" y="990600"/>
            <a:ext cx="8102600" cy="5257800"/>
          </a:xfrm>
        </p:spPr>
        <p:txBody>
          <a:bodyPr/>
          <a:lstStyle/>
          <a:p>
            <a:pPr eaLnBrk="1" hangingPunct="1">
              <a:spcBef>
                <a:spcPct val="50000"/>
              </a:spcBef>
            </a:pPr>
            <a:r>
              <a:rPr lang="en-US" altLang="ar-SA" sz="2600" b="1" dirty="0"/>
              <a:t>Heuristics/</a:t>
            </a:r>
            <a:r>
              <a:rPr lang="en-US" altLang="ar-SA" sz="2600" b="1" dirty="0">
                <a:solidFill>
                  <a:schemeClr val="tx1"/>
                </a:solidFill>
              </a:rPr>
              <a:t> trial and error method</a:t>
            </a:r>
            <a:endParaRPr lang="en-US" altLang="ar-SA" sz="2600" b="1" dirty="0"/>
          </a:p>
          <a:p>
            <a:pPr lvl="1" eaLnBrk="1" hangingPunct="1">
              <a:spcBef>
                <a:spcPct val="50000"/>
              </a:spcBef>
            </a:pPr>
            <a:r>
              <a:rPr lang="en-US" altLang="ar-SA" sz="2600" dirty="0"/>
              <a:t>Using “rules of thumb” to simplify decision making. </a:t>
            </a:r>
            <a:r>
              <a:rPr lang="en-US" altLang="ar-SA" sz="2600" b="1" u="sng" dirty="0">
                <a:solidFill>
                  <a:schemeClr val="tx1"/>
                </a:solidFill>
              </a:rPr>
              <a:t>Base on past experience </a:t>
            </a:r>
            <a:r>
              <a:rPr lang="en-US" altLang="ar-SA" sz="2600" b="1" dirty="0">
                <a:solidFill>
                  <a:schemeClr val="tx1"/>
                </a:solidFill>
              </a:rPr>
              <a:t>(trial and error method).</a:t>
            </a:r>
          </a:p>
          <a:p>
            <a:pPr eaLnBrk="1" hangingPunct="1">
              <a:spcBef>
                <a:spcPct val="50000"/>
              </a:spcBef>
            </a:pPr>
            <a:r>
              <a:rPr lang="en-US" altLang="ar-SA" sz="2600" b="1" dirty="0"/>
              <a:t>Overconfidence Bias</a:t>
            </a:r>
          </a:p>
          <a:p>
            <a:pPr lvl="1" eaLnBrk="1" hangingPunct="1">
              <a:spcBef>
                <a:spcPct val="50000"/>
              </a:spcBef>
            </a:pPr>
            <a:r>
              <a:rPr lang="en-US" altLang="ar-SA" sz="2600" dirty="0"/>
              <a:t>Holding </a:t>
            </a:r>
            <a:r>
              <a:rPr lang="en-US" altLang="ar-SA" sz="2600" b="1" dirty="0"/>
              <a:t>unrealistically positive views </a:t>
            </a:r>
            <a:r>
              <a:rPr lang="en-US" altLang="ar-SA" sz="2600" dirty="0"/>
              <a:t>of one’s self and one’s performance. </a:t>
            </a:r>
          </a:p>
          <a:p>
            <a:pPr eaLnBrk="1" hangingPunct="1">
              <a:spcBef>
                <a:spcPct val="50000"/>
              </a:spcBef>
            </a:pPr>
            <a:r>
              <a:rPr lang="en-US" altLang="ar-SA" sz="2600" b="1" dirty="0"/>
              <a:t>Immediate Gratification Bias/</a:t>
            </a:r>
            <a:r>
              <a:rPr lang="en-US" altLang="ar-SA" sz="2600" dirty="0">
                <a:solidFill>
                  <a:schemeClr val="tx1"/>
                </a:solidFill>
              </a:rPr>
              <a:t> short term thinking)</a:t>
            </a:r>
            <a:endParaRPr lang="en-US" altLang="ar-SA" sz="2600" b="1" dirty="0"/>
          </a:p>
          <a:p>
            <a:pPr lvl="1" eaLnBrk="1" hangingPunct="1">
              <a:spcBef>
                <a:spcPct val="50000"/>
              </a:spcBef>
            </a:pPr>
            <a:r>
              <a:rPr lang="en-US" altLang="ar-SA" sz="2600" dirty="0"/>
              <a:t>Choosing alternatives that offer </a:t>
            </a:r>
            <a:r>
              <a:rPr lang="en-US" altLang="ar-SA" sz="2600" u="sng" dirty="0"/>
              <a:t>immediate rewards </a:t>
            </a:r>
            <a:r>
              <a:rPr lang="en-US" altLang="ar-SA" sz="2600" dirty="0"/>
              <a:t>and that to avoid immediate costs. </a:t>
            </a:r>
            <a:endParaRPr lang="en-US" altLang="ar-SA" sz="2600"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71DF85AA-BB02-412A-A7A4-399AE451A487}"/>
              </a:ext>
            </a:extLst>
          </p:cNvPr>
          <p:cNvSpPr>
            <a:spLocks noGrp="1"/>
          </p:cNvSpPr>
          <p:nvPr>
            <p:ph type="ftr" sz="quarter" idx="10"/>
          </p:nvPr>
        </p:nvSpPr>
        <p:spPr/>
        <p:txBody>
          <a:bodyPr/>
          <a:lstStyle/>
          <a:p>
            <a:pPr>
              <a:defRPr/>
            </a:pPr>
            <a:r>
              <a:rPr lang="en-US"/>
              <a:t>Copyright © 2005 Prentice Hall, Inc. All rights reserved. </a:t>
            </a:r>
          </a:p>
        </p:txBody>
      </p:sp>
      <p:sp>
        <p:nvSpPr>
          <p:cNvPr id="45059" name="Slide Number Placeholder 4">
            <a:extLst>
              <a:ext uri="{FF2B5EF4-FFF2-40B4-BE49-F238E27FC236}">
                <a16:creationId xmlns:a16="http://schemas.microsoft.com/office/drawing/2014/main" xmlns="" id="{B6B9B91A-DEBC-4549-88A8-A7224519C8D5}"/>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a:spcBef>
                <a:spcPct val="0"/>
              </a:spcBef>
              <a:buClrTx/>
              <a:buFontTx/>
              <a:buNone/>
            </a:pPr>
            <a:r>
              <a:rPr lang="en-US" altLang="ar-SA" sz="1000">
                <a:solidFill>
                  <a:schemeClr val="tx1"/>
                </a:solidFill>
              </a:rPr>
              <a:t>6–</a:t>
            </a:r>
            <a:fld id="{FF3570A7-2D8B-4A78-B0F6-F470A22825E0}" type="slidenum">
              <a:rPr lang="en-US" altLang="ar-SA" sz="1000" smtClean="0">
                <a:solidFill>
                  <a:schemeClr val="tx1"/>
                </a:solidFill>
              </a:rPr>
              <a:pPr>
                <a:spcBef>
                  <a:spcPct val="0"/>
                </a:spcBef>
                <a:buClrTx/>
                <a:buFontTx/>
                <a:buNone/>
              </a:pPr>
              <a:t>42</a:t>
            </a:fld>
            <a:endParaRPr lang="en-US" altLang="ar-SA" sz="1000">
              <a:solidFill>
                <a:schemeClr val="tx1"/>
              </a:solidFill>
            </a:endParaRPr>
          </a:p>
        </p:txBody>
      </p:sp>
      <p:sp>
        <p:nvSpPr>
          <p:cNvPr id="45060" name="Rectangle 2">
            <a:extLst>
              <a:ext uri="{FF2B5EF4-FFF2-40B4-BE49-F238E27FC236}">
                <a16:creationId xmlns:a16="http://schemas.microsoft.com/office/drawing/2014/main" xmlns="" id="{70C6EF26-AF80-494F-8729-B318330467B2}"/>
              </a:ext>
            </a:extLst>
          </p:cNvPr>
          <p:cNvSpPr>
            <a:spLocks noGrp="1" noChangeArrowheads="1"/>
          </p:cNvSpPr>
          <p:nvPr>
            <p:ph type="title"/>
          </p:nvPr>
        </p:nvSpPr>
        <p:spPr>
          <a:xfrm>
            <a:off x="533400" y="152400"/>
            <a:ext cx="8077200" cy="523875"/>
          </a:xfrm>
        </p:spPr>
        <p:txBody>
          <a:bodyPr/>
          <a:lstStyle/>
          <a:p>
            <a:pPr eaLnBrk="1" hangingPunct="1"/>
            <a:r>
              <a:rPr lang="en-US" altLang="ar-SA" sz="3200" dirty="0"/>
              <a:t>Decision-Making Biases and Errors (cont’d)</a:t>
            </a:r>
          </a:p>
        </p:txBody>
      </p:sp>
      <p:sp>
        <p:nvSpPr>
          <p:cNvPr id="45061" name="Rectangle 3">
            <a:extLst>
              <a:ext uri="{FF2B5EF4-FFF2-40B4-BE49-F238E27FC236}">
                <a16:creationId xmlns:a16="http://schemas.microsoft.com/office/drawing/2014/main" xmlns="" id="{A3E0022B-A510-4172-A095-1B65205C1CEA}"/>
              </a:ext>
            </a:extLst>
          </p:cNvPr>
          <p:cNvSpPr>
            <a:spLocks noGrp="1" noChangeArrowheads="1"/>
          </p:cNvSpPr>
          <p:nvPr>
            <p:ph type="body" idx="1"/>
          </p:nvPr>
        </p:nvSpPr>
        <p:spPr>
          <a:xfrm>
            <a:off x="522288" y="715603"/>
            <a:ext cx="8102600" cy="5304197"/>
          </a:xfrm>
        </p:spPr>
        <p:txBody>
          <a:bodyPr/>
          <a:lstStyle/>
          <a:p>
            <a:pPr eaLnBrk="1" hangingPunct="1"/>
            <a:r>
              <a:rPr lang="en-US" altLang="ar-SA" sz="2800" b="1" dirty="0"/>
              <a:t>Anchor/ strongly linked</a:t>
            </a:r>
          </a:p>
          <a:p>
            <a:pPr lvl="1" eaLnBrk="1" hangingPunct="1"/>
            <a:r>
              <a:rPr lang="en-US" altLang="ar-SA" sz="2800" dirty="0"/>
              <a:t>Fixating on </a:t>
            </a:r>
            <a:r>
              <a:rPr lang="en-US" altLang="ar-SA" sz="2800" u="sng" dirty="0"/>
              <a:t>initial information </a:t>
            </a:r>
            <a:r>
              <a:rPr lang="en-US" altLang="ar-SA" sz="2800" dirty="0"/>
              <a:t>and ignoring subsequent information. </a:t>
            </a:r>
          </a:p>
          <a:p>
            <a:pPr eaLnBrk="1" hangingPunct="1"/>
            <a:r>
              <a:rPr lang="en-US" altLang="ar-SA" sz="2800" b="1" dirty="0"/>
              <a:t>Selective Perception</a:t>
            </a:r>
          </a:p>
          <a:p>
            <a:pPr lvl="1" eaLnBrk="1" hangingPunct="1"/>
            <a:r>
              <a:rPr lang="en-US" altLang="ar-SA" sz="2800" dirty="0"/>
              <a:t>Selecting organizing and interpreting </a:t>
            </a:r>
            <a:r>
              <a:rPr lang="en-US" altLang="ar-SA" sz="2800" u="sng" dirty="0"/>
              <a:t>events based </a:t>
            </a:r>
            <a:r>
              <a:rPr lang="en-US" altLang="ar-SA" sz="2800" dirty="0"/>
              <a:t>on the </a:t>
            </a:r>
            <a:r>
              <a:rPr lang="en-US" altLang="ar-SA" sz="2800" b="1" u="sng" dirty="0"/>
              <a:t>decision maker’s biased perceptions</a:t>
            </a:r>
            <a:r>
              <a:rPr lang="en-US" altLang="ar-SA" sz="2800" dirty="0"/>
              <a:t>. E.g., first impression about price, impression about new investment.</a:t>
            </a:r>
          </a:p>
          <a:p>
            <a:pPr eaLnBrk="1" hangingPunct="1"/>
            <a:r>
              <a:rPr lang="en-US" altLang="ar-SA" sz="2800" b="1" dirty="0"/>
              <a:t>Confirmation Bias</a:t>
            </a:r>
          </a:p>
          <a:p>
            <a:pPr lvl="1" eaLnBrk="1" hangingPunct="1"/>
            <a:r>
              <a:rPr lang="en-US" altLang="ar-SA" sz="2800" dirty="0"/>
              <a:t>Seeking out information that </a:t>
            </a:r>
            <a:r>
              <a:rPr lang="en-US" altLang="ar-SA" sz="2800" b="1" u="sng" dirty="0"/>
              <a:t>reaffirms past choices </a:t>
            </a:r>
            <a:r>
              <a:rPr lang="en-US" altLang="ar-SA" sz="2800" dirty="0"/>
              <a:t>and </a:t>
            </a:r>
            <a:r>
              <a:rPr lang="en-US" altLang="ar-SA" sz="2800" b="1" dirty="0"/>
              <a:t>discounting</a:t>
            </a:r>
            <a:r>
              <a:rPr lang="en-US" altLang="ar-SA" sz="2800" dirty="0"/>
              <a:t> contradictory information.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C43447F3-EC6D-4B2C-AAAC-4C6359721C24}"/>
              </a:ext>
            </a:extLst>
          </p:cNvPr>
          <p:cNvSpPr>
            <a:spLocks noGrp="1"/>
          </p:cNvSpPr>
          <p:nvPr>
            <p:ph type="ftr" sz="quarter" idx="10"/>
          </p:nvPr>
        </p:nvSpPr>
        <p:spPr/>
        <p:txBody>
          <a:bodyPr/>
          <a:lstStyle/>
          <a:p>
            <a:pPr>
              <a:defRPr/>
            </a:pPr>
            <a:r>
              <a:rPr lang="en-US"/>
              <a:t>Copyright © 2005 Prentice Hall, Inc. All rights reserved. </a:t>
            </a:r>
          </a:p>
        </p:txBody>
      </p:sp>
      <p:sp>
        <p:nvSpPr>
          <p:cNvPr id="46083" name="Slide Number Placeholder 4">
            <a:extLst>
              <a:ext uri="{FF2B5EF4-FFF2-40B4-BE49-F238E27FC236}">
                <a16:creationId xmlns:a16="http://schemas.microsoft.com/office/drawing/2014/main" xmlns="" id="{71E12E6E-5830-461F-A5EB-CDDC28454747}"/>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a:spcBef>
                <a:spcPct val="0"/>
              </a:spcBef>
              <a:buClrTx/>
              <a:buFontTx/>
              <a:buNone/>
            </a:pPr>
            <a:r>
              <a:rPr lang="en-US" altLang="ar-SA" sz="1000">
                <a:solidFill>
                  <a:schemeClr val="tx1"/>
                </a:solidFill>
              </a:rPr>
              <a:t>6–</a:t>
            </a:r>
            <a:fld id="{2CC93FE6-9178-4F40-AC1D-05694893C458}" type="slidenum">
              <a:rPr lang="en-US" altLang="ar-SA" sz="1000" smtClean="0">
                <a:solidFill>
                  <a:schemeClr val="tx1"/>
                </a:solidFill>
              </a:rPr>
              <a:pPr>
                <a:spcBef>
                  <a:spcPct val="0"/>
                </a:spcBef>
                <a:buClrTx/>
                <a:buFontTx/>
                <a:buNone/>
              </a:pPr>
              <a:t>43</a:t>
            </a:fld>
            <a:endParaRPr lang="en-US" altLang="ar-SA" sz="1000">
              <a:solidFill>
                <a:schemeClr val="tx1"/>
              </a:solidFill>
            </a:endParaRPr>
          </a:p>
        </p:txBody>
      </p:sp>
      <p:sp>
        <p:nvSpPr>
          <p:cNvPr id="46084" name="Rectangle 2">
            <a:extLst>
              <a:ext uri="{FF2B5EF4-FFF2-40B4-BE49-F238E27FC236}">
                <a16:creationId xmlns:a16="http://schemas.microsoft.com/office/drawing/2014/main" xmlns="" id="{4F959E07-8CBF-4FF1-901C-8146E791CE70}"/>
              </a:ext>
            </a:extLst>
          </p:cNvPr>
          <p:cNvSpPr>
            <a:spLocks noGrp="1" noChangeArrowheads="1"/>
          </p:cNvSpPr>
          <p:nvPr>
            <p:ph type="title"/>
          </p:nvPr>
        </p:nvSpPr>
        <p:spPr>
          <a:xfrm>
            <a:off x="533400" y="579438"/>
            <a:ext cx="8077200" cy="1066800"/>
          </a:xfrm>
        </p:spPr>
        <p:txBody>
          <a:bodyPr/>
          <a:lstStyle/>
          <a:p>
            <a:pPr eaLnBrk="1" hangingPunct="1"/>
            <a:r>
              <a:rPr lang="en-US" altLang="ar-SA"/>
              <a:t>Decision-Making Biases and Errors (cont’d)</a:t>
            </a:r>
          </a:p>
        </p:txBody>
      </p:sp>
      <p:sp>
        <p:nvSpPr>
          <p:cNvPr id="46085" name="Rectangle 3">
            <a:extLst>
              <a:ext uri="{FF2B5EF4-FFF2-40B4-BE49-F238E27FC236}">
                <a16:creationId xmlns:a16="http://schemas.microsoft.com/office/drawing/2014/main" xmlns="" id="{0D67A2DE-A89C-46C1-8482-0C6CB6EE007C}"/>
              </a:ext>
            </a:extLst>
          </p:cNvPr>
          <p:cNvSpPr>
            <a:spLocks noGrp="1" noChangeArrowheads="1"/>
          </p:cNvSpPr>
          <p:nvPr>
            <p:ph type="body" idx="1"/>
          </p:nvPr>
        </p:nvSpPr>
        <p:spPr>
          <a:xfrm>
            <a:off x="522288" y="1752600"/>
            <a:ext cx="8102600" cy="4267200"/>
          </a:xfrm>
        </p:spPr>
        <p:txBody>
          <a:bodyPr/>
          <a:lstStyle/>
          <a:p>
            <a:pPr eaLnBrk="1" hangingPunct="1">
              <a:spcBef>
                <a:spcPct val="25000"/>
              </a:spcBef>
            </a:pPr>
            <a:r>
              <a:rPr lang="en-US" altLang="ar-SA" sz="3000" b="1" dirty="0"/>
              <a:t>Framing Bias</a:t>
            </a:r>
          </a:p>
          <a:p>
            <a:pPr lvl="1" eaLnBrk="1" hangingPunct="1">
              <a:spcBef>
                <a:spcPct val="25000"/>
              </a:spcBef>
            </a:pPr>
            <a:r>
              <a:rPr lang="en-US" altLang="ar-SA" sz="3000" b="1" dirty="0"/>
              <a:t>Selecting and </a:t>
            </a:r>
            <a:r>
              <a:rPr lang="en-US" altLang="ar-SA" sz="3000" b="1" u="sng" dirty="0"/>
              <a:t>highlighting certain aspects of a situation </a:t>
            </a:r>
            <a:r>
              <a:rPr lang="en-US" altLang="ar-SA" sz="3000" b="1" dirty="0"/>
              <a:t>while ignoring other aspects. E.g., focus on revenue and ignore maintenance skills. </a:t>
            </a:r>
          </a:p>
          <a:p>
            <a:pPr eaLnBrk="1" hangingPunct="1">
              <a:spcBef>
                <a:spcPct val="25000"/>
              </a:spcBef>
            </a:pPr>
            <a:r>
              <a:rPr lang="en-US" altLang="ar-SA" sz="3000" b="1" dirty="0"/>
              <a:t>Availability Bias</a:t>
            </a:r>
          </a:p>
          <a:p>
            <a:pPr lvl="1" eaLnBrk="1" hangingPunct="1">
              <a:spcBef>
                <a:spcPct val="25000"/>
              </a:spcBef>
            </a:pPr>
            <a:r>
              <a:rPr lang="en-US" altLang="ar-SA" sz="3000" b="1" dirty="0"/>
              <a:t>Losing decision-making objectivity by focusing on </a:t>
            </a:r>
            <a:r>
              <a:rPr lang="en-US" altLang="ar-SA" sz="3000" b="1" dirty="0">
                <a:solidFill>
                  <a:schemeClr val="tx1"/>
                </a:solidFill>
              </a:rPr>
              <a:t>the most recent events.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AD5843D1-A786-4C75-98C9-CBD6CBE13719}"/>
              </a:ext>
            </a:extLst>
          </p:cNvPr>
          <p:cNvSpPr>
            <a:spLocks noGrp="1"/>
          </p:cNvSpPr>
          <p:nvPr>
            <p:ph type="ftr" sz="quarter" idx="10"/>
          </p:nvPr>
        </p:nvSpPr>
        <p:spPr/>
        <p:txBody>
          <a:bodyPr/>
          <a:lstStyle/>
          <a:p>
            <a:pPr>
              <a:defRPr/>
            </a:pPr>
            <a:r>
              <a:rPr lang="en-US"/>
              <a:t>Copyright © 2005 Prentice Hall, Inc. All rights reserved. </a:t>
            </a:r>
          </a:p>
        </p:txBody>
      </p:sp>
      <p:sp>
        <p:nvSpPr>
          <p:cNvPr id="47107" name="Slide Number Placeholder 4">
            <a:extLst>
              <a:ext uri="{FF2B5EF4-FFF2-40B4-BE49-F238E27FC236}">
                <a16:creationId xmlns:a16="http://schemas.microsoft.com/office/drawing/2014/main" xmlns="" id="{E5EFF8EB-010A-4251-9ED1-F9E1AA96B460}"/>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a:spcBef>
                <a:spcPct val="0"/>
              </a:spcBef>
              <a:buClrTx/>
              <a:buFontTx/>
              <a:buNone/>
            </a:pPr>
            <a:r>
              <a:rPr lang="en-US" altLang="ar-SA" sz="1000">
                <a:solidFill>
                  <a:schemeClr val="tx1"/>
                </a:solidFill>
              </a:rPr>
              <a:t>6–</a:t>
            </a:r>
            <a:fld id="{E0404179-EF9A-4859-815E-9AC7846BF603}" type="slidenum">
              <a:rPr lang="en-US" altLang="ar-SA" sz="1000" smtClean="0">
                <a:solidFill>
                  <a:schemeClr val="tx1"/>
                </a:solidFill>
              </a:rPr>
              <a:pPr>
                <a:spcBef>
                  <a:spcPct val="0"/>
                </a:spcBef>
                <a:buClrTx/>
                <a:buFontTx/>
                <a:buNone/>
              </a:pPr>
              <a:t>44</a:t>
            </a:fld>
            <a:endParaRPr lang="en-US" altLang="ar-SA" sz="1000">
              <a:solidFill>
                <a:schemeClr val="tx1"/>
              </a:solidFill>
            </a:endParaRPr>
          </a:p>
        </p:txBody>
      </p:sp>
      <p:sp>
        <p:nvSpPr>
          <p:cNvPr id="47108" name="Rectangle 2">
            <a:extLst>
              <a:ext uri="{FF2B5EF4-FFF2-40B4-BE49-F238E27FC236}">
                <a16:creationId xmlns:a16="http://schemas.microsoft.com/office/drawing/2014/main" xmlns="" id="{E28E71FD-F869-4F23-9C77-B082A4516E88}"/>
              </a:ext>
            </a:extLst>
          </p:cNvPr>
          <p:cNvSpPr>
            <a:spLocks noGrp="1" noChangeArrowheads="1"/>
          </p:cNvSpPr>
          <p:nvPr>
            <p:ph type="title"/>
          </p:nvPr>
        </p:nvSpPr>
        <p:spPr>
          <a:xfrm>
            <a:off x="533400" y="579438"/>
            <a:ext cx="8077200" cy="1066800"/>
          </a:xfrm>
        </p:spPr>
        <p:txBody>
          <a:bodyPr/>
          <a:lstStyle/>
          <a:p>
            <a:pPr eaLnBrk="1" hangingPunct="1"/>
            <a:r>
              <a:rPr lang="en-US" altLang="ar-SA"/>
              <a:t>Decision-Making Biases and Errors (cont’d)</a:t>
            </a:r>
          </a:p>
        </p:txBody>
      </p:sp>
      <p:sp>
        <p:nvSpPr>
          <p:cNvPr id="47109" name="Rectangle 3">
            <a:extLst>
              <a:ext uri="{FF2B5EF4-FFF2-40B4-BE49-F238E27FC236}">
                <a16:creationId xmlns:a16="http://schemas.microsoft.com/office/drawing/2014/main" xmlns="" id="{B4C4EC6E-0017-44C6-8123-C6C28AC0A6A1}"/>
              </a:ext>
            </a:extLst>
          </p:cNvPr>
          <p:cNvSpPr>
            <a:spLocks noGrp="1" noChangeArrowheads="1"/>
          </p:cNvSpPr>
          <p:nvPr>
            <p:ph type="body" idx="1"/>
          </p:nvPr>
        </p:nvSpPr>
        <p:spPr>
          <a:xfrm>
            <a:off x="522288" y="1752600"/>
            <a:ext cx="8102600" cy="4495800"/>
          </a:xfrm>
        </p:spPr>
        <p:txBody>
          <a:bodyPr/>
          <a:lstStyle/>
          <a:p>
            <a:pPr eaLnBrk="1" hangingPunct="1">
              <a:spcBef>
                <a:spcPct val="25000"/>
              </a:spcBef>
            </a:pPr>
            <a:r>
              <a:rPr lang="en-US" altLang="ar-SA" sz="2600" b="1"/>
              <a:t>Representation Bias</a:t>
            </a:r>
          </a:p>
          <a:p>
            <a:pPr lvl="1" eaLnBrk="1" hangingPunct="1">
              <a:spcBef>
                <a:spcPct val="25000"/>
              </a:spcBef>
            </a:pPr>
            <a:r>
              <a:rPr lang="en-US" altLang="ar-SA" sz="2600" b="1"/>
              <a:t>Drawing analogies/likeness and seeing identical situations when none exist. E.g., </a:t>
            </a:r>
            <a:r>
              <a:rPr lang="en-US" altLang="ar-SA" sz="2600" b="1">
                <a:solidFill>
                  <a:schemeClr val="tx1"/>
                </a:solidFill>
              </a:rPr>
              <a:t>considers last summer revenue the same for this year</a:t>
            </a:r>
            <a:r>
              <a:rPr lang="en-US" altLang="ar-SA" sz="2600" b="1"/>
              <a:t>.</a:t>
            </a:r>
          </a:p>
          <a:p>
            <a:pPr eaLnBrk="1" hangingPunct="1">
              <a:spcBef>
                <a:spcPct val="25000"/>
              </a:spcBef>
            </a:pPr>
            <a:r>
              <a:rPr lang="en-US" altLang="ar-SA" sz="2600" b="1"/>
              <a:t>Randomness Bias</a:t>
            </a:r>
          </a:p>
          <a:p>
            <a:pPr lvl="1" eaLnBrk="1" hangingPunct="1">
              <a:spcBef>
                <a:spcPct val="25000"/>
              </a:spcBef>
            </a:pPr>
            <a:r>
              <a:rPr lang="en-US" altLang="ar-SA" sz="2600" b="1"/>
              <a:t>Creating unfounded meaning out of random events. </a:t>
            </a:r>
            <a:r>
              <a:rPr lang="en-US" altLang="ar-SA" sz="2600" b="1">
                <a:solidFill>
                  <a:schemeClr val="tx1"/>
                </a:solidFill>
              </a:rPr>
              <a:t>E.g., event happened by chance. </a:t>
            </a:r>
            <a:r>
              <a:rPr lang="en-US" altLang="ar-SA" sz="2600">
                <a:solidFill>
                  <a:schemeClr val="tx1"/>
                </a:solidFill>
              </a:rPr>
              <a:t>E.g., making high profit because of having high stock of paints and Israel prevented paints from entry.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07CA8E61-250D-4CD1-9591-34FA9E1F2A89}"/>
              </a:ext>
            </a:extLst>
          </p:cNvPr>
          <p:cNvSpPr>
            <a:spLocks noGrp="1"/>
          </p:cNvSpPr>
          <p:nvPr>
            <p:ph type="ftr" sz="quarter" idx="10"/>
          </p:nvPr>
        </p:nvSpPr>
        <p:spPr/>
        <p:txBody>
          <a:bodyPr/>
          <a:lstStyle/>
          <a:p>
            <a:pPr>
              <a:defRPr/>
            </a:pPr>
            <a:r>
              <a:rPr lang="en-US"/>
              <a:t>Copyright © 2005 Prentice Hall, Inc. All rights reserved. </a:t>
            </a:r>
          </a:p>
        </p:txBody>
      </p:sp>
      <p:sp>
        <p:nvSpPr>
          <p:cNvPr id="48131" name="Slide Number Placeholder 4">
            <a:extLst>
              <a:ext uri="{FF2B5EF4-FFF2-40B4-BE49-F238E27FC236}">
                <a16:creationId xmlns:a16="http://schemas.microsoft.com/office/drawing/2014/main" xmlns="" id="{6C9B0D72-90E7-4EB3-B880-ACD23E04D90E}"/>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a:spcBef>
                <a:spcPct val="0"/>
              </a:spcBef>
              <a:buClrTx/>
              <a:buFontTx/>
              <a:buNone/>
            </a:pPr>
            <a:r>
              <a:rPr lang="en-US" altLang="ar-SA" sz="1000">
                <a:solidFill>
                  <a:schemeClr val="tx1"/>
                </a:solidFill>
              </a:rPr>
              <a:t>6–</a:t>
            </a:r>
            <a:fld id="{41DB1FA9-5D3D-45A7-8986-04FB5C891AEE}" type="slidenum">
              <a:rPr lang="en-US" altLang="ar-SA" sz="1000" smtClean="0">
                <a:solidFill>
                  <a:schemeClr val="tx1"/>
                </a:solidFill>
              </a:rPr>
              <a:pPr>
                <a:spcBef>
                  <a:spcPct val="0"/>
                </a:spcBef>
                <a:buClrTx/>
                <a:buFontTx/>
                <a:buNone/>
              </a:pPr>
              <a:t>45</a:t>
            </a:fld>
            <a:endParaRPr lang="en-US" altLang="ar-SA" sz="1000">
              <a:solidFill>
                <a:schemeClr val="tx1"/>
              </a:solidFill>
            </a:endParaRPr>
          </a:p>
        </p:txBody>
      </p:sp>
      <p:sp>
        <p:nvSpPr>
          <p:cNvPr id="48132" name="Rectangle 2">
            <a:extLst>
              <a:ext uri="{FF2B5EF4-FFF2-40B4-BE49-F238E27FC236}">
                <a16:creationId xmlns:a16="http://schemas.microsoft.com/office/drawing/2014/main" xmlns="" id="{734DFB5D-51BA-4EED-A802-4F47C1DC1CB2}"/>
              </a:ext>
            </a:extLst>
          </p:cNvPr>
          <p:cNvSpPr>
            <a:spLocks noGrp="1" noChangeArrowheads="1"/>
          </p:cNvSpPr>
          <p:nvPr>
            <p:ph type="title"/>
          </p:nvPr>
        </p:nvSpPr>
        <p:spPr>
          <a:xfrm>
            <a:off x="533400" y="579438"/>
            <a:ext cx="8077200" cy="1066800"/>
          </a:xfrm>
        </p:spPr>
        <p:txBody>
          <a:bodyPr/>
          <a:lstStyle/>
          <a:p>
            <a:pPr eaLnBrk="1" hangingPunct="1"/>
            <a:r>
              <a:rPr lang="en-US" altLang="ar-SA"/>
              <a:t>Decision-Making Biases and Errors (cont’d)</a:t>
            </a:r>
          </a:p>
        </p:txBody>
      </p:sp>
      <p:sp>
        <p:nvSpPr>
          <p:cNvPr id="48133" name="Rectangle 3">
            <a:extLst>
              <a:ext uri="{FF2B5EF4-FFF2-40B4-BE49-F238E27FC236}">
                <a16:creationId xmlns:a16="http://schemas.microsoft.com/office/drawing/2014/main" xmlns="" id="{D12C1211-6F28-400E-AC3E-3C80ACD0E112}"/>
              </a:ext>
            </a:extLst>
          </p:cNvPr>
          <p:cNvSpPr>
            <a:spLocks noGrp="1" noChangeArrowheads="1"/>
          </p:cNvSpPr>
          <p:nvPr>
            <p:ph type="body" idx="1"/>
          </p:nvPr>
        </p:nvSpPr>
        <p:spPr>
          <a:xfrm>
            <a:off x="522288" y="1752600"/>
            <a:ext cx="8102600" cy="4267200"/>
          </a:xfrm>
        </p:spPr>
        <p:txBody>
          <a:bodyPr/>
          <a:lstStyle/>
          <a:p>
            <a:pPr eaLnBrk="1" hangingPunct="1">
              <a:spcBef>
                <a:spcPct val="40000"/>
              </a:spcBef>
            </a:pPr>
            <a:r>
              <a:rPr lang="en-US" altLang="ar-SA" sz="3200" b="1"/>
              <a:t>Sunk Costs Errors</a:t>
            </a:r>
          </a:p>
          <a:p>
            <a:pPr lvl="1" eaLnBrk="1" hangingPunct="1">
              <a:spcBef>
                <a:spcPct val="40000"/>
              </a:spcBef>
            </a:pPr>
            <a:r>
              <a:rPr lang="en-US" altLang="ar-SA" sz="2800" b="1"/>
              <a:t>Forgetting that </a:t>
            </a:r>
            <a:r>
              <a:rPr lang="en-US" altLang="ar-SA" sz="2800" b="1">
                <a:solidFill>
                  <a:schemeClr val="tx1"/>
                </a:solidFill>
              </a:rPr>
              <a:t>current actions cannot correct past events </a:t>
            </a:r>
            <a:r>
              <a:rPr lang="en-US" altLang="ar-SA" sz="2800" b="1"/>
              <a:t>and relate only to future consequences.</a:t>
            </a:r>
          </a:p>
          <a:p>
            <a:pPr eaLnBrk="1" hangingPunct="1">
              <a:spcBef>
                <a:spcPct val="40000"/>
              </a:spcBef>
            </a:pPr>
            <a:r>
              <a:rPr lang="en-US" altLang="ar-SA" sz="3200" b="1"/>
              <a:t>Self-Serving Bias</a:t>
            </a:r>
          </a:p>
          <a:p>
            <a:pPr lvl="1" eaLnBrk="1" hangingPunct="1">
              <a:spcBef>
                <a:spcPct val="40000"/>
              </a:spcBef>
            </a:pPr>
            <a:r>
              <a:rPr lang="en-US" altLang="ar-SA" sz="2800" b="1"/>
              <a:t>Taking quick credit for successes and blaming outside factors for failures.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BD58E699-B069-4500-A3E5-0A53AA13151D}"/>
              </a:ext>
            </a:extLst>
          </p:cNvPr>
          <p:cNvSpPr>
            <a:spLocks noGrp="1"/>
          </p:cNvSpPr>
          <p:nvPr>
            <p:ph type="ftr" sz="quarter" idx="10"/>
          </p:nvPr>
        </p:nvSpPr>
        <p:spPr/>
        <p:txBody>
          <a:bodyPr/>
          <a:lstStyle/>
          <a:p>
            <a:pPr>
              <a:defRPr/>
            </a:pPr>
            <a:r>
              <a:rPr lang="en-US"/>
              <a:t>Copyright © 2005 Prentice Hall, Inc. All rights reserved. </a:t>
            </a:r>
          </a:p>
        </p:txBody>
      </p:sp>
      <p:sp>
        <p:nvSpPr>
          <p:cNvPr id="49155" name="Slide Number Placeholder 4">
            <a:extLst>
              <a:ext uri="{FF2B5EF4-FFF2-40B4-BE49-F238E27FC236}">
                <a16:creationId xmlns:a16="http://schemas.microsoft.com/office/drawing/2014/main" xmlns="" id="{D5E77A7D-39EE-4EA8-9C36-A7FDCDC0FB08}"/>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a:spcBef>
                <a:spcPct val="0"/>
              </a:spcBef>
              <a:buClrTx/>
              <a:buFontTx/>
              <a:buNone/>
            </a:pPr>
            <a:r>
              <a:rPr lang="en-US" altLang="ar-SA" sz="1000">
                <a:solidFill>
                  <a:schemeClr val="tx1"/>
                </a:solidFill>
              </a:rPr>
              <a:t>6–</a:t>
            </a:r>
            <a:fld id="{6E3D3E0F-4DD9-44D7-9AEB-BABD06F4344D}" type="slidenum">
              <a:rPr lang="en-US" altLang="ar-SA" sz="1000" smtClean="0">
                <a:solidFill>
                  <a:schemeClr val="tx1"/>
                </a:solidFill>
              </a:rPr>
              <a:pPr>
                <a:spcBef>
                  <a:spcPct val="0"/>
                </a:spcBef>
                <a:buClrTx/>
                <a:buFontTx/>
                <a:buNone/>
              </a:pPr>
              <a:t>46</a:t>
            </a:fld>
            <a:endParaRPr lang="en-US" altLang="ar-SA" sz="1000">
              <a:solidFill>
                <a:schemeClr val="tx1"/>
              </a:solidFill>
            </a:endParaRPr>
          </a:p>
        </p:txBody>
      </p:sp>
      <p:sp>
        <p:nvSpPr>
          <p:cNvPr id="49156" name="Rectangle 2">
            <a:extLst>
              <a:ext uri="{FF2B5EF4-FFF2-40B4-BE49-F238E27FC236}">
                <a16:creationId xmlns:a16="http://schemas.microsoft.com/office/drawing/2014/main" xmlns="" id="{359473D6-BDF4-4CB9-8278-8AB0C5BFC1DB}"/>
              </a:ext>
            </a:extLst>
          </p:cNvPr>
          <p:cNvSpPr>
            <a:spLocks noGrp="1" noChangeArrowheads="1"/>
          </p:cNvSpPr>
          <p:nvPr>
            <p:ph type="title"/>
          </p:nvPr>
        </p:nvSpPr>
        <p:spPr>
          <a:xfrm>
            <a:off x="533400" y="579438"/>
            <a:ext cx="8077200" cy="1066800"/>
          </a:xfrm>
        </p:spPr>
        <p:txBody>
          <a:bodyPr/>
          <a:lstStyle/>
          <a:p>
            <a:pPr eaLnBrk="1" hangingPunct="1"/>
            <a:r>
              <a:rPr lang="en-US" altLang="ar-SA"/>
              <a:t>Decision-Making Biases and Errors (cont’d)</a:t>
            </a:r>
          </a:p>
        </p:txBody>
      </p:sp>
      <p:sp>
        <p:nvSpPr>
          <p:cNvPr id="49157" name="Rectangle 3">
            <a:extLst>
              <a:ext uri="{FF2B5EF4-FFF2-40B4-BE49-F238E27FC236}">
                <a16:creationId xmlns:a16="http://schemas.microsoft.com/office/drawing/2014/main" xmlns="" id="{43F914DC-6E26-467E-A5EA-10F12DD7EE9F}"/>
              </a:ext>
            </a:extLst>
          </p:cNvPr>
          <p:cNvSpPr>
            <a:spLocks noGrp="1" noChangeArrowheads="1"/>
          </p:cNvSpPr>
          <p:nvPr>
            <p:ph type="body" idx="1"/>
          </p:nvPr>
        </p:nvSpPr>
        <p:spPr>
          <a:xfrm>
            <a:off x="522288" y="1752600"/>
            <a:ext cx="8102600" cy="4267200"/>
          </a:xfrm>
        </p:spPr>
        <p:txBody>
          <a:bodyPr/>
          <a:lstStyle/>
          <a:p>
            <a:pPr eaLnBrk="1" hangingPunct="1">
              <a:spcBef>
                <a:spcPct val="40000"/>
              </a:spcBef>
            </a:pPr>
            <a:r>
              <a:rPr lang="en-US" altLang="ar-SA" sz="3600" b="1"/>
              <a:t>Hindsight/observation Bias</a:t>
            </a:r>
          </a:p>
          <a:p>
            <a:pPr lvl="1" eaLnBrk="1" hangingPunct="1">
              <a:spcBef>
                <a:spcPct val="40000"/>
              </a:spcBef>
            </a:pPr>
            <a:r>
              <a:rPr lang="en-US" altLang="ar-SA" sz="3200" b="1"/>
              <a:t>Mistakenly believing that an event could have been predicted once the actual outcome is known (after-the-fact). </a:t>
            </a:r>
            <a:r>
              <a:rPr lang="en-US" altLang="ar-SA" sz="3200"/>
              <a:t>E.g., let us start producing and will see the customer reaction.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2-12</a:t>
            </a:r>
            <a:br>
              <a:rPr lang="en-US" dirty="0"/>
            </a:br>
            <a:r>
              <a:rPr lang="en-US" dirty="0"/>
              <a:t>Overview of Managerial Decision Making</a:t>
            </a:r>
          </a:p>
        </p:txBody>
      </p:sp>
      <p:pic>
        <p:nvPicPr>
          <p:cNvPr id="7" name="Picture 6" descr="The diagram shows elements of decision-making process as follows:&#10;‒ Decision-making approach&#10;  • Rationality&#10;  • Bounded rationality&#10;  • Intuition&#10;‒ Types of Problems and Decisions&#10;  • Well structured—programmed&#10;  • Unstructured—nonprogrammed&#10;‒ Decision Maker’s Style&#10;  • Linear thinking style&#10;  • Nonlinear thinking style&#10;‒ Decision-making errors and biases&#10;The decision making process helps to take the decision:&#10;  • Choosing best alternative&#10;    - maximizing&#10;    - satisficing&#10;  • Implementing&#10;  • Evaluating"/>
          <p:cNvPicPr>
            <a:picLocks noChangeAspect="1"/>
          </p:cNvPicPr>
          <p:nvPr/>
        </p:nvPicPr>
        <p:blipFill>
          <a:blip r:embed="rId3" cstate="print"/>
          <a:stretch>
            <a:fillRect/>
          </a:stretch>
        </p:blipFill>
        <p:spPr>
          <a:xfrm>
            <a:off x="134462" y="1414925"/>
            <a:ext cx="8875076" cy="4536150"/>
          </a:xfrm>
          <a:prstGeom prst="rect">
            <a:avLst/>
          </a:prstGeom>
        </p:spPr>
      </p:pic>
      <p:sp>
        <p:nvSpPr>
          <p:cNvPr id="3" name="Text Placeholder 2"/>
          <p:cNvSpPr>
            <a:spLocks noGrp="1"/>
          </p:cNvSpPr>
          <p:nvPr>
            <p:ph type="body" sz="quarter" idx="13"/>
          </p:nvPr>
        </p:nvSpPr>
        <p:spPr/>
        <p:txBody>
          <a:bodyPr/>
          <a:lstStyle/>
          <a:p>
            <a:r>
              <a:rPr lang="en-US" sz="1600" dirty="0"/>
              <a:t>Exhibit 2-12 provides an overview of managerial decision making.</a:t>
            </a:r>
          </a:p>
        </p:txBody>
      </p:sp>
    </p:spTree>
    <p:extLst>
      <p:ext uri="{BB962C8B-B14F-4D97-AF65-F5344CB8AC3E}">
        <p14:creationId xmlns="" xmlns:p14="http://schemas.microsoft.com/office/powerpoint/2010/main" val="1765671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Making Effective Decisions</a:t>
            </a:r>
          </a:p>
        </p:txBody>
      </p:sp>
      <p:sp>
        <p:nvSpPr>
          <p:cNvPr id="3" name="Content Placeholder 2"/>
          <p:cNvSpPr>
            <a:spLocks noGrp="1"/>
          </p:cNvSpPr>
          <p:nvPr>
            <p:ph idx="1"/>
          </p:nvPr>
        </p:nvSpPr>
        <p:spPr/>
        <p:txBody>
          <a:bodyPr/>
          <a:lstStyle/>
          <a:p>
            <a:r>
              <a:rPr lang="en-US" sz="3200" dirty="0"/>
              <a:t>Understand cultural differences</a:t>
            </a:r>
          </a:p>
          <a:p>
            <a:r>
              <a:rPr lang="en-US" sz="3200" dirty="0"/>
              <a:t>Create standards for good decision making</a:t>
            </a:r>
          </a:p>
          <a:p>
            <a:r>
              <a:rPr lang="en-US" sz="3200" dirty="0"/>
              <a:t>Know when it’s time to call it quits</a:t>
            </a:r>
          </a:p>
          <a:p>
            <a:r>
              <a:rPr lang="en-US" sz="3200" dirty="0"/>
              <a:t>Use an effective decision-making process</a:t>
            </a:r>
          </a:p>
          <a:p>
            <a:r>
              <a:rPr lang="en-US" sz="3200" dirty="0"/>
              <a:t>Develop your ability to think clearly</a:t>
            </a:r>
            <a:endParaRPr lang="en-US" sz="2800" dirty="0"/>
          </a:p>
        </p:txBody>
      </p:sp>
    </p:spTree>
    <p:extLst>
      <p:ext uri="{BB962C8B-B14F-4D97-AF65-F5344CB8AC3E}">
        <p14:creationId xmlns="" xmlns:p14="http://schemas.microsoft.com/office/powerpoint/2010/main" val="695482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an Effective Decision-Making Process</a:t>
            </a:r>
          </a:p>
        </p:txBody>
      </p:sp>
      <p:sp>
        <p:nvSpPr>
          <p:cNvPr id="3" name="Content Placeholder 2"/>
          <p:cNvSpPr>
            <a:spLocks noGrp="1"/>
          </p:cNvSpPr>
          <p:nvPr>
            <p:ph idx="1"/>
          </p:nvPr>
        </p:nvSpPr>
        <p:spPr/>
        <p:txBody>
          <a:bodyPr/>
          <a:lstStyle/>
          <a:p>
            <a:r>
              <a:rPr lang="en-US" sz="2800" dirty="0"/>
              <a:t>Focuses on what’s important</a:t>
            </a:r>
          </a:p>
          <a:p>
            <a:r>
              <a:rPr lang="en-US" sz="2800" dirty="0"/>
              <a:t>Is logical and consistent</a:t>
            </a:r>
          </a:p>
          <a:p>
            <a:r>
              <a:rPr lang="en-US" sz="2800" dirty="0"/>
              <a:t>Acknowledges subjective and analytical thinking, blends analytical with intuitive thinking</a:t>
            </a:r>
          </a:p>
          <a:p>
            <a:r>
              <a:rPr lang="en-US" sz="2800" dirty="0"/>
              <a:t>Requires only as much information as is needed to resolve particular dilemma</a:t>
            </a:r>
          </a:p>
          <a:p>
            <a:r>
              <a:rPr lang="en-US" sz="2800" dirty="0"/>
              <a:t>Encourages the gathering of relevant information</a:t>
            </a:r>
          </a:p>
          <a:p>
            <a:r>
              <a:rPr lang="en-US" sz="2800" dirty="0"/>
              <a:t>Is straightforward, reliable, easy-to-use, flexible</a:t>
            </a:r>
          </a:p>
        </p:txBody>
      </p:sp>
    </p:spTree>
    <p:extLst>
      <p:ext uri="{BB962C8B-B14F-4D97-AF65-F5344CB8AC3E}">
        <p14:creationId xmlns="" xmlns:p14="http://schemas.microsoft.com/office/powerpoint/2010/main" val="61074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18F5ABE6-7C29-458F-A68D-D99806E17B1C}"/>
              </a:ext>
            </a:extLst>
          </p:cNvPr>
          <p:cNvSpPr>
            <a:spLocks noGrp="1"/>
          </p:cNvSpPr>
          <p:nvPr>
            <p:ph type="ftr" sz="quarter" idx="10"/>
          </p:nvPr>
        </p:nvSpPr>
        <p:spPr/>
        <p:txBody>
          <a:bodyPr/>
          <a:lstStyle/>
          <a:p>
            <a:pPr>
              <a:defRPr/>
            </a:pPr>
            <a:r>
              <a:rPr lang="en-US"/>
              <a:t>Copyright © 2005 Prentice Hall, Inc. All rights reserved. </a:t>
            </a:r>
          </a:p>
        </p:txBody>
      </p:sp>
      <p:sp>
        <p:nvSpPr>
          <p:cNvPr id="8195" name="Slide Number Placeholder 4">
            <a:extLst>
              <a:ext uri="{FF2B5EF4-FFF2-40B4-BE49-F238E27FC236}">
                <a16:creationId xmlns:a16="http://schemas.microsoft.com/office/drawing/2014/main" xmlns="" id="{CD5CA9E4-C7AD-4AD2-B388-FC2A52CBBFB0}"/>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a:spcBef>
                <a:spcPct val="0"/>
              </a:spcBef>
              <a:buClrTx/>
              <a:buFontTx/>
              <a:buNone/>
            </a:pPr>
            <a:r>
              <a:rPr lang="en-US" altLang="ar-SA" sz="1000">
                <a:solidFill>
                  <a:schemeClr val="tx1"/>
                </a:solidFill>
              </a:rPr>
              <a:t>6–</a:t>
            </a:r>
            <a:fld id="{823A3A1E-6872-45FF-84B2-92C9B57F7691}" type="slidenum">
              <a:rPr lang="en-US" altLang="ar-SA" sz="1000" smtClean="0">
                <a:solidFill>
                  <a:schemeClr val="tx1"/>
                </a:solidFill>
              </a:rPr>
              <a:pPr>
                <a:spcBef>
                  <a:spcPct val="0"/>
                </a:spcBef>
                <a:buClrTx/>
                <a:buFontTx/>
                <a:buNone/>
              </a:pPr>
              <a:t>5</a:t>
            </a:fld>
            <a:endParaRPr lang="en-US" altLang="ar-SA" sz="1000">
              <a:solidFill>
                <a:schemeClr val="tx1"/>
              </a:solidFill>
            </a:endParaRPr>
          </a:p>
        </p:txBody>
      </p:sp>
      <p:sp>
        <p:nvSpPr>
          <p:cNvPr id="8196" name="Rectangle 2">
            <a:extLst>
              <a:ext uri="{FF2B5EF4-FFF2-40B4-BE49-F238E27FC236}">
                <a16:creationId xmlns:a16="http://schemas.microsoft.com/office/drawing/2014/main" xmlns="" id="{E61BCC37-9503-4327-A96F-35B1629097B9}"/>
              </a:ext>
            </a:extLst>
          </p:cNvPr>
          <p:cNvSpPr>
            <a:spLocks noGrp="1" noChangeArrowheads="1"/>
          </p:cNvSpPr>
          <p:nvPr>
            <p:ph type="title"/>
          </p:nvPr>
        </p:nvSpPr>
        <p:spPr>
          <a:xfrm>
            <a:off x="457200" y="215372"/>
            <a:ext cx="8229600" cy="622828"/>
          </a:xfrm>
        </p:spPr>
        <p:txBody>
          <a:bodyPr/>
          <a:lstStyle/>
          <a:p>
            <a:pPr eaLnBrk="1" hangingPunct="1"/>
            <a:r>
              <a:rPr lang="en-US" altLang="ar-SA" dirty="0"/>
              <a:t>Decision Making</a:t>
            </a:r>
          </a:p>
        </p:txBody>
      </p:sp>
      <p:sp>
        <p:nvSpPr>
          <p:cNvPr id="8197" name="Rectangle 3">
            <a:extLst>
              <a:ext uri="{FF2B5EF4-FFF2-40B4-BE49-F238E27FC236}">
                <a16:creationId xmlns:a16="http://schemas.microsoft.com/office/drawing/2014/main" xmlns="" id="{81E73260-E51C-4CB0-887D-2762285E632A}"/>
              </a:ext>
            </a:extLst>
          </p:cNvPr>
          <p:cNvSpPr>
            <a:spLocks noGrp="1" noChangeArrowheads="1"/>
          </p:cNvSpPr>
          <p:nvPr>
            <p:ph type="body" idx="1"/>
          </p:nvPr>
        </p:nvSpPr>
        <p:spPr>
          <a:xfrm>
            <a:off x="457200" y="940500"/>
            <a:ext cx="8229600" cy="5185663"/>
          </a:xfrm>
        </p:spPr>
        <p:txBody>
          <a:bodyPr/>
          <a:lstStyle/>
          <a:p>
            <a:pPr eaLnBrk="1" hangingPunct="1">
              <a:spcBef>
                <a:spcPct val="40000"/>
              </a:spcBef>
            </a:pPr>
            <a:r>
              <a:rPr lang="en-US" altLang="ar-SA" sz="2800" dirty="0"/>
              <a:t>Decision</a:t>
            </a:r>
          </a:p>
          <a:p>
            <a:pPr lvl="1" eaLnBrk="1" hangingPunct="1">
              <a:spcBef>
                <a:spcPct val="40000"/>
              </a:spcBef>
            </a:pPr>
            <a:r>
              <a:rPr lang="en-US" altLang="ar-SA" sz="2800" dirty="0"/>
              <a:t>Making a choice from two or more alternatives.</a:t>
            </a:r>
          </a:p>
          <a:p>
            <a:pPr eaLnBrk="1" hangingPunct="1">
              <a:spcBef>
                <a:spcPct val="40000"/>
              </a:spcBef>
            </a:pPr>
            <a:r>
              <a:rPr lang="en-US" altLang="ar-SA" sz="2800" dirty="0"/>
              <a:t>The Decision-Making Process</a:t>
            </a:r>
          </a:p>
          <a:p>
            <a:pPr lvl="1" eaLnBrk="1" hangingPunct="1">
              <a:spcBef>
                <a:spcPct val="40000"/>
              </a:spcBef>
            </a:pPr>
            <a:r>
              <a:rPr lang="en-US" altLang="ar-SA" sz="2800" dirty="0"/>
              <a:t>Identifying a problem and decision criteria and allocating weights to the criteria.</a:t>
            </a:r>
          </a:p>
          <a:p>
            <a:pPr lvl="1" eaLnBrk="1" hangingPunct="1">
              <a:spcBef>
                <a:spcPct val="40000"/>
              </a:spcBef>
            </a:pPr>
            <a:r>
              <a:rPr lang="en-US" altLang="ar-SA" sz="2800" dirty="0"/>
              <a:t>Developing, analyzing, and selecting an alternative that can resolve the problem.</a:t>
            </a:r>
          </a:p>
          <a:p>
            <a:pPr lvl="1" eaLnBrk="1" hangingPunct="1">
              <a:spcBef>
                <a:spcPct val="40000"/>
              </a:spcBef>
            </a:pPr>
            <a:r>
              <a:rPr lang="en-US" altLang="ar-SA" sz="2800" dirty="0"/>
              <a:t>Implementing the selected alternative.</a:t>
            </a:r>
          </a:p>
          <a:p>
            <a:pPr lvl="1" eaLnBrk="1" hangingPunct="1">
              <a:spcBef>
                <a:spcPct val="40000"/>
              </a:spcBef>
            </a:pPr>
            <a:r>
              <a:rPr lang="en-US" altLang="ar-SA" sz="2800" dirty="0"/>
              <a:t>Evaluating the decision’s effectiveness.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and Decision-Making</a:t>
            </a:r>
          </a:p>
        </p:txBody>
      </p:sp>
      <p:sp>
        <p:nvSpPr>
          <p:cNvPr id="3" name="Content Placeholder 2"/>
          <p:cNvSpPr>
            <a:spLocks noGrp="1"/>
          </p:cNvSpPr>
          <p:nvPr>
            <p:ph idx="1"/>
          </p:nvPr>
        </p:nvSpPr>
        <p:spPr/>
        <p:txBody>
          <a:bodyPr/>
          <a:lstStyle/>
          <a:p>
            <a:r>
              <a:rPr lang="en-US" sz="2800" b="1" dirty="0"/>
              <a:t>Big data: </a:t>
            </a:r>
            <a:r>
              <a:rPr lang="en-US" sz="2800" dirty="0"/>
              <a:t>the vast amount of quantifiable data that can be analyzed by highly sophisticated data processing</a:t>
            </a:r>
          </a:p>
          <a:p>
            <a:r>
              <a:rPr lang="en-US" sz="2800" dirty="0"/>
              <a:t>Can be a powerful tool in decision making, but collecting and analyzing data for data’s sake is wasted effort</a:t>
            </a:r>
          </a:p>
        </p:txBody>
      </p:sp>
    </p:spTree>
    <p:extLst>
      <p:ext uri="{BB962C8B-B14F-4D97-AF65-F5344CB8AC3E}">
        <p14:creationId xmlns="" xmlns:p14="http://schemas.microsoft.com/office/powerpoint/2010/main" val="15423116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2EA27A7-3F98-458F-90DC-AA4727275F43}"/>
              </a:ext>
            </a:extLst>
          </p:cNvPr>
          <p:cNvSpPr>
            <a:spLocks noGrp="1"/>
          </p:cNvSpPr>
          <p:nvPr>
            <p:ph type="ftr" sz="quarter" idx="10"/>
          </p:nvPr>
        </p:nvSpPr>
        <p:spPr/>
        <p:txBody>
          <a:bodyPr/>
          <a:lstStyle/>
          <a:p>
            <a:pPr>
              <a:defRPr/>
            </a:pPr>
            <a:r>
              <a:rPr lang="en-US"/>
              <a:t>Copyright © 2005 Prentice Hall, Inc. All rights reserved. </a:t>
            </a:r>
          </a:p>
        </p:txBody>
      </p:sp>
      <p:sp>
        <p:nvSpPr>
          <p:cNvPr id="39939" name="Slide Number Placeholder 4">
            <a:extLst>
              <a:ext uri="{FF2B5EF4-FFF2-40B4-BE49-F238E27FC236}">
                <a16:creationId xmlns:a16="http://schemas.microsoft.com/office/drawing/2014/main" xmlns="" id="{840D1B7E-3707-4BEB-BC42-7732AE2E5BB2}"/>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a:spcBef>
                <a:spcPct val="0"/>
              </a:spcBef>
              <a:buClrTx/>
              <a:buFontTx/>
              <a:buNone/>
            </a:pPr>
            <a:r>
              <a:rPr lang="en-US" altLang="ar-SA" sz="1000">
                <a:solidFill>
                  <a:schemeClr val="tx1"/>
                </a:solidFill>
              </a:rPr>
              <a:t>6–</a:t>
            </a:r>
            <a:fld id="{202306C9-700A-4772-9AA2-B56AD1544897}" type="slidenum">
              <a:rPr lang="en-US" altLang="ar-SA" sz="1000" smtClean="0">
                <a:solidFill>
                  <a:schemeClr val="tx1"/>
                </a:solidFill>
              </a:rPr>
              <a:pPr>
                <a:spcBef>
                  <a:spcPct val="0"/>
                </a:spcBef>
                <a:buClrTx/>
                <a:buFontTx/>
                <a:buNone/>
              </a:pPr>
              <a:t>51</a:t>
            </a:fld>
            <a:endParaRPr lang="en-US" altLang="ar-SA" sz="1000">
              <a:solidFill>
                <a:schemeClr val="tx1"/>
              </a:solidFill>
            </a:endParaRPr>
          </a:p>
        </p:txBody>
      </p:sp>
      <p:sp>
        <p:nvSpPr>
          <p:cNvPr id="39940" name="Rectangle 2">
            <a:extLst>
              <a:ext uri="{FF2B5EF4-FFF2-40B4-BE49-F238E27FC236}">
                <a16:creationId xmlns:a16="http://schemas.microsoft.com/office/drawing/2014/main" xmlns="" id="{EB2E69F0-AECF-4C88-9A0A-F91F9E2DD169}"/>
              </a:ext>
            </a:extLst>
          </p:cNvPr>
          <p:cNvSpPr>
            <a:spLocks noGrp="1" noChangeArrowheads="1"/>
          </p:cNvSpPr>
          <p:nvPr>
            <p:ph type="title"/>
          </p:nvPr>
        </p:nvSpPr>
        <p:spPr>
          <a:xfrm>
            <a:off x="457200" y="215372"/>
            <a:ext cx="8229600" cy="699028"/>
          </a:xfrm>
        </p:spPr>
        <p:txBody>
          <a:bodyPr/>
          <a:lstStyle/>
          <a:p>
            <a:pPr eaLnBrk="1" hangingPunct="1"/>
            <a:r>
              <a:rPr lang="en-US" altLang="ar-SA" dirty="0"/>
              <a:t>Decision-Making Styles</a:t>
            </a:r>
          </a:p>
        </p:txBody>
      </p:sp>
      <p:sp>
        <p:nvSpPr>
          <p:cNvPr id="39941" name="Rectangle 3">
            <a:extLst>
              <a:ext uri="{FF2B5EF4-FFF2-40B4-BE49-F238E27FC236}">
                <a16:creationId xmlns:a16="http://schemas.microsoft.com/office/drawing/2014/main" xmlns="" id="{2E68590C-20F2-4605-8C68-D51845664FFC}"/>
              </a:ext>
            </a:extLst>
          </p:cNvPr>
          <p:cNvSpPr>
            <a:spLocks noGrp="1" noChangeArrowheads="1"/>
          </p:cNvSpPr>
          <p:nvPr>
            <p:ph type="body" idx="1"/>
          </p:nvPr>
        </p:nvSpPr>
        <p:spPr>
          <a:xfrm>
            <a:off x="457200" y="1143000"/>
            <a:ext cx="8229600" cy="4983163"/>
          </a:xfrm>
        </p:spPr>
        <p:txBody>
          <a:bodyPr/>
          <a:lstStyle/>
          <a:p>
            <a:pPr eaLnBrk="1" hangingPunct="1">
              <a:spcBef>
                <a:spcPct val="50000"/>
              </a:spcBef>
            </a:pPr>
            <a:r>
              <a:rPr lang="en-US" altLang="ar-SA" sz="2800" b="1" dirty="0"/>
              <a:t>Dimensions of Decision-Making Styles</a:t>
            </a:r>
          </a:p>
          <a:p>
            <a:pPr lvl="1" eaLnBrk="1" hangingPunct="1">
              <a:spcBef>
                <a:spcPct val="50000"/>
              </a:spcBef>
            </a:pPr>
            <a:r>
              <a:rPr lang="en-US" altLang="ar-SA" sz="2800" b="1" dirty="0"/>
              <a:t>Ways of thinking</a:t>
            </a:r>
          </a:p>
          <a:p>
            <a:pPr lvl="2" eaLnBrk="1" hangingPunct="1">
              <a:spcBef>
                <a:spcPct val="50000"/>
              </a:spcBef>
            </a:pPr>
            <a:r>
              <a:rPr lang="en-US" altLang="ar-SA" sz="2800" b="1" dirty="0"/>
              <a:t>Rational</a:t>
            </a:r>
            <a:r>
              <a:rPr lang="en-US" altLang="ar-SA" sz="2800" dirty="0"/>
              <a:t>, orderly, and consistent</a:t>
            </a:r>
          </a:p>
          <a:p>
            <a:pPr lvl="2" eaLnBrk="1" hangingPunct="1">
              <a:spcBef>
                <a:spcPct val="50000"/>
              </a:spcBef>
            </a:pPr>
            <a:r>
              <a:rPr lang="en-US" altLang="ar-SA" sz="2800" b="1" dirty="0"/>
              <a:t>Intuitive</a:t>
            </a:r>
            <a:r>
              <a:rPr lang="en-US" altLang="ar-SA" sz="2800" dirty="0"/>
              <a:t>, creative, and unique</a:t>
            </a:r>
          </a:p>
          <a:p>
            <a:pPr lvl="1" eaLnBrk="1" hangingPunct="1">
              <a:spcBef>
                <a:spcPct val="50000"/>
              </a:spcBef>
            </a:pPr>
            <a:r>
              <a:rPr lang="en-US" altLang="ar-SA" sz="2800" b="1" dirty="0"/>
              <a:t>Tolerance for ambiguity</a:t>
            </a:r>
          </a:p>
          <a:p>
            <a:pPr lvl="2" eaLnBrk="1" hangingPunct="1">
              <a:spcBef>
                <a:spcPct val="50000"/>
              </a:spcBef>
            </a:pPr>
            <a:r>
              <a:rPr lang="en-US" altLang="ar-SA" sz="2800" b="1" dirty="0"/>
              <a:t>Low tolerance</a:t>
            </a:r>
            <a:r>
              <a:rPr lang="en-US" altLang="ar-SA" sz="2800" dirty="0"/>
              <a:t>: require consistency and order</a:t>
            </a:r>
          </a:p>
          <a:p>
            <a:pPr lvl="2" eaLnBrk="1" hangingPunct="1">
              <a:spcBef>
                <a:spcPct val="50000"/>
              </a:spcBef>
            </a:pPr>
            <a:r>
              <a:rPr lang="en-US" altLang="ar-SA" sz="2800" b="1" dirty="0"/>
              <a:t>High tolerance</a:t>
            </a:r>
            <a:r>
              <a:rPr lang="en-US" altLang="ar-SA" sz="2800" dirty="0"/>
              <a:t>: multiple thoughts simultaneously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2">
            <a:extLst>
              <a:ext uri="{FF2B5EF4-FFF2-40B4-BE49-F238E27FC236}">
                <a16:creationId xmlns:a16="http://schemas.microsoft.com/office/drawing/2014/main" xmlns="" id="{71666C1F-0521-4076-82EE-29A1C3DEB0C3}"/>
              </a:ext>
            </a:extLst>
          </p:cNvPr>
          <p:cNvSpPr>
            <a:spLocks noGrp="1"/>
          </p:cNvSpPr>
          <p:nvPr>
            <p:ph type="ftr" sz="quarter" idx="10"/>
          </p:nvPr>
        </p:nvSpPr>
        <p:spPr/>
        <p:txBody>
          <a:bodyPr/>
          <a:lstStyle/>
          <a:p>
            <a:pPr>
              <a:defRPr/>
            </a:pPr>
            <a:r>
              <a:rPr lang="en-US"/>
              <a:t>Copyright © 2005 Prentice Hall, Inc. All rights reserved. </a:t>
            </a:r>
          </a:p>
        </p:txBody>
      </p:sp>
      <p:sp>
        <p:nvSpPr>
          <p:cNvPr id="40963" name="Slide Number Placeholder 3">
            <a:extLst>
              <a:ext uri="{FF2B5EF4-FFF2-40B4-BE49-F238E27FC236}">
                <a16:creationId xmlns:a16="http://schemas.microsoft.com/office/drawing/2014/main" xmlns="" id="{BE1890D6-756A-4C80-AFD0-6784EAA81E4B}"/>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a:spcBef>
                <a:spcPct val="0"/>
              </a:spcBef>
              <a:buClrTx/>
              <a:buFontTx/>
              <a:buNone/>
            </a:pPr>
            <a:r>
              <a:rPr lang="en-US" altLang="ar-SA" sz="1000">
                <a:solidFill>
                  <a:schemeClr val="tx1"/>
                </a:solidFill>
              </a:rPr>
              <a:t>6–</a:t>
            </a:r>
            <a:fld id="{D7C78E77-04BC-43D5-961C-A33940E07572}" type="slidenum">
              <a:rPr lang="en-US" altLang="ar-SA" sz="1000" smtClean="0">
                <a:solidFill>
                  <a:schemeClr val="tx1"/>
                </a:solidFill>
              </a:rPr>
              <a:pPr>
                <a:spcBef>
                  <a:spcPct val="0"/>
                </a:spcBef>
                <a:buClrTx/>
                <a:buFontTx/>
                <a:buNone/>
              </a:pPr>
              <a:t>52</a:t>
            </a:fld>
            <a:endParaRPr lang="en-US" altLang="ar-SA" sz="1000">
              <a:solidFill>
                <a:schemeClr val="tx1"/>
              </a:solidFill>
            </a:endParaRPr>
          </a:p>
        </p:txBody>
      </p:sp>
      <p:sp>
        <p:nvSpPr>
          <p:cNvPr id="33794" name="Text Box 2">
            <a:extLst>
              <a:ext uri="{FF2B5EF4-FFF2-40B4-BE49-F238E27FC236}">
                <a16:creationId xmlns:a16="http://schemas.microsoft.com/office/drawing/2014/main" xmlns="" id="{9A811BED-AC4F-4519-A44A-2A542CBCCD92}"/>
              </a:ext>
            </a:extLst>
          </p:cNvPr>
          <p:cNvSpPr txBox="1">
            <a:spLocks noChangeArrowheads="1"/>
          </p:cNvSpPr>
          <p:nvPr/>
        </p:nvSpPr>
        <p:spPr bwMode="blackWhite">
          <a:xfrm>
            <a:off x="7648575" y="6075363"/>
            <a:ext cx="939800" cy="182562"/>
          </a:xfrm>
          <a:prstGeom prst="rect">
            <a:avLst/>
          </a:prstGeom>
          <a:noFill/>
          <a:ln w="9525">
            <a:noFill/>
            <a:miter lim="800000"/>
            <a:headEnd/>
            <a:tailEnd/>
          </a:ln>
          <a:effectLst/>
        </p:spPr>
        <p:txBody>
          <a:bodyPr wrap="none" tIns="0" rIns="0" bIns="0" anchor="ctr">
            <a:spAutoFit/>
          </a:bodyPr>
          <a:lstStyle/>
          <a:p>
            <a:pPr algn="r" eaLnBrk="1" hangingPunct="1">
              <a:spcBef>
                <a:spcPct val="50000"/>
              </a:spcBef>
              <a:defRPr/>
            </a:pPr>
            <a:r>
              <a:rPr lang="en-US" b="1">
                <a:effectLst>
                  <a:outerShdw blurRad="38100" dist="38100" dir="2700000" algn="tl">
                    <a:srgbClr val="C0C0C0"/>
                  </a:outerShdw>
                </a:effectLst>
                <a:latin typeface="Arial" pitchFamily="34" charset="0"/>
              </a:rPr>
              <a:t>Exhibit 6.12</a:t>
            </a:r>
          </a:p>
        </p:txBody>
      </p:sp>
      <p:sp>
        <p:nvSpPr>
          <p:cNvPr id="40965" name="Oval 3">
            <a:extLst>
              <a:ext uri="{FF2B5EF4-FFF2-40B4-BE49-F238E27FC236}">
                <a16:creationId xmlns:a16="http://schemas.microsoft.com/office/drawing/2014/main" xmlns="" id="{9699B7F6-62BF-469C-B97F-FBBEC1FE6A53}"/>
              </a:ext>
            </a:extLst>
          </p:cNvPr>
          <p:cNvSpPr>
            <a:spLocks noChangeArrowheads="1"/>
          </p:cNvSpPr>
          <p:nvPr/>
        </p:nvSpPr>
        <p:spPr bwMode="auto">
          <a:xfrm>
            <a:off x="7232650" y="6237288"/>
            <a:ext cx="87313" cy="87312"/>
          </a:xfrm>
          <a:prstGeom prst="ellipse">
            <a:avLst/>
          </a:prstGeom>
          <a:solidFill>
            <a:srgbClr val="33CCC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eaLnBrk="1" hangingPunct="1">
              <a:spcBef>
                <a:spcPct val="0"/>
              </a:spcBef>
              <a:buClrTx/>
              <a:buFontTx/>
              <a:buNone/>
            </a:pPr>
            <a:endParaRPr lang="ar-EG" altLang="ar-SA" sz="1200">
              <a:solidFill>
                <a:schemeClr val="tx1"/>
              </a:solidFill>
              <a:latin typeface="Times New Roman" panose="02020603050405020304" pitchFamily="18" charset="0"/>
            </a:endParaRPr>
          </a:p>
        </p:txBody>
      </p:sp>
      <p:sp>
        <p:nvSpPr>
          <p:cNvPr id="40966" name="Oval 4">
            <a:extLst>
              <a:ext uri="{FF2B5EF4-FFF2-40B4-BE49-F238E27FC236}">
                <a16:creationId xmlns:a16="http://schemas.microsoft.com/office/drawing/2014/main" xmlns="" id="{12B91C21-ACC0-4149-9733-9BEAD5677E58}"/>
              </a:ext>
            </a:extLst>
          </p:cNvPr>
          <p:cNvSpPr>
            <a:spLocks noChangeArrowheads="1"/>
          </p:cNvSpPr>
          <p:nvPr/>
        </p:nvSpPr>
        <p:spPr bwMode="auto">
          <a:xfrm>
            <a:off x="7380288" y="6237288"/>
            <a:ext cx="88900" cy="87312"/>
          </a:xfrm>
          <a:prstGeom prst="ellipse">
            <a:avLst/>
          </a:prstGeom>
          <a:solidFill>
            <a:srgbClr val="3366C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eaLnBrk="1" hangingPunct="1">
              <a:spcBef>
                <a:spcPct val="0"/>
              </a:spcBef>
              <a:buClrTx/>
              <a:buFontTx/>
              <a:buNone/>
            </a:pPr>
            <a:endParaRPr lang="ar-EG" altLang="ar-SA" sz="1200">
              <a:solidFill>
                <a:schemeClr val="tx1"/>
              </a:solidFill>
              <a:latin typeface="Times New Roman" panose="02020603050405020304" pitchFamily="18" charset="0"/>
            </a:endParaRPr>
          </a:p>
        </p:txBody>
      </p:sp>
      <p:sp>
        <p:nvSpPr>
          <p:cNvPr id="40967" name="Oval 5">
            <a:extLst>
              <a:ext uri="{FF2B5EF4-FFF2-40B4-BE49-F238E27FC236}">
                <a16:creationId xmlns:a16="http://schemas.microsoft.com/office/drawing/2014/main" xmlns="" id="{6177BCC5-9F71-4972-9FC7-2DE0F427BC26}"/>
              </a:ext>
            </a:extLst>
          </p:cNvPr>
          <p:cNvSpPr>
            <a:spLocks noChangeArrowheads="1"/>
          </p:cNvSpPr>
          <p:nvPr/>
        </p:nvSpPr>
        <p:spPr bwMode="auto">
          <a:xfrm>
            <a:off x="7086600" y="6237288"/>
            <a:ext cx="87313" cy="87312"/>
          </a:xfrm>
          <a:prstGeom prst="ellipse">
            <a:avLst/>
          </a:prstGeom>
          <a:solidFill>
            <a:srgbClr val="FF99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eaLnBrk="1" hangingPunct="1">
              <a:spcBef>
                <a:spcPct val="0"/>
              </a:spcBef>
              <a:buClrTx/>
              <a:buFontTx/>
              <a:buNone/>
            </a:pPr>
            <a:endParaRPr lang="ar-EG" altLang="ar-SA" sz="1200">
              <a:solidFill>
                <a:schemeClr val="tx1"/>
              </a:solidFill>
              <a:latin typeface="Times New Roman" panose="02020603050405020304" pitchFamily="18" charset="0"/>
            </a:endParaRPr>
          </a:p>
        </p:txBody>
      </p:sp>
      <p:sp>
        <p:nvSpPr>
          <p:cNvPr id="40968" name="Line 6">
            <a:extLst>
              <a:ext uri="{FF2B5EF4-FFF2-40B4-BE49-F238E27FC236}">
                <a16:creationId xmlns:a16="http://schemas.microsoft.com/office/drawing/2014/main" xmlns="" id="{299B22C3-95FC-46DB-AFCE-A7F52C8BCB24}"/>
              </a:ext>
            </a:extLst>
          </p:cNvPr>
          <p:cNvSpPr>
            <a:spLocks noChangeShapeType="1"/>
          </p:cNvSpPr>
          <p:nvPr/>
        </p:nvSpPr>
        <p:spPr bwMode="auto">
          <a:xfrm>
            <a:off x="7467600" y="6286500"/>
            <a:ext cx="1127125"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ar-SA"/>
          </a:p>
        </p:txBody>
      </p:sp>
      <p:sp>
        <p:nvSpPr>
          <p:cNvPr id="40969" name="Rectangle 7">
            <a:extLst>
              <a:ext uri="{FF2B5EF4-FFF2-40B4-BE49-F238E27FC236}">
                <a16:creationId xmlns:a16="http://schemas.microsoft.com/office/drawing/2014/main" xmlns="" id="{A8E12585-592D-40D6-8FE5-4B564C1DCD8F}"/>
              </a:ext>
            </a:extLst>
          </p:cNvPr>
          <p:cNvSpPr>
            <a:spLocks noGrp="1" noChangeArrowheads="1"/>
          </p:cNvSpPr>
          <p:nvPr>
            <p:ph type="title"/>
          </p:nvPr>
        </p:nvSpPr>
        <p:spPr>
          <a:xfrm>
            <a:off x="522288" y="579438"/>
            <a:ext cx="8077200" cy="519112"/>
          </a:xfrm>
        </p:spPr>
        <p:txBody>
          <a:bodyPr/>
          <a:lstStyle/>
          <a:p>
            <a:pPr eaLnBrk="1" hangingPunct="1"/>
            <a:r>
              <a:rPr lang="en-US" altLang="ar-SA" sz="2800">
                <a:solidFill>
                  <a:schemeClr val="tx1"/>
                </a:solidFill>
              </a:rPr>
              <a:t>Decision-Making Styles</a:t>
            </a:r>
          </a:p>
        </p:txBody>
      </p:sp>
      <p:pic>
        <p:nvPicPr>
          <p:cNvPr id="33802" name="Picture 10">
            <a:extLst>
              <a:ext uri="{FF2B5EF4-FFF2-40B4-BE49-F238E27FC236}">
                <a16:creationId xmlns:a16="http://schemas.microsoft.com/office/drawing/2014/main" xmlns="" id="{9E274EC4-75BD-45CA-B30D-C228453BBDCA}"/>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38375" y="1266825"/>
            <a:ext cx="5534025" cy="4676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71" name="Rectangle 11">
            <a:extLst>
              <a:ext uri="{FF2B5EF4-FFF2-40B4-BE49-F238E27FC236}">
                <a16:creationId xmlns:a16="http://schemas.microsoft.com/office/drawing/2014/main" xmlns="" id="{9B033417-CC63-4E62-A624-23540C4A86F2}"/>
              </a:ext>
            </a:extLst>
          </p:cNvPr>
          <p:cNvSpPr>
            <a:spLocks noChangeArrowheads="1"/>
          </p:cNvSpPr>
          <p:nvPr/>
        </p:nvSpPr>
        <p:spPr bwMode="auto">
          <a:xfrm>
            <a:off x="457200" y="6013450"/>
            <a:ext cx="34290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eaLnBrk="1" hangingPunct="1">
              <a:spcBef>
                <a:spcPct val="0"/>
              </a:spcBef>
              <a:buClrTx/>
              <a:buFontTx/>
              <a:buNone/>
            </a:pPr>
            <a:r>
              <a:rPr lang="en-US" altLang="ar-SA" sz="900" i="1">
                <a:solidFill>
                  <a:schemeClr val="tx1"/>
                </a:solidFill>
              </a:rPr>
              <a:t>Source: </a:t>
            </a:r>
            <a:r>
              <a:rPr lang="en-US" altLang="ar-SA" sz="900">
                <a:solidFill>
                  <a:schemeClr val="tx1"/>
                </a:solidFill>
              </a:rPr>
              <a:t>S.P. Robbins and D.A. DeCenzo, </a:t>
            </a:r>
            <a:r>
              <a:rPr lang="en-US" altLang="ar-SA" sz="900" i="1">
                <a:solidFill>
                  <a:schemeClr val="tx1"/>
                </a:solidFill>
              </a:rPr>
              <a:t>Supervision Today</a:t>
            </a:r>
            <a:r>
              <a:rPr lang="en-US" altLang="ar-SA" sz="900">
                <a:solidFill>
                  <a:schemeClr val="tx1"/>
                </a:solidFill>
              </a:rPr>
              <a:t>. 2nd ed. (Upper Saddle River, NJ: Prentice Hall, 1998). p. 166.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0"/>
                                  </p:stCondLst>
                                  <p:childTnLst>
                                    <p:set>
                                      <p:cBhvr>
                                        <p:cTn id="6" dur="1" fill="hold">
                                          <p:stCondLst>
                                            <p:cond delay="0"/>
                                          </p:stCondLst>
                                        </p:cTn>
                                        <p:tgtEl>
                                          <p:spTgt spid="33802"/>
                                        </p:tgtEl>
                                        <p:attrNameLst>
                                          <p:attrName>style.visibility</p:attrName>
                                        </p:attrNameLst>
                                      </p:cBhvr>
                                      <p:to>
                                        <p:strVal val="visible"/>
                                      </p:to>
                                    </p:set>
                                    <p:animEffect transition="in" filter="strips(upRight)">
                                      <p:cBhvr>
                                        <p:cTn id="7" dur="5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B6AC6910-C490-4C62-B1B4-73A5E7A2F3B5}"/>
              </a:ext>
            </a:extLst>
          </p:cNvPr>
          <p:cNvSpPr>
            <a:spLocks noGrp="1"/>
          </p:cNvSpPr>
          <p:nvPr>
            <p:ph type="ftr" sz="quarter" idx="10"/>
          </p:nvPr>
        </p:nvSpPr>
        <p:spPr/>
        <p:txBody>
          <a:bodyPr/>
          <a:lstStyle/>
          <a:p>
            <a:pPr>
              <a:defRPr/>
            </a:pPr>
            <a:r>
              <a:rPr lang="en-US"/>
              <a:t>Copyright © 2005 Prentice Hall, Inc. All rights reserved. </a:t>
            </a:r>
          </a:p>
        </p:txBody>
      </p:sp>
      <p:sp>
        <p:nvSpPr>
          <p:cNvPr id="41987" name="Slide Number Placeholder 4">
            <a:extLst>
              <a:ext uri="{FF2B5EF4-FFF2-40B4-BE49-F238E27FC236}">
                <a16:creationId xmlns:a16="http://schemas.microsoft.com/office/drawing/2014/main" xmlns="" id="{74EB8607-2AD6-48A0-ACCC-5F0AD83B3A9D}"/>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a:spcBef>
                <a:spcPct val="0"/>
              </a:spcBef>
              <a:buClrTx/>
              <a:buFontTx/>
              <a:buNone/>
            </a:pPr>
            <a:r>
              <a:rPr lang="en-US" altLang="ar-SA" sz="1000">
                <a:solidFill>
                  <a:schemeClr val="tx1"/>
                </a:solidFill>
              </a:rPr>
              <a:t>6–</a:t>
            </a:r>
            <a:fld id="{CF8CA62D-0258-476C-9377-34165D3D047E}" type="slidenum">
              <a:rPr lang="en-US" altLang="ar-SA" sz="1000" smtClean="0">
                <a:solidFill>
                  <a:schemeClr val="tx1"/>
                </a:solidFill>
              </a:rPr>
              <a:pPr>
                <a:spcBef>
                  <a:spcPct val="0"/>
                </a:spcBef>
                <a:buClrTx/>
                <a:buFontTx/>
                <a:buNone/>
              </a:pPr>
              <a:t>53</a:t>
            </a:fld>
            <a:endParaRPr lang="en-US" altLang="ar-SA" sz="1000">
              <a:solidFill>
                <a:schemeClr val="tx1"/>
              </a:solidFill>
            </a:endParaRPr>
          </a:p>
        </p:txBody>
      </p:sp>
      <p:sp>
        <p:nvSpPr>
          <p:cNvPr id="41988" name="Rectangle 2">
            <a:extLst>
              <a:ext uri="{FF2B5EF4-FFF2-40B4-BE49-F238E27FC236}">
                <a16:creationId xmlns:a16="http://schemas.microsoft.com/office/drawing/2014/main" xmlns="" id="{30C57248-7E06-45C4-90A9-D65A4C2A5081}"/>
              </a:ext>
            </a:extLst>
          </p:cNvPr>
          <p:cNvSpPr>
            <a:spLocks noGrp="1" noChangeArrowheads="1"/>
          </p:cNvSpPr>
          <p:nvPr>
            <p:ph type="title"/>
          </p:nvPr>
        </p:nvSpPr>
        <p:spPr>
          <a:xfrm>
            <a:off x="522288" y="0"/>
            <a:ext cx="8077200" cy="685800"/>
          </a:xfrm>
        </p:spPr>
        <p:txBody>
          <a:bodyPr/>
          <a:lstStyle/>
          <a:p>
            <a:pPr eaLnBrk="1" hangingPunct="1"/>
            <a:r>
              <a:rPr lang="en-US" altLang="ar-SA"/>
              <a:t>Decision-Making Styles (cont’d)</a:t>
            </a:r>
          </a:p>
        </p:txBody>
      </p:sp>
      <p:sp>
        <p:nvSpPr>
          <p:cNvPr id="41989" name="Rectangle 3">
            <a:extLst>
              <a:ext uri="{FF2B5EF4-FFF2-40B4-BE49-F238E27FC236}">
                <a16:creationId xmlns:a16="http://schemas.microsoft.com/office/drawing/2014/main" xmlns="" id="{544C589D-5B5E-4DB9-B471-622FA18C3C76}"/>
              </a:ext>
            </a:extLst>
          </p:cNvPr>
          <p:cNvSpPr>
            <a:spLocks noGrp="1" noChangeArrowheads="1"/>
          </p:cNvSpPr>
          <p:nvPr>
            <p:ph type="body" idx="1"/>
          </p:nvPr>
        </p:nvSpPr>
        <p:spPr>
          <a:xfrm>
            <a:off x="522288" y="685800"/>
            <a:ext cx="8102600" cy="5715000"/>
          </a:xfrm>
        </p:spPr>
        <p:txBody>
          <a:bodyPr/>
          <a:lstStyle/>
          <a:p>
            <a:pPr eaLnBrk="1" hangingPunct="1"/>
            <a:r>
              <a:rPr lang="en-US" altLang="ar-SA" sz="2700" b="1" dirty="0"/>
              <a:t>Types of Decision Makers</a:t>
            </a:r>
          </a:p>
          <a:p>
            <a:pPr lvl="1" eaLnBrk="1" hangingPunct="1"/>
            <a:r>
              <a:rPr lang="en-US" altLang="ar-SA" sz="2700" b="1" dirty="0"/>
              <a:t>Directive</a:t>
            </a:r>
            <a:r>
              <a:rPr lang="en-US" altLang="ar-SA" sz="2700" dirty="0"/>
              <a:t>: Use minimal information and consider </a:t>
            </a:r>
            <a:r>
              <a:rPr lang="en-US" altLang="ar-SA" sz="2700" b="1" dirty="0">
                <a:solidFill>
                  <a:srgbClr val="FF0000"/>
                </a:solidFill>
              </a:rPr>
              <a:t>few alternatives</a:t>
            </a:r>
            <a:r>
              <a:rPr lang="en-US" altLang="ar-SA" sz="2700" dirty="0"/>
              <a:t>. E.g., buying a Chinese I-bad.</a:t>
            </a:r>
          </a:p>
          <a:p>
            <a:pPr lvl="1" eaLnBrk="1" hangingPunct="1"/>
            <a:r>
              <a:rPr lang="en-US" altLang="ar-SA" sz="2700" b="1" dirty="0"/>
              <a:t>Analytic</a:t>
            </a:r>
            <a:r>
              <a:rPr lang="en-US" altLang="ar-SA" sz="2700" dirty="0"/>
              <a:t>: Make careful decisions in </a:t>
            </a:r>
            <a:r>
              <a:rPr lang="en-US" altLang="ar-SA" sz="2700" dirty="0">
                <a:solidFill>
                  <a:srgbClr val="FF0000"/>
                </a:solidFill>
              </a:rPr>
              <a:t>unique situations, few </a:t>
            </a:r>
            <a:r>
              <a:rPr lang="en-US" altLang="ar-SA" sz="2700" b="1" dirty="0">
                <a:solidFill>
                  <a:srgbClr val="FF0000"/>
                </a:solidFill>
              </a:rPr>
              <a:t>alternatives</a:t>
            </a:r>
            <a:r>
              <a:rPr lang="en-US" altLang="ar-SA" sz="2700" dirty="0"/>
              <a:t>. E.g., Developing a program for purchasing and warehousing. </a:t>
            </a:r>
          </a:p>
          <a:p>
            <a:pPr lvl="1" eaLnBrk="1" hangingPunct="1"/>
            <a:r>
              <a:rPr lang="en-US" altLang="ar-SA" sz="2700" b="1" dirty="0"/>
              <a:t>Conceptual</a:t>
            </a:r>
            <a:r>
              <a:rPr lang="en-US" altLang="ar-SA" sz="2700" dirty="0"/>
              <a:t>: Maintain a broad outlook and consider </a:t>
            </a:r>
            <a:r>
              <a:rPr lang="en-US" altLang="ar-SA" sz="2700" b="1" dirty="0">
                <a:solidFill>
                  <a:srgbClr val="FF0000"/>
                </a:solidFill>
              </a:rPr>
              <a:t>many</a:t>
            </a:r>
            <a:r>
              <a:rPr lang="en-US" altLang="ar-SA" sz="2700" dirty="0"/>
              <a:t> </a:t>
            </a:r>
            <a:r>
              <a:rPr lang="en-US" altLang="ar-SA" sz="2700" b="1" dirty="0">
                <a:solidFill>
                  <a:srgbClr val="FF0000"/>
                </a:solidFill>
              </a:rPr>
              <a:t>alternatives</a:t>
            </a:r>
            <a:r>
              <a:rPr lang="en-US" altLang="ar-SA" sz="2700" dirty="0"/>
              <a:t> in making long-term decisions. E.g., Deciding of opening a small business.</a:t>
            </a:r>
          </a:p>
          <a:p>
            <a:pPr lvl="1" eaLnBrk="1" hangingPunct="1"/>
            <a:r>
              <a:rPr lang="en-US" altLang="ar-SA" sz="2700" b="1" dirty="0"/>
              <a:t>Behavioral</a:t>
            </a:r>
            <a:r>
              <a:rPr lang="en-US" altLang="ar-SA" sz="2700" dirty="0"/>
              <a:t>: </a:t>
            </a:r>
            <a:r>
              <a:rPr lang="en-US" altLang="ar-SA" sz="2700" dirty="0">
                <a:solidFill>
                  <a:srgbClr val="FF0000"/>
                </a:solidFill>
              </a:rPr>
              <a:t>Avoid conflict </a:t>
            </a:r>
            <a:r>
              <a:rPr lang="en-US" altLang="ar-SA" sz="2700" dirty="0"/>
              <a:t>by working well with others and being receptive/open to suggestions.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xmlns="" id="{9ED234D9-CE66-45F3-BEBD-AF73C58ED780}"/>
              </a:ext>
            </a:extLst>
          </p:cNvPr>
          <p:cNvSpPr>
            <a:spLocks noGrp="1" noChangeArrowheads="1"/>
          </p:cNvSpPr>
          <p:nvPr>
            <p:ph type="title"/>
          </p:nvPr>
        </p:nvSpPr>
        <p:spPr>
          <a:xfrm>
            <a:off x="522288" y="113072"/>
            <a:ext cx="8077200" cy="1106128"/>
          </a:xfrm>
        </p:spPr>
        <p:txBody>
          <a:bodyPr/>
          <a:lstStyle/>
          <a:p>
            <a:r>
              <a:rPr lang="en-US" altLang="ar-SA" sz="3600" dirty="0"/>
              <a:t>Types of Decision Makers</a:t>
            </a:r>
            <a:r>
              <a:rPr lang="en-US" altLang="ar-SA" dirty="0"/>
              <a:t/>
            </a:r>
            <a:br>
              <a:rPr lang="en-US" altLang="ar-SA" dirty="0"/>
            </a:br>
            <a:endParaRPr lang="ar-EG" altLang="ar-SA" dirty="0"/>
          </a:p>
        </p:txBody>
      </p:sp>
      <p:sp>
        <p:nvSpPr>
          <p:cNvPr id="43011" name="Content Placeholder 2">
            <a:extLst>
              <a:ext uri="{FF2B5EF4-FFF2-40B4-BE49-F238E27FC236}">
                <a16:creationId xmlns:a16="http://schemas.microsoft.com/office/drawing/2014/main" xmlns="" id="{EF77FB9D-98BA-4343-8A2A-E85FD37DBFA8}"/>
              </a:ext>
            </a:extLst>
          </p:cNvPr>
          <p:cNvSpPr>
            <a:spLocks noGrp="1" noChangeArrowheads="1"/>
          </p:cNvSpPr>
          <p:nvPr>
            <p:ph idx="1"/>
          </p:nvPr>
        </p:nvSpPr>
        <p:spPr>
          <a:xfrm>
            <a:off x="457200" y="1066800"/>
            <a:ext cx="8229600" cy="5059363"/>
          </a:xfrm>
        </p:spPr>
        <p:txBody>
          <a:bodyPr/>
          <a:lstStyle/>
          <a:p>
            <a:r>
              <a:rPr lang="en-US" altLang="ar-SA" sz="3600" dirty="0"/>
              <a:t>Most managers realistically probably have a dominant style and alternate styles, </a:t>
            </a:r>
          </a:p>
          <a:p>
            <a:r>
              <a:rPr lang="en-US" altLang="ar-SA" sz="3600" dirty="0"/>
              <a:t>with some relying almost exclusively on their dominant style and others being more flexible depending on the situation.</a:t>
            </a:r>
            <a:endParaRPr lang="ar-EG" altLang="ar-SA" sz="3600" dirty="0"/>
          </a:p>
        </p:txBody>
      </p:sp>
      <p:sp>
        <p:nvSpPr>
          <p:cNvPr id="4" name="Footer Placeholder 3">
            <a:extLst>
              <a:ext uri="{FF2B5EF4-FFF2-40B4-BE49-F238E27FC236}">
                <a16:creationId xmlns:a16="http://schemas.microsoft.com/office/drawing/2014/main" xmlns="" id="{B98CC5FD-6706-4D4B-BE96-7CA2ECA6C79F}"/>
              </a:ext>
            </a:extLst>
          </p:cNvPr>
          <p:cNvSpPr>
            <a:spLocks noGrp="1"/>
          </p:cNvSpPr>
          <p:nvPr>
            <p:ph type="ftr" sz="quarter" idx="10"/>
          </p:nvPr>
        </p:nvSpPr>
        <p:spPr/>
        <p:txBody>
          <a:bodyPr/>
          <a:lstStyle/>
          <a:p>
            <a:pPr>
              <a:defRPr/>
            </a:pPr>
            <a:r>
              <a:rPr lang="en-US"/>
              <a:t>Copyright © 2005 Prentice Hall, Inc. All rights reserved. </a:t>
            </a:r>
          </a:p>
        </p:txBody>
      </p:sp>
      <p:sp>
        <p:nvSpPr>
          <p:cNvPr id="43013" name="Slide Number Placeholder 4">
            <a:extLst>
              <a:ext uri="{FF2B5EF4-FFF2-40B4-BE49-F238E27FC236}">
                <a16:creationId xmlns:a16="http://schemas.microsoft.com/office/drawing/2014/main" xmlns="" id="{67034D7A-FF17-44CA-B3DB-331D45B20691}"/>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a:spcBef>
                <a:spcPct val="0"/>
              </a:spcBef>
              <a:buClrTx/>
              <a:buFontTx/>
              <a:buNone/>
            </a:pPr>
            <a:r>
              <a:rPr lang="en-US" altLang="ar-SA" sz="1000">
                <a:solidFill>
                  <a:schemeClr val="tx1"/>
                </a:solidFill>
              </a:rPr>
              <a:t>6–</a:t>
            </a:r>
            <a:fld id="{89925948-A53D-4E10-A4D5-3961AC7C60BE}" type="slidenum">
              <a:rPr lang="en-US" altLang="ar-SA" sz="1000" smtClean="0">
                <a:solidFill>
                  <a:schemeClr val="tx1"/>
                </a:solidFill>
              </a:rPr>
              <a:pPr>
                <a:spcBef>
                  <a:spcPct val="0"/>
                </a:spcBef>
                <a:buClrTx/>
                <a:buFontTx/>
                <a:buNone/>
              </a:pPr>
              <a:t>54</a:t>
            </a:fld>
            <a:endParaRPr lang="en-US" altLang="ar-SA" sz="1000">
              <a:solidFill>
                <a:schemeClr val="tx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Learning Objective 2.1</a:t>
            </a:r>
          </a:p>
        </p:txBody>
      </p:sp>
      <p:sp>
        <p:nvSpPr>
          <p:cNvPr id="3" name="Content Placeholder 2"/>
          <p:cNvSpPr>
            <a:spLocks noGrp="1"/>
          </p:cNvSpPr>
          <p:nvPr>
            <p:ph idx="1"/>
          </p:nvPr>
        </p:nvSpPr>
        <p:spPr/>
        <p:txBody>
          <a:bodyPr/>
          <a:lstStyle/>
          <a:p>
            <a:r>
              <a:rPr lang="en-US" sz="2800" b="1" dirty="0"/>
              <a:t>Describe the eight steps in the decision-making process.</a:t>
            </a:r>
          </a:p>
          <a:p>
            <a:pPr lvl="1"/>
            <a:r>
              <a:rPr lang="en-US" sz="2400" dirty="0">
                <a:solidFill>
                  <a:srgbClr val="007FA3"/>
                </a:solidFill>
              </a:rPr>
              <a:t>1.</a:t>
            </a:r>
            <a:r>
              <a:rPr lang="en-US" sz="2400" b="1" dirty="0">
                <a:solidFill>
                  <a:srgbClr val="007FA3"/>
                </a:solidFill>
              </a:rPr>
              <a:t> </a:t>
            </a:r>
            <a:r>
              <a:rPr lang="en-US" sz="2400" dirty="0"/>
              <a:t>Identify problem</a:t>
            </a:r>
          </a:p>
          <a:p>
            <a:pPr lvl="1"/>
            <a:r>
              <a:rPr lang="en-US" sz="2400" dirty="0">
                <a:solidFill>
                  <a:srgbClr val="007FA3"/>
                </a:solidFill>
              </a:rPr>
              <a:t>2. </a:t>
            </a:r>
            <a:r>
              <a:rPr lang="en-US" sz="2400" dirty="0"/>
              <a:t>Identify decision criteria</a:t>
            </a:r>
          </a:p>
          <a:p>
            <a:pPr lvl="1"/>
            <a:r>
              <a:rPr lang="en-US" sz="2400" dirty="0">
                <a:solidFill>
                  <a:srgbClr val="007FA3"/>
                </a:solidFill>
              </a:rPr>
              <a:t>3. </a:t>
            </a:r>
            <a:r>
              <a:rPr lang="en-US" sz="2400" dirty="0"/>
              <a:t>Weight the criteria</a:t>
            </a:r>
          </a:p>
          <a:p>
            <a:pPr lvl="1"/>
            <a:r>
              <a:rPr lang="en-US" sz="2400" dirty="0">
                <a:solidFill>
                  <a:srgbClr val="007FA3"/>
                </a:solidFill>
              </a:rPr>
              <a:t>4. </a:t>
            </a:r>
            <a:r>
              <a:rPr lang="en-US" sz="2400" dirty="0"/>
              <a:t>Develop alternatives</a:t>
            </a:r>
          </a:p>
          <a:p>
            <a:pPr lvl="1"/>
            <a:r>
              <a:rPr lang="en-US" sz="2400" dirty="0">
                <a:solidFill>
                  <a:srgbClr val="007FA3"/>
                </a:solidFill>
              </a:rPr>
              <a:t>5. </a:t>
            </a:r>
            <a:r>
              <a:rPr lang="en-US" sz="2400" dirty="0"/>
              <a:t>Analyze alternatives</a:t>
            </a:r>
          </a:p>
          <a:p>
            <a:pPr lvl="1"/>
            <a:r>
              <a:rPr lang="en-US" sz="2400" dirty="0">
                <a:solidFill>
                  <a:srgbClr val="007FA3"/>
                </a:solidFill>
              </a:rPr>
              <a:t>6. </a:t>
            </a:r>
            <a:r>
              <a:rPr lang="en-US" sz="2400" dirty="0"/>
              <a:t>Select alternative</a:t>
            </a:r>
          </a:p>
          <a:p>
            <a:pPr lvl="1"/>
            <a:r>
              <a:rPr lang="en-US" sz="2400" dirty="0">
                <a:solidFill>
                  <a:srgbClr val="007FA3"/>
                </a:solidFill>
              </a:rPr>
              <a:t>7. </a:t>
            </a:r>
            <a:r>
              <a:rPr lang="en-US" sz="2400" dirty="0"/>
              <a:t>Implement alternative</a:t>
            </a:r>
          </a:p>
          <a:p>
            <a:pPr lvl="1"/>
            <a:r>
              <a:rPr lang="en-US" sz="2400" dirty="0">
                <a:solidFill>
                  <a:srgbClr val="007FA3"/>
                </a:solidFill>
              </a:rPr>
              <a:t>8. </a:t>
            </a:r>
            <a:r>
              <a:rPr lang="en-US" sz="2400" dirty="0"/>
              <a:t>Evaluate decision effectiveness</a:t>
            </a:r>
            <a:endParaRPr lang="en-US" sz="2800" dirty="0"/>
          </a:p>
        </p:txBody>
      </p:sp>
    </p:spTree>
    <p:extLst>
      <p:ext uri="{BB962C8B-B14F-4D97-AF65-F5344CB8AC3E}">
        <p14:creationId xmlns="" xmlns:p14="http://schemas.microsoft.com/office/powerpoint/2010/main" val="1846069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Learning Objective 2.2 </a:t>
            </a:r>
            <a:r>
              <a:rPr lang="en-US" sz="1800" b="0" dirty="0"/>
              <a:t>(1 of 2)</a:t>
            </a:r>
            <a:endParaRPr lang="en-US" b="0" dirty="0"/>
          </a:p>
        </p:txBody>
      </p:sp>
      <p:sp>
        <p:nvSpPr>
          <p:cNvPr id="3" name="Content Placeholder 2"/>
          <p:cNvSpPr>
            <a:spLocks noGrp="1"/>
          </p:cNvSpPr>
          <p:nvPr>
            <p:ph idx="1"/>
          </p:nvPr>
        </p:nvSpPr>
        <p:spPr/>
        <p:txBody>
          <a:bodyPr/>
          <a:lstStyle/>
          <a:p>
            <a:r>
              <a:rPr lang="en-US" sz="2800" b="1" dirty="0"/>
              <a:t>Explain the four ways managers make decisions.</a:t>
            </a:r>
          </a:p>
          <a:p>
            <a:pPr lvl="1"/>
            <a:r>
              <a:rPr lang="en-US" sz="2400" dirty="0"/>
              <a:t>Assumptions of rationality</a:t>
            </a:r>
          </a:p>
          <a:p>
            <a:pPr lvl="2"/>
            <a:r>
              <a:rPr lang="en-US" sz="2400" dirty="0"/>
              <a:t>The problem is clear and unambiguous</a:t>
            </a:r>
          </a:p>
          <a:p>
            <a:pPr lvl="2"/>
            <a:r>
              <a:rPr lang="en-US" sz="2400" dirty="0"/>
              <a:t>A single, well-defined goal is to be achieved</a:t>
            </a:r>
          </a:p>
          <a:p>
            <a:pPr lvl="2"/>
            <a:r>
              <a:rPr lang="en-US" sz="2400" dirty="0"/>
              <a:t>All alternatives and consequences are known</a:t>
            </a:r>
          </a:p>
          <a:p>
            <a:pPr lvl="2"/>
            <a:r>
              <a:rPr lang="en-US" sz="2400" dirty="0"/>
              <a:t>The final choice will maximize the payoff</a:t>
            </a:r>
          </a:p>
        </p:txBody>
      </p:sp>
    </p:spTree>
    <p:extLst>
      <p:ext uri="{BB962C8B-B14F-4D97-AF65-F5344CB8AC3E}">
        <p14:creationId xmlns="" xmlns:p14="http://schemas.microsoft.com/office/powerpoint/2010/main" val="8010515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Learning Objective 2.2 </a:t>
            </a:r>
            <a:r>
              <a:rPr lang="en-US" sz="1800" b="0" dirty="0"/>
              <a:t>(2 of 2)</a:t>
            </a:r>
            <a:endParaRPr lang="en-US" b="0" dirty="0"/>
          </a:p>
        </p:txBody>
      </p:sp>
      <p:sp>
        <p:nvSpPr>
          <p:cNvPr id="3" name="Content Placeholder 2"/>
          <p:cNvSpPr>
            <a:spLocks noGrp="1"/>
          </p:cNvSpPr>
          <p:nvPr>
            <p:ph idx="1"/>
          </p:nvPr>
        </p:nvSpPr>
        <p:spPr/>
        <p:txBody>
          <a:bodyPr/>
          <a:lstStyle/>
          <a:p>
            <a:r>
              <a:rPr lang="en-US" sz="2400" b="1" dirty="0"/>
              <a:t>Satisficing: </a:t>
            </a:r>
            <a:r>
              <a:rPr lang="en-US" sz="2400" dirty="0"/>
              <a:t>when decision makers accept solutions that are good enough</a:t>
            </a:r>
          </a:p>
          <a:p>
            <a:r>
              <a:rPr lang="en-US" sz="2400" b="1" dirty="0"/>
              <a:t>Escalation of commitment: </a:t>
            </a:r>
            <a:r>
              <a:rPr lang="en-US" sz="2400" dirty="0"/>
              <a:t>managers increase commitment to a decision, even when they have evidence it may have been a wrong decision</a:t>
            </a:r>
          </a:p>
          <a:p>
            <a:r>
              <a:rPr lang="en-US" sz="2400" b="1" dirty="0"/>
              <a:t>Intuitive decision making: </a:t>
            </a:r>
            <a:r>
              <a:rPr lang="en-US" sz="2400" dirty="0"/>
              <a:t>making decisions on the basis of experience, feelings, and accumulated judgment</a:t>
            </a:r>
          </a:p>
          <a:p>
            <a:r>
              <a:rPr lang="en-US" sz="2400" b="1" dirty="0"/>
              <a:t>Evidence-based management: </a:t>
            </a:r>
            <a:r>
              <a:rPr lang="en-US" sz="2400" dirty="0"/>
              <a:t>a manager makes decisions based on the best available evidence</a:t>
            </a:r>
          </a:p>
        </p:txBody>
      </p:sp>
    </p:spTree>
    <p:extLst>
      <p:ext uri="{BB962C8B-B14F-4D97-AF65-F5344CB8AC3E}">
        <p14:creationId xmlns="" xmlns:p14="http://schemas.microsoft.com/office/powerpoint/2010/main" val="9511215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Learning Objective 2.3 </a:t>
            </a:r>
            <a:r>
              <a:rPr lang="en-US" sz="1800" b="0" dirty="0"/>
              <a:t>(1 of 2)</a:t>
            </a:r>
            <a:endParaRPr lang="en-US" b="0" dirty="0"/>
          </a:p>
        </p:txBody>
      </p:sp>
      <p:sp>
        <p:nvSpPr>
          <p:cNvPr id="3" name="Content Placeholder 2"/>
          <p:cNvSpPr>
            <a:spLocks noGrp="1"/>
          </p:cNvSpPr>
          <p:nvPr>
            <p:ph idx="1"/>
          </p:nvPr>
        </p:nvSpPr>
        <p:spPr/>
        <p:txBody>
          <a:bodyPr/>
          <a:lstStyle/>
          <a:p>
            <a:r>
              <a:rPr lang="en-US" sz="2800" b="1" dirty="0"/>
              <a:t>Classify decisions and decision-making conditions.</a:t>
            </a:r>
          </a:p>
          <a:p>
            <a:pPr lvl="1"/>
            <a:r>
              <a:rPr lang="en-US" sz="2400" dirty="0"/>
              <a:t>Programmed decisions are repetitive decisions that can be handled by a routine approach and are used when the problem being resolved is straightforward, familiar, and easily defined (structured).</a:t>
            </a:r>
          </a:p>
          <a:p>
            <a:pPr lvl="1"/>
            <a:r>
              <a:rPr lang="en-US" sz="2400" dirty="0"/>
              <a:t>Nonprogrammed decisions are unique decisions that require a custom-made solution and are used when the problems are new or unusual (unstructured) and for which information is ambiguous or incomplete.</a:t>
            </a:r>
          </a:p>
        </p:txBody>
      </p:sp>
    </p:spTree>
    <p:extLst>
      <p:ext uri="{BB962C8B-B14F-4D97-AF65-F5344CB8AC3E}">
        <p14:creationId xmlns="" xmlns:p14="http://schemas.microsoft.com/office/powerpoint/2010/main" val="4693942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Learning Objective 2.3 </a:t>
            </a:r>
            <a:r>
              <a:rPr lang="en-US" sz="1800" b="0" dirty="0"/>
              <a:t>(2 of 2)</a:t>
            </a:r>
            <a:endParaRPr lang="en-US" b="0" dirty="0"/>
          </a:p>
        </p:txBody>
      </p:sp>
      <p:sp>
        <p:nvSpPr>
          <p:cNvPr id="3" name="Content Placeholder 2"/>
          <p:cNvSpPr>
            <a:spLocks noGrp="1"/>
          </p:cNvSpPr>
          <p:nvPr>
            <p:ph idx="1"/>
          </p:nvPr>
        </p:nvSpPr>
        <p:spPr/>
        <p:txBody>
          <a:bodyPr/>
          <a:lstStyle/>
          <a:p>
            <a:r>
              <a:rPr lang="en-US" sz="2800" b="1" dirty="0"/>
              <a:t>Classify decisions and decision-making conditions.</a:t>
            </a:r>
          </a:p>
          <a:p>
            <a:pPr lvl="1"/>
            <a:r>
              <a:rPr lang="en-US" sz="2400" dirty="0"/>
              <a:t>Certainty is a situation in which a manager can make accurate decisions because all outcomes are known.</a:t>
            </a:r>
          </a:p>
          <a:p>
            <a:pPr lvl="1"/>
            <a:r>
              <a:rPr lang="en-US" sz="2400" dirty="0"/>
              <a:t>Risk is a situation in which a manager can estimate the likelihood of certain outcomes.</a:t>
            </a:r>
          </a:p>
          <a:p>
            <a:pPr lvl="1"/>
            <a:r>
              <a:rPr lang="en-US" sz="2400" dirty="0"/>
              <a:t>Uncertainty is a situation in which a manager is not certain about the outcomes and can’t even make reasonable probability estimates</a:t>
            </a:r>
          </a:p>
        </p:txBody>
      </p:sp>
    </p:spTree>
    <p:extLst>
      <p:ext uri="{BB962C8B-B14F-4D97-AF65-F5344CB8AC3E}">
        <p14:creationId xmlns="" xmlns:p14="http://schemas.microsoft.com/office/powerpoint/2010/main" val="175125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50141"/>
          </a:xfrm>
        </p:spPr>
        <p:txBody>
          <a:bodyPr/>
          <a:lstStyle/>
          <a:p>
            <a:r>
              <a:rPr lang="en-US" dirty="0"/>
              <a:t>Exhibit 2-1 Decision-Making Process</a:t>
            </a:r>
          </a:p>
        </p:txBody>
      </p:sp>
      <p:pic>
        <p:nvPicPr>
          <p:cNvPr id="5" name="Picture 4" descr="The steps shown in the diagram are as follows:&#10;‒ Identifying a problem&#10;  • &quot;My sales reps need new computers!&quot;&#10;‒ Identifying decision criteria&#10;  • Memory and storage&#10;  • Display quality&#10;  • Battery life&#10;  • Warranty&#10;  • Carrying weight&#10;‒ Allocating weights to the criteria&#10;  • Memory and storage (10)&#10;  • Battery life (8)&#10;  • Carrying weight (6)&#10;  • Warranty (4)&#10;  • Display quality (3)&#10;‒ Developing alternatives&#10;  • HP ProBook&#10;  • Sony VAIO&#10;  • Lenovo IdeaPad&#10;  • Apple MacBook&#10;  • Toshiba Satellite&#10;  • Apple MacBook Air&#10;  • Dell Inspiron&#10;  • HP Pavilion&#10;‒ Analyzing alternatives&#10;  • HP ProBook&#10;  • Sony VAIO&#10;  • Lenovo IdeaPad&#10;  • Apple MacBook&#10;  • Toshiba Satellite&#10;  • Apple MacBook Air&#10;  • Dell Inspiron&#10;  • HP Pavilion&#10;‒ Selecting an alternative&#10;  • HP ProBook&#10;  • Sony VAIO&#10;  • Lenovo IdeaPad&#10;  • Apple MacBook&#10;  • Toshiba Satellite&#10;  • Apple MacBook Air&#10;  • Dell Inspiron (With a check mark to indicate as selected)&#10;  • HP Pavilion&#10;‒ Implementing the alternative&#10;  • Dell Inspiron&#10;‒ Evaluating decision Effectiveness&#10;The process get repeated after evaluating decision effectiveness."/>
          <p:cNvPicPr>
            <a:picLocks noChangeAspect="1"/>
          </p:cNvPicPr>
          <p:nvPr/>
        </p:nvPicPr>
        <p:blipFill>
          <a:blip r:embed="rId3" cstate="print"/>
          <a:stretch>
            <a:fillRect/>
          </a:stretch>
        </p:blipFill>
        <p:spPr>
          <a:xfrm>
            <a:off x="0" y="854942"/>
            <a:ext cx="8686799" cy="5164858"/>
          </a:xfrm>
          <a:prstGeom prst="rect">
            <a:avLst/>
          </a:prstGeom>
        </p:spPr>
      </p:pic>
      <p:sp>
        <p:nvSpPr>
          <p:cNvPr id="3" name="Text Placeholder 2"/>
          <p:cNvSpPr>
            <a:spLocks noGrp="1"/>
          </p:cNvSpPr>
          <p:nvPr>
            <p:ph type="body" sz="quarter" idx="13"/>
          </p:nvPr>
        </p:nvSpPr>
        <p:spPr>
          <a:xfrm>
            <a:off x="457200" y="5850658"/>
            <a:ext cx="8229600" cy="550141"/>
          </a:xfrm>
        </p:spPr>
        <p:txBody>
          <a:bodyPr/>
          <a:lstStyle/>
          <a:p>
            <a:r>
              <a:rPr lang="en-US" sz="1600" dirty="0"/>
              <a:t>Exhibit 2-1 shows the eight steps in the decision-making process. This process is as relevant to personal decisions as it is to corporate decisions.</a:t>
            </a:r>
          </a:p>
        </p:txBody>
      </p:sp>
    </p:spTree>
    <p:extLst>
      <p:ext uri="{BB962C8B-B14F-4D97-AF65-F5344CB8AC3E}">
        <p14:creationId xmlns="" xmlns:p14="http://schemas.microsoft.com/office/powerpoint/2010/main" val="18300579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Learning Objective 2.4</a:t>
            </a:r>
          </a:p>
        </p:txBody>
      </p:sp>
      <p:sp>
        <p:nvSpPr>
          <p:cNvPr id="3" name="Content Placeholder 2"/>
          <p:cNvSpPr>
            <a:spLocks noGrp="1"/>
          </p:cNvSpPr>
          <p:nvPr>
            <p:ph idx="1"/>
          </p:nvPr>
        </p:nvSpPr>
        <p:spPr/>
        <p:txBody>
          <a:bodyPr/>
          <a:lstStyle/>
          <a:p>
            <a:pPr>
              <a:spcBef>
                <a:spcPts val="600"/>
              </a:spcBef>
            </a:pPr>
            <a:r>
              <a:rPr lang="en-US" sz="2800" b="1" dirty="0"/>
              <a:t>Describe how biases affect decision-making.</a:t>
            </a:r>
          </a:p>
          <a:p>
            <a:pPr lvl="1"/>
            <a:r>
              <a:rPr lang="en-US" sz="2000" dirty="0"/>
              <a:t>The 12 common decision-making errors and biases:</a:t>
            </a:r>
          </a:p>
          <a:p>
            <a:pPr lvl="2">
              <a:spcBef>
                <a:spcPts val="200"/>
              </a:spcBef>
            </a:pPr>
            <a:r>
              <a:rPr lang="en-US" sz="2000" dirty="0"/>
              <a:t>Overconfidence</a:t>
            </a:r>
          </a:p>
          <a:p>
            <a:pPr lvl="2">
              <a:spcBef>
                <a:spcPts val="200"/>
              </a:spcBef>
            </a:pPr>
            <a:r>
              <a:rPr lang="en-US" sz="2000" dirty="0"/>
              <a:t>Immediate gratification</a:t>
            </a:r>
          </a:p>
          <a:p>
            <a:pPr lvl="2">
              <a:spcBef>
                <a:spcPts val="200"/>
              </a:spcBef>
            </a:pPr>
            <a:r>
              <a:rPr lang="en-US" sz="2000" dirty="0"/>
              <a:t>Anchoring effect</a:t>
            </a:r>
          </a:p>
          <a:p>
            <a:pPr lvl="2">
              <a:spcBef>
                <a:spcPts val="200"/>
              </a:spcBef>
            </a:pPr>
            <a:r>
              <a:rPr lang="en-US" sz="2000" dirty="0"/>
              <a:t>Selective perception</a:t>
            </a:r>
          </a:p>
          <a:p>
            <a:pPr lvl="2">
              <a:spcBef>
                <a:spcPts val="200"/>
              </a:spcBef>
            </a:pPr>
            <a:r>
              <a:rPr lang="en-US" sz="2000" dirty="0"/>
              <a:t>Confirmation</a:t>
            </a:r>
          </a:p>
          <a:p>
            <a:pPr lvl="2">
              <a:spcBef>
                <a:spcPts val="200"/>
              </a:spcBef>
            </a:pPr>
            <a:r>
              <a:rPr lang="en-US" sz="2000" dirty="0"/>
              <a:t>Framing</a:t>
            </a:r>
          </a:p>
          <a:p>
            <a:pPr lvl="2">
              <a:spcBef>
                <a:spcPts val="200"/>
              </a:spcBef>
            </a:pPr>
            <a:r>
              <a:rPr lang="en-US" sz="2000" dirty="0"/>
              <a:t>Availability</a:t>
            </a:r>
          </a:p>
          <a:p>
            <a:pPr lvl="2">
              <a:spcBef>
                <a:spcPts val="200"/>
              </a:spcBef>
            </a:pPr>
            <a:r>
              <a:rPr lang="en-US" sz="2000" dirty="0"/>
              <a:t>Representation</a:t>
            </a:r>
          </a:p>
          <a:p>
            <a:pPr lvl="2">
              <a:spcBef>
                <a:spcPts val="200"/>
              </a:spcBef>
            </a:pPr>
            <a:r>
              <a:rPr lang="en-US" sz="2000" dirty="0"/>
              <a:t>Randomness</a:t>
            </a:r>
          </a:p>
          <a:p>
            <a:pPr lvl="2">
              <a:spcBef>
                <a:spcPts val="200"/>
              </a:spcBef>
            </a:pPr>
            <a:r>
              <a:rPr lang="en-US" sz="2000" dirty="0"/>
              <a:t>Sunk costs</a:t>
            </a:r>
          </a:p>
          <a:p>
            <a:pPr lvl="2">
              <a:spcBef>
                <a:spcPts val="200"/>
              </a:spcBef>
            </a:pPr>
            <a:r>
              <a:rPr lang="en-US" sz="2000" dirty="0"/>
              <a:t>Self-serving</a:t>
            </a:r>
          </a:p>
          <a:p>
            <a:pPr lvl="2">
              <a:spcBef>
                <a:spcPts val="200"/>
              </a:spcBef>
            </a:pPr>
            <a:r>
              <a:rPr lang="en-US" sz="2000" dirty="0"/>
              <a:t>Hindsight</a:t>
            </a:r>
          </a:p>
        </p:txBody>
      </p:sp>
    </p:spTree>
    <p:extLst>
      <p:ext uri="{BB962C8B-B14F-4D97-AF65-F5344CB8AC3E}">
        <p14:creationId xmlns="" xmlns:p14="http://schemas.microsoft.com/office/powerpoint/2010/main" val="8617704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Learning Objective 2.5 </a:t>
            </a:r>
            <a:r>
              <a:rPr lang="en-US" sz="1800" b="0" dirty="0"/>
              <a:t>(1 of 2)</a:t>
            </a:r>
            <a:endParaRPr lang="en-US" b="0" dirty="0"/>
          </a:p>
        </p:txBody>
      </p:sp>
      <p:sp>
        <p:nvSpPr>
          <p:cNvPr id="3" name="Content Placeholder 2"/>
          <p:cNvSpPr>
            <a:spLocks noGrp="1"/>
          </p:cNvSpPr>
          <p:nvPr>
            <p:ph idx="1"/>
          </p:nvPr>
        </p:nvSpPr>
        <p:spPr/>
        <p:txBody>
          <a:bodyPr/>
          <a:lstStyle/>
          <a:p>
            <a:r>
              <a:rPr lang="en-US" sz="2800" dirty="0"/>
              <a:t>Identify effective decision-making techniques.</a:t>
            </a:r>
          </a:p>
          <a:p>
            <a:pPr lvl="1"/>
            <a:r>
              <a:rPr lang="en-US" sz="2400" dirty="0"/>
              <a:t>An effective decision-making process:</a:t>
            </a:r>
          </a:p>
          <a:p>
            <a:pPr marL="1371600" lvl="2" indent="-457200">
              <a:spcBef>
                <a:spcPts val="300"/>
              </a:spcBef>
              <a:buFont typeface="+mj-lt"/>
              <a:buAutoNum type="arabicPeriod"/>
            </a:pPr>
            <a:r>
              <a:rPr lang="en-US" sz="2400" dirty="0"/>
              <a:t>Focuses on what’s important</a:t>
            </a:r>
          </a:p>
          <a:p>
            <a:pPr marL="1371600" lvl="2" indent="-457200">
              <a:spcBef>
                <a:spcPts val="300"/>
              </a:spcBef>
              <a:buFont typeface="+mj-lt"/>
              <a:buAutoNum type="arabicPeriod"/>
            </a:pPr>
            <a:r>
              <a:rPr lang="en-US" sz="2400" dirty="0"/>
              <a:t>Is logical and consistent</a:t>
            </a:r>
          </a:p>
          <a:p>
            <a:pPr marL="1371600" lvl="2" indent="-457200">
              <a:spcBef>
                <a:spcPts val="300"/>
              </a:spcBef>
              <a:buFont typeface="+mj-lt"/>
              <a:buAutoNum type="arabicPeriod"/>
            </a:pPr>
            <a:r>
              <a:rPr lang="en-US" sz="2400" dirty="0"/>
              <a:t>Acknowledges subjective and objective thinking and blends analytical and intuitive approaches</a:t>
            </a:r>
          </a:p>
          <a:p>
            <a:pPr marL="1371600" lvl="2" indent="-457200">
              <a:spcBef>
                <a:spcPts val="300"/>
              </a:spcBef>
              <a:buFont typeface="+mj-lt"/>
              <a:buAutoNum type="arabicPeriod"/>
            </a:pPr>
            <a:r>
              <a:rPr lang="en-US" sz="2400" dirty="0"/>
              <a:t>Requires only “enough” information as is needed to solve a problem</a:t>
            </a:r>
          </a:p>
          <a:p>
            <a:pPr marL="1371600" lvl="2" indent="-457200">
              <a:spcBef>
                <a:spcPts val="300"/>
              </a:spcBef>
              <a:buFont typeface="+mj-lt"/>
              <a:buAutoNum type="arabicPeriod"/>
            </a:pPr>
            <a:r>
              <a:rPr lang="en-US" sz="2400" dirty="0"/>
              <a:t>Encourages and guides gathering relevant information and informed opinions</a:t>
            </a:r>
          </a:p>
          <a:p>
            <a:pPr marL="1371600" lvl="2" indent="-457200">
              <a:spcBef>
                <a:spcPts val="300"/>
              </a:spcBef>
              <a:buFont typeface="+mj-lt"/>
              <a:buAutoNum type="arabicPeriod"/>
            </a:pPr>
            <a:r>
              <a:rPr lang="en-US" sz="2400" dirty="0"/>
              <a:t>Is straightforward, reliable, easy to use, and flexible</a:t>
            </a:r>
          </a:p>
        </p:txBody>
      </p:sp>
    </p:spTree>
    <p:extLst>
      <p:ext uri="{BB962C8B-B14F-4D97-AF65-F5344CB8AC3E}">
        <p14:creationId xmlns="" xmlns:p14="http://schemas.microsoft.com/office/powerpoint/2010/main" val="5522278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Learning Objective 2.5 </a:t>
            </a:r>
            <a:r>
              <a:rPr lang="en-US" sz="1800" b="0" dirty="0"/>
              <a:t>(2 of 2)</a:t>
            </a:r>
            <a:endParaRPr lang="en-US" b="0" dirty="0"/>
          </a:p>
        </p:txBody>
      </p:sp>
      <p:sp>
        <p:nvSpPr>
          <p:cNvPr id="3" name="Content Placeholder 2"/>
          <p:cNvSpPr>
            <a:spLocks noGrp="1"/>
          </p:cNvSpPr>
          <p:nvPr>
            <p:ph idx="1"/>
          </p:nvPr>
        </p:nvSpPr>
        <p:spPr/>
        <p:txBody>
          <a:bodyPr/>
          <a:lstStyle/>
          <a:p>
            <a:r>
              <a:rPr lang="en-US" sz="2800" b="1" dirty="0"/>
              <a:t>Design thinking: </a:t>
            </a:r>
            <a:r>
              <a:rPr lang="en-US" sz="2800" dirty="0"/>
              <a:t>approaching management problems as designers approach design problems</a:t>
            </a:r>
            <a:endParaRPr lang="en-US" sz="2800" b="1" dirty="0"/>
          </a:p>
          <a:p>
            <a:r>
              <a:rPr lang="en-US" sz="2800" b="1" dirty="0"/>
              <a:t>Big Data: </a:t>
            </a:r>
            <a:r>
              <a:rPr lang="en-US" sz="2800" dirty="0"/>
              <a:t>when tempered with good judgment, it can be a powerful tool in decision making</a:t>
            </a:r>
          </a:p>
        </p:txBody>
      </p:sp>
    </p:spTree>
    <p:extLst>
      <p:ext uri="{BB962C8B-B14F-4D97-AF65-F5344CB8AC3E}">
        <p14:creationId xmlns="" xmlns:p14="http://schemas.microsoft.com/office/powerpoint/2010/main" val="15830786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Copyright</a:t>
            </a:r>
            <a:endParaRPr lang="en-US" dirty="0"/>
          </a:p>
        </p:txBody>
      </p:sp>
      <p:pic>
        <p:nvPicPr>
          <p:cNvPr id="5" name="Picture 14" descr="copyrigh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676400"/>
            <a:ext cx="9144000" cy="285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6081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Decision-Making Process</a:t>
            </a:r>
            <a:br>
              <a:rPr lang="en-US" dirty="0"/>
            </a:br>
            <a:r>
              <a:rPr lang="en-US" dirty="0"/>
              <a:t>Step 1: Identify a Problem</a:t>
            </a:r>
          </a:p>
        </p:txBody>
      </p:sp>
      <p:sp>
        <p:nvSpPr>
          <p:cNvPr id="3" name="Content Placeholder 2"/>
          <p:cNvSpPr>
            <a:spLocks noGrp="1"/>
          </p:cNvSpPr>
          <p:nvPr>
            <p:ph idx="1"/>
          </p:nvPr>
        </p:nvSpPr>
        <p:spPr>
          <a:xfrm>
            <a:off x="457200" y="1312652"/>
            <a:ext cx="8229600" cy="4813511"/>
          </a:xfrm>
        </p:spPr>
        <p:txBody>
          <a:bodyPr/>
          <a:lstStyle/>
          <a:p>
            <a:r>
              <a:rPr lang="en-US" sz="3600" b="1" dirty="0"/>
              <a:t>Problem</a:t>
            </a:r>
            <a:r>
              <a:rPr lang="en-US" sz="3600" dirty="0"/>
              <a:t>: an obstacle that makes it difficult to achieve a desired goal or purpose.</a:t>
            </a:r>
          </a:p>
          <a:p>
            <a:r>
              <a:rPr lang="en-US" sz="3600" dirty="0"/>
              <a:t>Every decision starts with a </a:t>
            </a:r>
            <a:r>
              <a:rPr lang="en-US" sz="3600" b="1" dirty="0"/>
              <a:t>problem</a:t>
            </a:r>
            <a:r>
              <a:rPr lang="en-US" sz="3600" dirty="0"/>
              <a:t>, a discrepancy between an existing and a desired condition.</a:t>
            </a:r>
          </a:p>
          <a:p>
            <a:r>
              <a:rPr lang="en-US" sz="3600" dirty="0"/>
              <a:t>Example: Amanda is a sales manager whose reps/ agents need new laptops.</a:t>
            </a:r>
          </a:p>
        </p:txBody>
      </p:sp>
    </p:spTree>
    <p:extLst>
      <p:ext uri="{BB962C8B-B14F-4D97-AF65-F5344CB8AC3E}">
        <p14:creationId xmlns="" xmlns:p14="http://schemas.microsoft.com/office/powerpoint/2010/main" val="811449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254E6B4-3A49-4FF0-9BC2-87FA761D726B}"/>
              </a:ext>
            </a:extLst>
          </p:cNvPr>
          <p:cNvSpPr>
            <a:spLocks noGrp="1"/>
          </p:cNvSpPr>
          <p:nvPr>
            <p:ph type="ftr" sz="quarter" idx="10"/>
          </p:nvPr>
        </p:nvSpPr>
        <p:spPr/>
        <p:txBody>
          <a:bodyPr/>
          <a:lstStyle/>
          <a:p>
            <a:pPr>
              <a:defRPr/>
            </a:pPr>
            <a:r>
              <a:rPr lang="en-US"/>
              <a:t>Copyright © 2005 Prentice Hall, Inc. All rights reserved. </a:t>
            </a:r>
          </a:p>
        </p:txBody>
      </p:sp>
      <p:sp>
        <p:nvSpPr>
          <p:cNvPr id="10243" name="Slide Number Placeholder 4">
            <a:extLst>
              <a:ext uri="{FF2B5EF4-FFF2-40B4-BE49-F238E27FC236}">
                <a16:creationId xmlns:a16="http://schemas.microsoft.com/office/drawing/2014/main" xmlns="" id="{A7B5656C-F518-4D47-995B-13D82343CE45}"/>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800">
                <a:solidFill>
                  <a:srgbClr val="010000"/>
                </a:solidFill>
                <a:latin typeface="Arial" panose="020B0604020202020204" pitchFamily="34" charset="0"/>
              </a:defRPr>
            </a:lvl1pPr>
            <a:lvl2pPr marL="742950" indent="-285750">
              <a:spcBef>
                <a:spcPct val="20000"/>
              </a:spcBef>
              <a:buClr>
                <a:schemeClr val="bg2"/>
              </a:buClr>
              <a:buFont typeface="Wingdings" panose="05000000000000000000" pitchFamily="2" charset="2"/>
              <a:buChar char="Ø"/>
              <a:defRPr sz="2400">
                <a:solidFill>
                  <a:srgbClr val="990033"/>
                </a:solidFill>
                <a:latin typeface="Arial" panose="020B0604020202020204" pitchFamily="34" charset="0"/>
              </a:defRPr>
            </a:lvl2pPr>
            <a:lvl3pPr marL="1143000" indent="-228600">
              <a:spcBef>
                <a:spcPct val="20000"/>
              </a:spcBef>
              <a:buClr>
                <a:schemeClr val="bg2"/>
              </a:buClr>
              <a:buSzPct val="75000"/>
              <a:buFont typeface="Wingdings" panose="05000000000000000000" pitchFamily="2" charset="2"/>
              <a:buChar char="v"/>
              <a:defRPr sz="2200">
                <a:solidFill>
                  <a:srgbClr val="010000"/>
                </a:solidFill>
                <a:latin typeface="Arial" panose="020B0604020202020204" pitchFamily="34" charset="0"/>
              </a:defRPr>
            </a:lvl3pPr>
            <a:lvl4pPr marL="1600200" indent="-228600">
              <a:spcBef>
                <a:spcPct val="20000"/>
              </a:spcBef>
              <a:buClr>
                <a:schemeClr val="bg2"/>
              </a:buClr>
              <a:buChar char="–"/>
              <a:defRPr sz="2000">
                <a:solidFill>
                  <a:srgbClr val="010000"/>
                </a:solidFill>
                <a:latin typeface="Arial" panose="020B0604020202020204" pitchFamily="34" charset="0"/>
              </a:defRPr>
            </a:lvl4pPr>
            <a:lvl5pPr marL="2057400" indent="-228600">
              <a:spcBef>
                <a:spcPct val="20000"/>
              </a:spcBef>
              <a:buClr>
                <a:schemeClr val="bg2"/>
              </a:buClr>
              <a:buChar char="•"/>
              <a:defRPr sz="2000">
                <a:solidFill>
                  <a:srgbClr val="010000"/>
                </a:solidFill>
                <a:latin typeface="Arial" panose="020B0604020202020204" pitchFamily="34" charset="0"/>
              </a:defRPr>
            </a:lvl5pPr>
            <a:lvl6pPr marL="25146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6pPr>
            <a:lvl7pPr marL="29718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7pPr>
            <a:lvl8pPr marL="34290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8pPr>
            <a:lvl9pPr marL="3886200" indent="-228600" algn="l" rtl="0" eaLnBrk="0" fontAlgn="base" hangingPunct="0">
              <a:spcBef>
                <a:spcPct val="20000"/>
              </a:spcBef>
              <a:spcAft>
                <a:spcPct val="0"/>
              </a:spcAft>
              <a:buClr>
                <a:schemeClr val="bg2"/>
              </a:buClr>
              <a:buChar char="•"/>
              <a:defRPr sz="2000">
                <a:solidFill>
                  <a:srgbClr val="010000"/>
                </a:solidFill>
                <a:latin typeface="Arial" panose="020B0604020202020204" pitchFamily="34" charset="0"/>
              </a:defRPr>
            </a:lvl9pPr>
          </a:lstStyle>
          <a:p>
            <a:pPr>
              <a:spcBef>
                <a:spcPct val="0"/>
              </a:spcBef>
              <a:buClrTx/>
              <a:buFontTx/>
              <a:buNone/>
            </a:pPr>
            <a:r>
              <a:rPr lang="en-US" altLang="ar-SA" sz="1000">
                <a:solidFill>
                  <a:schemeClr val="tx1"/>
                </a:solidFill>
              </a:rPr>
              <a:t>6–</a:t>
            </a:r>
            <a:fld id="{340DB141-8626-487F-B090-4685D931501E}" type="slidenum">
              <a:rPr lang="en-US" altLang="ar-SA" sz="1000" smtClean="0">
                <a:solidFill>
                  <a:schemeClr val="tx1"/>
                </a:solidFill>
              </a:rPr>
              <a:pPr>
                <a:spcBef>
                  <a:spcPct val="0"/>
                </a:spcBef>
                <a:buClrTx/>
                <a:buFontTx/>
                <a:buNone/>
              </a:pPr>
              <a:t>8</a:t>
            </a:fld>
            <a:endParaRPr lang="en-US" altLang="ar-SA" sz="1000">
              <a:solidFill>
                <a:schemeClr val="tx1"/>
              </a:solidFill>
            </a:endParaRPr>
          </a:p>
        </p:txBody>
      </p:sp>
      <p:sp>
        <p:nvSpPr>
          <p:cNvPr id="10244" name="Rectangle 2">
            <a:extLst>
              <a:ext uri="{FF2B5EF4-FFF2-40B4-BE49-F238E27FC236}">
                <a16:creationId xmlns:a16="http://schemas.microsoft.com/office/drawing/2014/main" xmlns="" id="{1658E332-3A8C-45F0-9375-68C44BE13358}"/>
              </a:ext>
            </a:extLst>
          </p:cNvPr>
          <p:cNvSpPr>
            <a:spLocks noGrp="1" noChangeArrowheads="1"/>
          </p:cNvSpPr>
          <p:nvPr>
            <p:ph type="title"/>
          </p:nvPr>
        </p:nvSpPr>
        <p:spPr>
          <a:xfrm>
            <a:off x="457200" y="215372"/>
            <a:ext cx="8229600" cy="699028"/>
          </a:xfrm>
        </p:spPr>
        <p:txBody>
          <a:bodyPr/>
          <a:lstStyle/>
          <a:p>
            <a:pPr eaLnBrk="1" hangingPunct="1"/>
            <a:r>
              <a:rPr lang="en-US" altLang="ar-SA" dirty="0"/>
              <a:t>Step 1: Identifying the Problem</a:t>
            </a:r>
          </a:p>
        </p:txBody>
      </p:sp>
      <p:sp>
        <p:nvSpPr>
          <p:cNvPr id="10245" name="Rectangle 3">
            <a:extLst>
              <a:ext uri="{FF2B5EF4-FFF2-40B4-BE49-F238E27FC236}">
                <a16:creationId xmlns:a16="http://schemas.microsoft.com/office/drawing/2014/main" xmlns="" id="{96644D3B-B284-4CCB-B054-42800D1F9B15}"/>
              </a:ext>
            </a:extLst>
          </p:cNvPr>
          <p:cNvSpPr>
            <a:spLocks noGrp="1" noChangeArrowheads="1"/>
          </p:cNvSpPr>
          <p:nvPr>
            <p:ph type="body" idx="1"/>
          </p:nvPr>
        </p:nvSpPr>
        <p:spPr>
          <a:xfrm>
            <a:off x="457200" y="1016700"/>
            <a:ext cx="8229600" cy="5109463"/>
          </a:xfrm>
        </p:spPr>
        <p:txBody>
          <a:bodyPr/>
          <a:lstStyle/>
          <a:p>
            <a:pPr eaLnBrk="1" hangingPunct="1">
              <a:spcBef>
                <a:spcPct val="45000"/>
              </a:spcBef>
            </a:pPr>
            <a:r>
              <a:rPr lang="en-US" altLang="ar-SA" sz="3600" dirty="0"/>
              <a:t>Characteristics of Problems</a:t>
            </a:r>
          </a:p>
          <a:p>
            <a:pPr lvl="1" eaLnBrk="1" hangingPunct="1">
              <a:spcBef>
                <a:spcPct val="45000"/>
              </a:spcBef>
            </a:pPr>
            <a:r>
              <a:rPr lang="en-US" altLang="ar-SA" sz="3600" dirty="0"/>
              <a:t>A problem becomes a problem when a manager becomes aware of it.</a:t>
            </a:r>
          </a:p>
          <a:p>
            <a:pPr lvl="1" eaLnBrk="1" hangingPunct="1">
              <a:spcBef>
                <a:spcPct val="45000"/>
              </a:spcBef>
            </a:pPr>
            <a:r>
              <a:rPr lang="en-US" altLang="ar-SA" sz="3600" dirty="0"/>
              <a:t>There is pressure to solve the problem.</a:t>
            </a:r>
          </a:p>
          <a:p>
            <a:pPr lvl="1" eaLnBrk="1" hangingPunct="1">
              <a:spcBef>
                <a:spcPct val="45000"/>
              </a:spcBef>
            </a:pPr>
            <a:r>
              <a:rPr lang="en-US" altLang="ar-SA" sz="3600" dirty="0"/>
              <a:t>The manager must have the authority, information, or resources needed to solve the problem.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Decision-Making Process</a:t>
            </a:r>
            <a:br>
              <a:rPr lang="en-US" dirty="0"/>
            </a:br>
            <a:r>
              <a:rPr lang="en-US" dirty="0"/>
              <a:t>Step 2: Identify the Decision Criteria</a:t>
            </a:r>
          </a:p>
        </p:txBody>
      </p:sp>
      <p:sp>
        <p:nvSpPr>
          <p:cNvPr id="3" name="Content Placeholder 2"/>
          <p:cNvSpPr>
            <a:spLocks noGrp="1"/>
          </p:cNvSpPr>
          <p:nvPr>
            <p:ph idx="1"/>
          </p:nvPr>
        </p:nvSpPr>
        <p:spPr/>
        <p:txBody>
          <a:bodyPr/>
          <a:lstStyle/>
          <a:p>
            <a:r>
              <a:rPr lang="en-US" sz="3600" dirty="0"/>
              <a:t>Decision criteria are factors that are important to resolving the problem.</a:t>
            </a:r>
          </a:p>
          <a:p>
            <a:r>
              <a:rPr lang="en-US" sz="3600" dirty="0"/>
              <a:t>Example: Amanda decides that memory and storage capabilities, display quality, battery life, warranty, and carrying weight are the relevant criteria in her decision</a:t>
            </a:r>
          </a:p>
        </p:txBody>
      </p:sp>
    </p:spTree>
    <p:extLst>
      <p:ext uri="{BB962C8B-B14F-4D97-AF65-F5344CB8AC3E}">
        <p14:creationId xmlns="" xmlns:p14="http://schemas.microsoft.com/office/powerpoint/2010/main" val="2132973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19548</TotalTime>
  <Words>6064</Words>
  <Application>Microsoft Office PowerPoint</Application>
  <PresentationFormat>On-screen Show (4:3)</PresentationFormat>
  <Paragraphs>567</Paragraphs>
  <Slides>63</Slides>
  <Notes>34</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508 Lecture</vt:lpstr>
      <vt:lpstr>Management</vt:lpstr>
      <vt:lpstr>Learning Objectives</vt:lpstr>
      <vt:lpstr>Be A Better Decision-Maker</vt:lpstr>
      <vt:lpstr>What is a Decision?</vt:lpstr>
      <vt:lpstr>Decision Making</vt:lpstr>
      <vt:lpstr>Exhibit 2-1 Decision-Making Process</vt:lpstr>
      <vt:lpstr>Decision-Making Process Step 1: Identify a Problem</vt:lpstr>
      <vt:lpstr>Step 1: Identifying the Problem</vt:lpstr>
      <vt:lpstr>Decision-Making Process Step 2: Identify the Decision Criteria</vt:lpstr>
      <vt:lpstr>Step 2: Identifying Decision Criteria</vt:lpstr>
      <vt:lpstr>Decision-Making Process Step 3: Allocate Weights to the Criteria</vt:lpstr>
      <vt:lpstr>Decision-Making Process Step 3: Allocate Weights to the Criteria</vt:lpstr>
      <vt:lpstr>Exhibit 2-2 Important Decision Criteria</vt:lpstr>
      <vt:lpstr>Decision-Making Process Step 4: Develop Alternatives</vt:lpstr>
      <vt:lpstr>Exhibit 2-3 Possible Alternatives</vt:lpstr>
      <vt:lpstr>Decision-Making Process Step 6: Select an Alternative</vt:lpstr>
      <vt:lpstr>Exhibit 2-4 Evaluation of Alternatives</vt:lpstr>
      <vt:lpstr>Decision-Making Process Step 7: Implement the Alternative</vt:lpstr>
      <vt:lpstr>Decision-Making Process Step 7: Implement the Alternative</vt:lpstr>
      <vt:lpstr>Decision-Making Process Step 8: Evaluate Decision Effectiveness</vt:lpstr>
      <vt:lpstr>Group work</vt:lpstr>
      <vt:lpstr>Exhibit 2-5 Decisions Managers May Make: Planning and Organizing</vt:lpstr>
      <vt:lpstr>Exhibit 2-5 Decisions Managers May Make: Leading and Controlling</vt:lpstr>
      <vt:lpstr>Rationality</vt:lpstr>
      <vt:lpstr>Assumptions of Rationality</vt:lpstr>
      <vt:lpstr>Making Decisions (cont’d)</vt:lpstr>
      <vt:lpstr>Influences on Decision Making</vt:lpstr>
      <vt:lpstr>Intuition</vt:lpstr>
      <vt:lpstr>Exhibit 2-6 What is Intuition?</vt:lpstr>
      <vt:lpstr>Evidence-Based Management</vt:lpstr>
      <vt:lpstr>Problems and Decisions</vt:lpstr>
      <vt:lpstr>Types of Programmed Decisions</vt:lpstr>
      <vt:lpstr>Types of Programmed Decisions</vt:lpstr>
      <vt:lpstr>Types of Programmed Decisions</vt:lpstr>
      <vt:lpstr>Problems and Decisions (cont’d)</vt:lpstr>
      <vt:lpstr>Types of Problems, Types of Decisions, and Level in the Organization</vt:lpstr>
      <vt:lpstr>Exhibit 2-7 Programmed vs Nonprogrammed Decisions</vt:lpstr>
      <vt:lpstr>Decision-Making Conditions</vt:lpstr>
      <vt:lpstr>Heuristics</vt:lpstr>
      <vt:lpstr>Exhibit 2-11 Common Decision-Making Biases</vt:lpstr>
      <vt:lpstr>Decision-Making Biases and Errors</vt:lpstr>
      <vt:lpstr>Decision-Making Biases and Errors (cont’d)</vt:lpstr>
      <vt:lpstr>Decision-Making Biases and Errors (cont’d)</vt:lpstr>
      <vt:lpstr>Decision-Making Biases and Errors (cont’d)</vt:lpstr>
      <vt:lpstr>Decision-Making Biases and Errors (cont’d)</vt:lpstr>
      <vt:lpstr>Decision-Making Biases and Errors (cont’d)</vt:lpstr>
      <vt:lpstr>Exhibit 2-12 Overview of Managerial Decision Making</vt:lpstr>
      <vt:lpstr>Guidelines for Making Effective Decisions</vt:lpstr>
      <vt:lpstr>Characteristics of an Effective Decision-Making Process</vt:lpstr>
      <vt:lpstr>Big Data and Decision-Making</vt:lpstr>
      <vt:lpstr>Decision-Making Styles</vt:lpstr>
      <vt:lpstr>Decision-Making Styles</vt:lpstr>
      <vt:lpstr>Decision-Making Styles (cont’d)</vt:lpstr>
      <vt:lpstr>Types of Decision Makers </vt:lpstr>
      <vt:lpstr>Review Learning Objective 2.1</vt:lpstr>
      <vt:lpstr>Review Learning Objective 2.2 (1 of 2)</vt:lpstr>
      <vt:lpstr>Review Learning Objective 2.2 (2 of 2)</vt:lpstr>
      <vt:lpstr>Review Learning Objective 2.3 (1 of 2)</vt:lpstr>
      <vt:lpstr>Review Learning Objective 2.3 (2 of 2)</vt:lpstr>
      <vt:lpstr>Review Learning Objective 2.4</vt:lpstr>
      <vt:lpstr>Review Learning Objective 2.5 (1 of 2)</vt:lpstr>
      <vt:lpstr>Review Learning Objective 2.5 (2 of 2)</vt:lpstr>
      <vt:lpstr>Copyright</vt:lpstr>
    </vt:vector>
  </TitlesOfParts>
  <Manager/>
  <Company>Cenveo Publisher</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14e</dc:title>
  <dc:subject>Chapter 2: Making Decisions</dc:subject>
  <dc:creator>Stephen P. Robbins and Mary Coulter</dc:creator>
  <cp:keywords>Management</cp:keywords>
  <dc:description/>
  <cp:lastModifiedBy>Naik Muhammad Khan</cp:lastModifiedBy>
  <cp:revision>517</cp:revision>
  <dcterms:created xsi:type="dcterms:W3CDTF">2014-07-14T20:04:21Z</dcterms:created>
  <dcterms:modified xsi:type="dcterms:W3CDTF">2020-04-21T18:08:41Z</dcterms:modified>
  <cp:category/>
</cp:coreProperties>
</file>