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8" r:id="rId1"/>
  </p:sldMasterIdLst>
  <p:sldIdLst>
    <p:sldId id="261" r:id="rId2"/>
    <p:sldId id="259" r:id="rId3"/>
    <p:sldId id="262" r:id="rId4"/>
    <p:sldId id="263" r:id="rId5"/>
    <p:sldId id="264" r:id="rId6"/>
    <p:sldId id="265" r:id="rId7"/>
    <p:sldId id="266" r:id="rId8"/>
    <p:sldId id="267" r:id="rId9"/>
    <p:sldId id="268" r:id="rId10"/>
    <p:sldId id="269" r:id="rId11"/>
    <p:sldId id="270" r:id="rId12"/>
    <p:sldId id="271" r:id="rId13"/>
    <p:sldId id="272" r:id="rId14"/>
    <p:sldId id="273" r:id="rId15"/>
    <p:sldId id="274" r:id="rId16"/>
    <p:sldId id="275" r:id="rId17"/>
    <p:sldId id="276" r:id="rId18"/>
    <p:sldId id="277" r:id="rId19"/>
    <p:sldId id="278"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91" d="100"/>
          <a:sy n="91" d="100"/>
        </p:scale>
        <p:origin x="-534" y="-114"/>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649628B-9D21-4D34-A184-3217291B5BEE}" type="datetimeFigureOut">
              <a:rPr lang="en-US" smtClean="0"/>
              <a:pPr/>
              <a:t>16-May-20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55FC02-C6BB-4123-A209-494F91F37CDF}" type="slidenum">
              <a:rPr lang="en-US" smtClean="0"/>
              <a:pPr/>
              <a:t>‹#›</a:t>
            </a:fld>
            <a:endParaRPr lang="en-US"/>
          </a:p>
        </p:txBody>
      </p:sp>
    </p:spTree>
    <p:extLst>
      <p:ext uri="{BB962C8B-B14F-4D97-AF65-F5344CB8AC3E}">
        <p14:creationId xmlns:p14="http://schemas.microsoft.com/office/powerpoint/2010/main" xmlns="" val="2741124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649628B-9D21-4D34-A184-3217291B5BEE}" type="datetimeFigureOut">
              <a:rPr lang="en-US" smtClean="0"/>
              <a:pPr/>
              <a:t>16-May-20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55FC02-C6BB-4123-A209-494F91F37CDF}" type="slidenum">
              <a:rPr lang="en-US" smtClean="0"/>
              <a:pPr/>
              <a:t>‹#›</a:t>
            </a:fld>
            <a:endParaRPr lang="en-US"/>
          </a:p>
        </p:txBody>
      </p:sp>
    </p:spTree>
    <p:extLst>
      <p:ext uri="{BB962C8B-B14F-4D97-AF65-F5344CB8AC3E}">
        <p14:creationId xmlns:p14="http://schemas.microsoft.com/office/powerpoint/2010/main" xmlns="" val="12779824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649628B-9D21-4D34-A184-3217291B5BEE}" type="datetimeFigureOut">
              <a:rPr lang="en-US" smtClean="0"/>
              <a:pPr/>
              <a:t>16-May-20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55FC02-C6BB-4123-A209-494F91F37CDF}" type="slidenum">
              <a:rPr lang="en-US" smtClean="0"/>
              <a:pPr/>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xmlns="" val="1619631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649628B-9D21-4D34-A184-3217291B5BEE}" type="datetimeFigureOut">
              <a:rPr lang="en-US" smtClean="0"/>
              <a:pPr/>
              <a:t>16-May-20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55FC02-C6BB-4123-A209-494F91F37CDF}" type="slidenum">
              <a:rPr lang="en-US" smtClean="0"/>
              <a:pPr/>
              <a:t>‹#›</a:t>
            </a:fld>
            <a:endParaRPr lang="en-US"/>
          </a:p>
        </p:txBody>
      </p:sp>
    </p:spTree>
    <p:extLst>
      <p:ext uri="{BB962C8B-B14F-4D97-AF65-F5344CB8AC3E}">
        <p14:creationId xmlns:p14="http://schemas.microsoft.com/office/powerpoint/2010/main" xmlns="" val="34446909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649628B-9D21-4D34-A184-3217291B5BEE}" type="datetimeFigureOut">
              <a:rPr lang="en-US" smtClean="0"/>
              <a:pPr/>
              <a:t>16-May-20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55FC02-C6BB-4123-A209-494F91F37CDF}" type="slidenum">
              <a:rPr lang="en-US" smtClean="0"/>
              <a:pPr/>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xmlns="" val="26669147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649628B-9D21-4D34-A184-3217291B5BEE}" type="datetimeFigureOut">
              <a:rPr lang="en-US" smtClean="0"/>
              <a:pPr/>
              <a:t>16-May-20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55FC02-C6BB-4123-A209-494F91F37CDF}" type="slidenum">
              <a:rPr lang="en-US" smtClean="0"/>
              <a:pPr/>
              <a:t>‹#›</a:t>
            </a:fld>
            <a:endParaRPr lang="en-US"/>
          </a:p>
        </p:txBody>
      </p:sp>
    </p:spTree>
    <p:extLst>
      <p:ext uri="{BB962C8B-B14F-4D97-AF65-F5344CB8AC3E}">
        <p14:creationId xmlns:p14="http://schemas.microsoft.com/office/powerpoint/2010/main" xmlns="" val="11805699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649628B-9D21-4D34-A184-3217291B5BEE}" type="datetimeFigureOut">
              <a:rPr lang="en-US" smtClean="0"/>
              <a:pPr/>
              <a:t>16-May-20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55FC02-C6BB-4123-A209-494F91F37CDF}" type="slidenum">
              <a:rPr lang="en-US" smtClean="0"/>
              <a:pPr/>
              <a:t>‹#›</a:t>
            </a:fld>
            <a:endParaRPr lang="en-US"/>
          </a:p>
        </p:txBody>
      </p:sp>
    </p:spTree>
    <p:extLst>
      <p:ext uri="{BB962C8B-B14F-4D97-AF65-F5344CB8AC3E}">
        <p14:creationId xmlns:p14="http://schemas.microsoft.com/office/powerpoint/2010/main" xmlns="" val="27215774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649628B-9D21-4D34-A184-3217291B5BEE}" type="datetimeFigureOut">
              <a:rPr lang="en-US" smtClean="0"/>
              <a:pPr/>
              <a:t>16-May-20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55FC02-C6BB-4123-A209-494F91F37CDF}" type="slidenum">
              <a:rPr lang="en-US" smtClean="0"/>
              <a:pPr/>
              <a:t>‹#›</a:t>
            </a:fld>
            <a:endParaRPr lang="en-US"/>
          </a:p>
        </p:txBody>
      </p:sp>
    </p:spTree>
    <p:extLst>
      <p:ext uri="{BB962C8B-B14F-4D97-AF65-F5344CB8AC3E}">
        <p14:creationId xmlns:p14="http://schemas.microsoft.com/office/powerpoint/2010/main" xmlns="" val="39448891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649628B-9D21-4D34-A184-3217291B5BEE}" type="datetimeFigureOut">
              <a:rPr lang="en-US" smtClean="0"/>
              <a:pPr/>
              <a:t>16-May-20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55FC02-C6BB-4123-A209-494F91F37CDF}" type="slidenum">
              <a:rPr lang="en-US" smtClean="0"/>
              <a:pPr/>
              <a:t>‹#›</a:t>
            </a:fld>
            <a:endParaRPr lang="en-US"/>
          </a:p>
        </p:txBody>
      </p:sp>
    </p:spTree>
    <p:extLst>
      <p:ext uri="{BB962C8B-B14F-4D97-AF65-F5344CB8AC3E}">
        <p14:creationId xmlns:p14="http://schemas.microsoft.com/office/powerpoint/2010/main" xmlns="" val="1276770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649628B-9D21-4D34-A184-3217291B5BEE}" type="datetimeFigureOut">
              <a:rPr lang="en-US" smtClean="0"/>
              <a:pPr/>
              <a:t>16-May-20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55FC02-C6BB-4123-A209-494F91F37CDF}" type="slidenum">
              <a:rPr lang="en-US" smtClean="0"/>
              <a:pPr/>
              <a:t>‹#›</a:t>
            </a:fld>
            <a:endParaRPr lang="en-US"/>
          </a:p>
        </p:txBody>
      </p:sp>
    </p:spTree>
    <p:extLst>
      <p:ext uri="{BB962C8B-B14F-4D97-AF65-F5344CB8AC3E}">
        <p14:creationId xmlns:p14="http://schemas.microsoft.com/office/powerpoint/2010/main" xmlns="" val="12011250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649628B-9D21-4D34-A184-3217291B5BEE}" type="datetimeFigureOut">
              <a:rPr lang="en-US" smtClean="0"/>
              <a:pPr/>
              <a:t>16-May-20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55FC02-C6BB-4123-A209-494F91F37CDF}" type="slidenum">
              <a:rPr lang="en-US" smtClean="0"/>
              <a:pPr/>
              <a:t>‹#›</a:t>
            </a:fld>
            <a:endParaRPr lang="en-US"/>
          </a:p>
        </p:txBody>
      </p:sp>
    </p:spTree>
    <p:extLst>
      <p:ext uri="{BB962C8B-B14F-4D97-AF65-F5344CB8AC3E}">
        <p14:creationId xmlns:p14="http://schemas.microsoft.com/office/powerpoint/2010/main" xmlns="" val="2560631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649628B-9D21-4D34-A184-3217291B5BEE}" type="datetimeFigureOut">
              <a:rPr lang="en-US" smtClean="0"/>
              <a:pPr/>
              <a:t>16-May-20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255FC02-C6BB-4123-A209-494F91F37CDF}" type="slidenum">
              <a:rPr lang="en-US" smtClean="0"/>
              <a:pPr/>
              <a:t>‹#›</a:t>
            </a:fld>
            <a:endParaRPr lang="en-US"/>
          </a:p>
        </p:txBody>
      </p:sp>
    </p:spTree>
    <p:extLst>
      <p:ext uri="{BB962C8B-B14F-4D97-AF65-F5344CB8AC3E}">
        <p14:creationId xmlns:p14="http://schemas.microsoft.com/office/powerpoint/2010/main" xmlns="" val="3406365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649628B-9D21-4D34-A184-3217291B5BEE}" type="datetimeFigureOut">
              <a:rPr lang="en-US" smtClean="0"/>
              <a:pPr/>
              <a:t>16-May-20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255FC02-C6BB-4123-A209-494F91F37CDF}" type="slidenum">
              <a:rPr lang="en-US" smtClean="0"/>
              <a:pPr/>
              <a:t>‹#›</a:t>
            </a:fld>
            <a:endParaRPr lang="en-US"/>
          </a:p>
        </p:txBody>
      </p:sp>
    </p:spTree>
    <p:extLst>
      <p:ext uri="{BB962C8B-B14F-4D97-AF65-F5344CB8AC3E}">
        <p14:creationId xmlns:p14="http://schemas.microsoft.com/office/powerpoint/2010/main" xmlns="" val="12274511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49628B-9D21-4D34-A184-3217291B5BEE}" type="datetimeFigureOut">
              <a:rPr lang="en-US" smtClean="0"/>
              <a:pPr/>
              <a:t>16-May-20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255FC02-C6BB-4123-A209-494F91F37CDF}" type="slidenum">
              <a:rPr lang="en-US" smtClean="0"/>
              <a:pPr/>
              <a:t>‹#›</a:t>
            </a:fld>
            <a:endParaRPr lang="en-US"/>
          </a:p>
        </p:txBody>
      </p:sp>
    </p:spTree>
    <p:extLst>
      <p:ext uri="{BB962C8B-B14F-4D97-AF65-F5344CB8AC3E}">
        <p14:creationId xmlns:p14="http://schemas.microsoft.com/office/powerpoint/2010/main" xmlns="" val="30618955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649628B-9D21-4D34-A184-3217291B5BEE}" type="datetimeFigureOut">
              <a:rPr lang="en-US" smtClean="0"/>
              <a:pPr/>
              <a:t>16-May-20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55FC02-C6BB-4123-A209-494F91F37CDF}" type="slidenum">
              <a:rPr lang="en-US" smtClean="0"/>
              <a:pPr/>
              <a:t>‹#›</a:t>
            </a:fld>
            <a:endParaRPr lang="en-US"/>
          </a:p>
        </p:txBody>
      </p:sp>
    </p:spTree>
    <p:extLst>
      <p:ext uri="{BB962C8B-B14F-4D97-AF65-F5344CB8AC3E}">
        <p14:creationId xmlns:p14="http://schemas.microsoft.com/office/powerpoint/2010/main" xmlns="" val="41322463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55FC02-C6BB-4123-A209-494F91F37CDF}" type="slidenum">
              <a:rPr lang="en-US" smtClean="0"/>
              <a:pPr/>
              <a:t>‹#›</a:t>
            </a:fld>
            <a:endParaRPr lang="en-US"/>
          </a:p>
        </p:txBody>
      </p:sp>
      <p:sp>
        <p:nvSpPr>
          <p:cNvPr id="5" name="Date Placeholder 4"/>
          <p:cNvSpPr>
            <a:spLocks noGrp="1"/>
          </p:cNvSpPr>
          <p:nvPr>
            <p:ph type="dt" sz="half" idx="10"/>
          </p:nvPr>
        </p:nvSpPr>
        <p:spPr/>
        <p:txBody>
          <a:bodyPr/>
          <a:lstStyle/>
          <a:p>
            <a:fld id="{2649628B-9D21-4D34-A184-3217291B5BEE}" type="datetimeFigureOut">
              <a:rPr lang="en-US" smtClean="0"/>
              <a:pPr/>
              <a:t>16-May-20</a:t>
            </a:fld>
            <a:endParaRPr lang="en-US"/>
          </a:p>
        </p:txBody>
      </p:sp>
    </p:spTree>
    <p:extLst>
      <p:ext uri="{BB962C8B-B14F-4D97-AF65-F5344CB8AC3E}">
        <p14:creationId xmlns:p14="http://schemas.microsoft.com/office/powerpoint/2010/main" xmlns="" val="142592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649628B-9D21-4D34-A184-3217291B5BEE}" type="datetimeFigureOut">
              <a:rPr lang="en-US" smtClean="0"/>
              <a:pPr/>
              <a:t>16-May-20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255FC02-C6BB-4123-A209-494F91F37CDF}" type="slidenum">
              <a:rPr lang="en-US" smtClean="0"/>
              <a:pPr/>
              <a:t>‹#›</a:t>
            </a:fld>
            <a:endParaRPr lang="en-US"/>
          </a:p>
        </p:txBody>
      </p:sp>
    </p:spTree>
    <p:extLst>
      <p:ext uri="{BB962C8B-B14F-4D97-AF65-F5344CB8AC3E}">
        <p14:creationId xmlns:p14="http://schemas.microsoft.com/office/powerpoint/2010/main" xmlns="" val="3897473559"/>
      </p:ext>
    </p:extLst>
  </p:cSld>
  <p:clrMap bg1="lt1" tx1="dk1" bg2="lt2" tx2="dk2" accent1="accent1" accent2="accent2" accent3="accent3" accent4="accent4" accent5="accent5" accent6="accent6" hlink="hlink" folHlink="folHlink"/>
  <p:sldLayoutIdLst>
    <p:sldLayoutId id="2147483789" r:id="rId1"/>
    <p:sldLayoutId id="2147483790" r:id="rId2"/>
    <p:sldLayoutId id="2147483791" r:id="rId3"/>
    <p:sldLayoutId id="2147483792" r:id="rId4"/>
    <p:sldLayoutId id="2147483793" r:id="rId5"/>
    <p:sldLayoutId id="2147483794" r:id="rId6"/>
    <p:sldLayoutId id="2147483795" r:id="rId7"/>
    <p:sldLayoutId id="2147483796" r:id="rId8"/>
    <p:sldLayoutId id="2147483797" r:id="rId9"/>
    <p:sldLayoutId id="2147483798" r:id="rId10"/>
    <p:sldLayoutId id="2147483799" r:id="rId11"/>
    <p:sldLayoutId id="2147483800" r:id="rId12"/>
    <p:sldLayoutId id="2147483801" r:id="rId13"/>
    <p:sldLayoutId id="2147483802" r:id="rId14"/>
    <p:sldLayoutId id="2147483803" r:id="rId15"/>
    <p:sldLayoutId id="214748380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a:extLst>
              <a:ext uri="{FF2B5EF4-FFF2-40B4-BE49-F238E27FC236}">
                <a16:creationId xmlns:a16="http://schemas.microsoft.com/office/drawing/2014/main" xmlns="" id="{A70623C0-77C2-474F-B1CD-B1D2BA93017F}"/>
              </a:ext>
            </a:extLst>
          </p:cNvPr>
          <p:cNvSpPr>
            <a:spLocks noGrp="1"/>
          </p:cNvSpPr>
          <p:nvPr>
            <p:ph type="ctrTitle"/>
          </p:nvPr>
        </p:nvSpPr>
        <p:spPr>
          <a:xfrm>
            <a:off x="1034143" y="1001486"/>
            <a:ext cx="7772400" cy="1676400"/>
          </a:xfrm>
        </p:spPr>
        <p:txBody>
          <a:bodyPr/>
          <a:lstStyle/>
          <a:p>
            <a:r>
              <a:rPr lang="en-US" altLang="en-US" b="1" dirty="0"/>
              <a:t>DIGITAL PRINTING</a:t>
            </a:r>
          </a:p>
        </p:txBody>
      </p:sp>
      <p:sp>
        <p:nvSpPr>
          <p:cNvPr id="3" name="Subtitle 2">
            <a:extLst>
              <a:ext uri="{FF2B5EF4-FFF2-40B4-BE49-F238E27FC236}">
                <a16:creationId xmlns:a16="http://schemas.microsoft.com/office/drawing/2014/main" xmlns="" id="{723A0C6E-D914-4DB7-89A8-E7D5C70FA5CB}"/>
              </a:ext>
            </a:extLst>
          </p:cNvPr>
          <p:cNvSpPr>
            <a:spLocks noGrp="1"/>
          </p:cNvSpPr>
          <p:nvPr>
            <p:ph type="subTitle" idx="1"/>
          </p:nvPr>
        </p:nvSpPr>
        <p:spPr>
          <a:xfrm>
            <a:off x="2895600" y="2895600"/>
            <a:ext cx="6400800" cy="2743200"/>
          </a:xfrm>
        </p:spPr>
        <p:txBody>
          <a:bodyPr rtlCol="0">
            <a:normAutofit/>
          </a:bodyPr>
          <a:lstStyle/>
          <a:p>
            <a:pPr algn="l">
              <a:buFont typeface="Wingdings" pitchFamily="2" charset="2"/>
              <a:buChar char="Ø"/>
              <a:defRPr/>
            </a:pPr>
            <a:endParaRPr lang="en-US" sz="2400" b="1" dirty="0">
              <a:solidFill>
                <a:schemeClr val="tx1"/>
              </a:solidFill>
            </a:endParaRPr>
          </a:p>
        </p:txBody>
      </p:sp>
    </p:spTree>
    <p:extLst>
      <p:ext uri="{BB962C8B-B14F-4D97-AF65-F5344CB8AC3E}">
        <p14:creationId xmlns:p14="http://schemas.microsoft.com/office/powerpoint/2010/main" xmlns="" val="41150115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a:extLst>
              <a:ext uri="{FF2B5EF4-FFF2-40B4-BE49-F238E27FC236}">
                <a16:creationId xmlns:a16="http://schemas.microsoft.com/office/drawing/2014/main" xmlns="" id="{822DA3DD-4BBE-4B4C-AB13-713B5268C86F}"/>
              </a:ext>
            </a:extLst>
          </p:cNvPr>
          <p:cNvSpPr>
            <a:spLocks noGrp="1"/>
          </p:cNvSpPr>
          <p:nvPr>
            <p:ph idx="1"/>
          </p:nvPr>
        </p:nvSpPr>
        <p:spPr>
          <a:xfrm>
            <a:off x="1105988" y="2188030"/>
            <a:ext cx="8229600" cy="5440363"/>
          </a:xfrm>
        </p:spPr>
        <p:txBody>
          <a:bodyPr>
            <a:normAutofit/>
          </a:bodyPr>
          <a:lstStyle/>
          <a:p>
            <a:r>
              <a:rPr lang="en-US" altLang="en-US" sz="2400" dirty="0"/>
              <a:t>The positive charges are removed, and toner is then attracted to the remaining positive charges. The image then exits on the photoreceptor.</a:t>
            </a:r>
          </a:p>
          <a:p>
            <a:r>
              <a:rPr lang="en-US" altLang="en-US" sz="2400" dirty="0"/>
              <a:t>The last step involves toner being applied to the sheet and is then fused to the paper (by a "fuser roll.") This is a hot process—think 400 degrees Fahrenheit.</a:t>
            </a:r>
          </a:p>
          <a:p>
            <a:endParaRPr lang="en-US" altLang="en-US" sz="2400" dirty="0"/>
          </a:p>
        </p:txBody>
      </p:sp>
    </p:spTree>
    <p:extLst>
      <p:ext uri="{BB962C8B-B14F-4D97-AF65-F5344CB8AC3E}">
        <p14:creationId xmlns:p14="http://schemas.microsoft.com/office/powerpoint/2010/main" xmlns="" val="7810321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A671E8B-54B0-46C8-B474-712BA01DCD60}"/>
              </a:ext>
            </a:extLst>
          </p:cNvPr>
          <p:cNvSpPr>
            <a:spLocks noGrp="1"/>
          </p:cNvSpPr>
          <p:nvPr>
            <p:ph type="title"/>
          </p:nvPr>
        </p:nvSpPr>
        <p:spPr>
          <a:xfrm>
            <a:off x="1145178" y="1058091"/>
            <a:ext cx="8229600" cy="960438"/>
          </a:xfrm>
        </p:spPr>
        <p:txBody>
          <a:bodyPr rtlCol="0">
            <a:noAutofit/>
          </a:bodyPr>
          <a:lstStyle/>
          <a:p>
            <a:pPr>
              <a:defRPr/>
            </a:pPr>
            <a:r>
              <a:rPr lang="en-US" sz="4400" b="1" dirty="0"/>
              <a:t>Applications</a:t>
            </a:r>
            <a:br>
              <a:rPr lang="en-US" sz="4400" b="1" dirty="0"/>
            </a:br>
            <a:endParaRPr lang="en-US" sz="4400" b="1" dirty="0"/>
          </a:p>
        </p:txBody>
      </p:sp>
      <p:sp>
        <p:nvSpPr>
          <p:cNvPr id="3" name="Content Placeholder 2">
            <a:extLst>
              <a:ext uri="{FF2B5EF4-FFF2-40B4-BE49-F238E27FC236}">
                <a16:creationId xmlns:a16="http://schemas.microsoft.com/office/drawing/2014/main" xmlns="" id="{20084504-1369-4E46-B37C-8E70345048F5}"/>
              </a:ext>
            </a:extLst>
          </p:cNvPr>
          <p:cNvSpPr>
            <a:spLocks noGrp="1"/>
          </p:cNvSpPr>
          <p:nvPr>
            <p:ph idx="1"/>
          </p:nvPr>
        </p:nvSpPr>
        <p:spPr/>
        <p:txBody>
          <a:bodyPr rtlCol="0">
            <a:normAutofit/>
          </a:bodyPr>
          <a:lstStyle/>
          <a:p>
            <a:pPr>
              <a:buNone/>
              <a:defRPr/>
            </a:pPr>
            <a:r>
              <a:rPr lang="en-US" dirty="0"/>
              <a:t>    </a:t>
            </a:r>
            <a:r>
              <a:rPr lang="en-US" sz="2400" dirty="0"/>
              <a:t>Digital printing has many advantages over traditional methods. Some applications of note include:</a:t>
            </a:r>
          </a:p>
          <a:p>
            <a:pPr>
              <a:defRPr/>
            </a:pPr>
            <a:r>
              <a:rPr lang="en-US" sz="2400" b="1" dirty="0"/>
              <a:t>Desktop publishing</a:t>
            </a:r>
            <a:r>
              <a:rPr lang="en-US" sz="2400" dirty="0"/>
              <a:t>– inexpensive home and office printing is only possible because of digital processes that bypass the need for printing plates</a:t>
            </a:r>
          </a:p>
          <a:p>
            <a:pPr>
              <a:defRPr/>
            </a:pPr>
            <a:r>
              <a:rPr lang="en-US" sz="2400" b="1" dirty="0"/>
              <a:t>commercial</a:t>
            </a:r>
            <a:r>
              <a:rPr lang="en-US" sz="2400" dirty="0"/>
              <a:t> – Business Stationery - Including business cards, letterheads</a:t>
            </a:r>
          </a:p>
          <a:p>
            <a:pPr>
              <a:defRPr/>
            </a:pPr>
            <a:r>
              <a:rPr lang="en-US" sz="2400" b="1" dirty="0"/>
              <a:t>Variable data printing</a:t>
            </a:r>
            <a:r>
              <a:rPr lang="en-US" sz="2400" dirty="0"/>
              <a:t> – uses database-driven print files for the mass personalization of printed materials</a:t>
            </a:r>
          </a:p>
          <a:p>
            <a:pPr>
              <a:defRPr/>
            </a:pPr>
            <a:endParaRPr lang="en-US" sz="2400" dirty="0"/>
          </a:p>
        </p:txBody>
      </p:sp>
    </p:spTree>
    <p:extLst>
      <p:ext uri="{BB962C8B-B14F-4D97-AF65-F5344CB8AC3E}">
        <p14:creationId xmlns:p14="http://schemas.microsoft.com/office/powerpoint/2010/main" xmlns="" val="9529057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6199C347-9A3B-4C86-BD2D-A17658DE94CB}"/>
              </a:ext>
            </a:extLst>
          </p:cNvPr>
          <p:cNvSpPr>
            <a:spLocks noGrp="1"/>
          </p:cNvSpPr>
          <p:nvPr>
            <p:ph idx="1"/>
          </p:nvPr>
        </p:nvSpPr>
        <p:spPr>
          <a:xfrm>
            <a:off x="896983" y="1417637"/>
            <a:ext cx="8229600" cy="5440363"/>
          </a:xfrm>
        </p:spPr>
        <p:txBody>
          <a:bodyPr rtlCol="0">
            <a:normAutofit/>
          </a:bodyPr>
          <a:lstStyle/>
          <a:p>
            <a:pPr>
              <a:defRPr/>
            </a:pPr>
            <a:r>
              <a:rPr lang="en-US" sz="2400" b="1" dirty="0"/>
              <a:t>Fine art </a:t>
            </a:r>
            <a:r>
              <a:rPr lang="en-US" sz="2400" dirty="0"/>
              <a:t>– archival digital printing methods include real photo paper exposure prints and </a:t>
            </a:r>
            <a:r>
              <a:rPr lang="en-US" sz="2400" dirty="0" err="1"/>
              <a:t>giclee</a:t>
            </a:r>
            <a:r>
              <a:rPr lang="en-US" sz="2400" dirty="0"/>
              <a:t> prints on watercolor paper using pigment based inks.</a:t>
            </a:r>
          </a:p>
          <a:p>
            <a:pPr>
              <a:defRPr/>
            </a:pPr>
            <a:r>
              <a:rPr lang="en-US" sz="2400" b="1" dirty="0"/>
              <a:t>Print on demand</a:t>
            </a:r>
            <a:r>
              <a:rPr lang="en-US" sz="2400" dirty="0"/>
              <a:t> – digital printing is used for personalized printing for example, children's books customized with a child's name, photo books (such as wedding photo books), or any other books.</a:t>
            </a:r>
          </a:p>
          <a:p>
            <a:pPr>
              <a:defRPr/>
            </a:pPr>
            <a:r>
              <a:rPr lang="en-US" sz="2400" b="1" dirty="0"/>
              <a:t>Advertising</a:t>
            </a:r>
            <a:r>
              <a:rPr lang="en-US" sz="2400" dirty="0"/>
              <a:t> – often used for outdoor banner advertising and event signage, in trade shows, in the retail sector at point of sale or point of purchase, and in personalized direct mail campaigns.</a:t>
            </a:r>
          </a:p>
          <a:p>
            <a:pPr>
              <a:defRPr/>
            </a:pPr>
            <a:endParaRPr lang="en-US" sz="2400" dirty="0"/>
          </a:p>
        </p:txBody>
      </p:sp>
    </p:spTree>
    <p:extLst>
      <p:ext uri="{BB962C8B-B14F-4D97-AF65-F5344CB8AC3E}">
        <p14:creationId xmlns:p14="http://schemas.microsoft.com/office/powerpoint/2010/main" xmlns="" val="27291152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558EC9DB-6A78-4C87-8754-02DCCD83E74E}"/>
              </a:ext>
            </a:extLst>
          </p:cNvPr>
          <p:cNvSpPr>
            <a:spLocks noGrp="1"/>
          </p:cNvSpPr>
          <p:nvPr>
            <p:ph idx="1"/>
          </p:nvPr>
        </p:nvSpPr>
        <p:spPr>
          <a:xfrm>
            <a:off x="1066800" y="875213"/>
            <a:ext cx="8229600" cy="5668963"/>
          </a:xfrm>
        </p:spPr>
        <p:txBody>
          <a:bodyPr rtlCol="0">
            <a:normAutofit/>
          </a:bodyPr>
          <a:lstStyle/>
          <a:p>
            <a:pPr>
              <a:defRPr/>
            </a:pPr>
            <a:r>
              <a:rPr lang="en-US" sz="2400" b="1" dirty="0"/>
              <a:t>Photos</a:t>
            </a:r>
            <a:r>
              <a:rPr lang="en-US" sz="2400" dirty="0"/>
              <a:t> – digital printing has revolutionized photo printing in terms of the ability to retouch and color correct  a photograph before printing.</a:t>
            </a:r>
          </a:p>
          <a:p>
            <a:pPr>
              <a:defRPr/>
            </a:pPr>
            <a:r>
              <a:rPr lang="en-US" sz="2400" b="1" dirty="0"/>
              <a:t>Architectural Design </a:t>
            </a:r>
            <a:r>
              <a:rPr lang="en-US" sz="2400" dirty="0"/>
              <a:t>– new media that conforms to a variety of surfaces has enabled interior and exterior spaces to be transformed using digitally printed wall murals and floor graphics.</a:t>
            </a:r>
          </a:p>
          <a:p>
            <a:pPr>
              <a:defRPr/>
            </a:pPr>
            <a:r>
              <a:rPr lang="en-US" sz="2400" b="1" dirty="0"/>
              <a:t>sleeking</a:t>
            </a:r>
            <a:r>
              <a:rPr lang="en-US" sz="2400" dirty="0"/>
              <a:t> – The process of adding foil, holographic effects or even glossy and dull finishes by way of digital ink adhesion. This is done by digitally printing a rich </a:t>
            </a:r>
            <a:r>
              <a:rPr lang="en-US" sz="2400" dirty="0" err="1"/>
              <a:t>blark</a:t>
            </a:r>
            <a:r>
              <a:rPr lang="en-US" sz="2400" dirty="0"/>
              <a:t> area where the user wants the sleeking to take place. The machine registers this and only adheres to this specific area.</a:t>
            </a:r>
          </a:p>
          <a:p>
            <a:pPr>
              <a:defRPr/>
            </a:pPr>
            <a:endParaRPr lang="en-US" sz="2400" dirty="0"/>
          </a:p>
        </p:txBody>
      </p:sp>
    </p:spTree>
    <p:extLst>
      <p:ext uri="{BB962C8B-B14F-4D97-AF65-F5344CB8AC3E}">
        <p14:creationId xmlns:p14="http://schemas.microsoft.com/office/powerpoint/2010/main" xmlns="" val="34420910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FA523B5-9A83-4C7A-8880-895AB526501C}"/>
              </a:ext>
            </a:extLst>
          </p:cNvPr>
          <p:cNvSpPr>
            <a:spLocks noGrp="1"/>
          </p:cNvSpPr>
          <p:nvPr>
            <p:ph type="title"/>
          </p:nvPr>
        </p:nvSpPr>
        <p:spPr>
          <a:xfrm>
            <a:off x="1044402" y="714103"/>
            <a:ext cx="8229600" cy="808038"/>
          </a:xfrm>
        </p:spPr>
        <p:txBody>
          <a:bodyPr rtlCol="0">
            <a:noAutofit/>
          </a:bodyPr>
          <a:lstStyle/>
          <a:p>
            <a:pPr>
              <a:defRPr/>
            </a:pPr>
            <a:r>
              <a:rPr lang="en-US" sz="4400" b="1" dirty="0"/>
              <a:t>Digital printing advantages and disadvantages</a:t>
            </a:r>
            <a:br>
              <a:rPr lang="en-US" sz="4400" b="1" dirty="0"/>
            </a:br>
            <a:endParaRPr lang="en-US" sz="4400" b="1" dirty="0"/>
          </a:p>
        </p:txBody>
      </p:sp>
      <p:sp>
        <p:nvSpPr>
          <p:cNvPr id="3" name="Content Placeholder 2">
            <a:extLst>
              <a:ext uri="{FF2B5EF4-FFF2-40B4-BE49-F238E27FC236}">
                <a16:creationId xmlns:a16="http://schemas.microsoft.com/office/drawing/2014/main" xmlns="" id="{ADAF7A95-88B3-4D35-AF43-F955A4B61E61}"/>
              </a:ext>
            </a:extLst>
          </p:cNvPr>
          <p:cNvSpPr>
            <a:spLocks noGrp="1"/>
          </p:cNvSpPr>
          <p:nvPr>
            <p:ph idx="1"/>
          </p:nvPr>
        </p:nvSpPr>
        <p:spPr/>
        <p:txBody>
          <a:bodyPr rtlCol="0">
            <a:normAutofit/>
          </a:bodyPr>
          <a:lstStyle/>
          <a:p>
            <a:pPr>
              <a:defRPr/>
            </a:pPr>
            <a:r>
              <a:rPr lang="en-US" sz="2400" dirty="0"/>
              <a:t>Digital printing technology excels at producing on demand and short print runs quickly and cost-effectively. Digital printing is also an ideal platform for personalization. If you want to easily modify images and messages using variable data printing (VDP), then digital printing is the only way to go. With advancements in print quality and speed, digital printing’s previous disadvantages are quickly disappearing, and digital printing machines are closing the gap on offset output.</a:t>
            </a:r>
          </a:p>
        </p:txBody>
      </p:sp>
    </p:spTree>
    <p:extLst>
      <p:ext uri="{BB962C8B-B14F-4D97-AF65-F5344CB8AC3E}">
        <p14:creationId xmlns:p14="http://schemas.microsoft.com/office/powerpoint/2010/main" xmlns="" val="38130814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3036" y="978818"/>
            <a:ext cx="8596668" cy="5670176"/>
          </a:xfrm>
        </p:spPr>
        <p:txBody>
          <a:bodyPr/>
          <a:lstStyle/>
          <a:p>
            <a:pPr marL="571500" indent="-571500">
              <a:buFont typeface="Wingdings" panose="05000000000000000000" pitchFamily="2" charset="2"/>
              <a:buChar char="Ø"/>
            </a:pPr>
            <a:r>
              <a:rPr lang="en-US" b="1" dirty="0"/>
              <a:t>Types of fabric digital printing can print</a:t>
            </a:r>
            <a:br>
              <a:rPr lang="en-US" b="1" dirty="0"/>
            </a:br>
            <a:r>
              <a:rPr lang="en-US" dirty="0"/>
              <a:t/>
            </a:r>
            <a:br>
              <a:rPr lang="en-US" dirty="0"/>
            </a:br>
            <a:r>
              <a:rPr lang="en-US" sz="2400" dirty="0">
                <a:solidFill>
                  <a:schemeClr val="tx1"/>
                </a:solidFill>
              </a:rPr>
              <a:t>Digital can print any design on all kind of</a:t>
            </a:r>
            <a:br>
              <a:rPr lang="en-US" sz="2400" dirty="0">
                <a:solidFill>
                  <a:schemeClr val="tx1"/>
                </a:solidFill>
              </a:rPr>
            </a:br>
            <a:r>
              <a:rPr lang="en-US" sz="2400" dirty="0">
                <a:solidFill>
                  <a:schemeClr val="tx1"/>
                </a:solidFill>
              </a:rPr>
              <a:t> fabric,like cotton ,poly or silk etc</a:t>
            </a:r>
          </a:p>
        </p:txBody>
      </p:sp>
      <p:pic>
        <p:nvPicPr>
          <p:cNvPr id="6" name="Content Placeholder 5"/>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6268825" y="3236131"/>
            <a:ext cx="2552700" cy="3028950"/>
          </a:xfrm>
        </p:spPr>
      </p:pic>
    </p:spTree>
    <p:extLst>
      <p:ext uri="{BB962C8B-B14F-4D97-AF65-F5344CB8AC3E}">
        <p14:creationId xmlns:p14="http://schemas.microsoft.com/office/powerpoint/2010/main" xmlns="" val="28635722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4740" y="667771"/>
            <a:ext cx="7176261" cy="1320800"/>
          </a:xfrm>
        </p:spPr>
        <p:txBody>
          <a:bodyPr>
            <a:normAutofit/>
          </a:bodyPr>
          <a:lstStyle/>
          <a:p>
            <a:r>
              <a:rPr lang="en-US" sz="4400" b="1" dirty="0"/>
              <a:t>General work flow</a:t>
            </a:r>
          </a:p>
        </p:txBody>
      </p:sp>
      <p:sp>
        <p:nvSpPr>
          <p:cNvPr id="5" name="Content Placeholder 4"/>
          <p:cNvSpPr>
            <a:spLocks noGrp="1"/>
          </p:cNvSpPr>
          <p:nvPr>
            <p:ph idx="1"/>
          </p:nvPr>
        </p:nvSpPr>
        <p:spPr>
          <a:xfrm>
            <a:off x="677334" y="1930400"/>
            <a:ext cx="8596668" cy="4307446"/>
          </a:xfrm>
        </p:spPr>
        <p:txBody>
          <a:bodyPr>
            <a:normAutofit/>
          </a:bodyPr>
          <a:lstStyle/>
          <a:p>
            <a:pPr marL="0" indent="0">
              <a:buNone/>
            </a:pPr>
            <a:r>
              <a:rPr lang="en-US" sz="2000" b="1" dirty="0">
                <a:solidFill>
                  <a:schemeClr val="accent1"/>
                </a:solidFill>
              </a:rPr>
              <a:t>Pre-setting process:</a:t>
            </a:r>
          </a:p>
          <a:p>
            <a:pPr>
              <a:buFont typeface="Wingdings" panose="05000000000000000000" pitchFamily="2" charset="2"/>
              <a:buChar char="Ø"/>
            </a:pPr>
            <a:r>
              <a:rPr lang="en-US" sz="2000" b="1" dirty="0">
                <a:solidFill>
                  <a:schemeClr val="accent1"/>
                </a:solidFill>
              </a:rPr>
              <a:t>  </a:t>
            </a:r>
            <a:r>
              <a:rPr lang="en-US" sz="2400" dirty="0">
                <a:solidFill>
                  <a:schemeClr val="tx1"/>
                </a:solidFill>
              </a:rPr>
              <a:t>Using pre-setting system/coating machine/ padding mangle,appropriate treatment should be done for the fabric before printing.</a:t>
            </a:r>
          </a:p>
          <a:p>
            <a:pPr marL="0" indent="0">
              <a:buNone/>
            </a:pPr>
            <a:r>
              <a:rPr lang="en-US" sz="2000" b="1" dirty="0">
                <a:solidFill>
                  <a:schemeClr val="accent1"/>
                </a:solidFill>
              </a:rPr>
              <a:t>DTP system:</a:t>
            </a:r>
          </a:p>
          <a:p>
            <a:pPr>
              <a:buFont typeface="Wingdings" panose="05000000000000000000" pitchFamily="2" charset="2"/>
              <a:buChar char="Ø"/>
            </a:pPr>
            <a:r>
              <a:rPr lang="en-US" sz="2400" dirty="0">
                <a:solidFill>
                  <a:schemeClr val="tx1"/>
                </a:solidFill>
              </a:rPr>
              <a:t>Print it via digital textile printer after modifying colors &amp; Design with help of Design &amp; RIP software.</a:t>
            </a:r>
          </a:p>
          <a:p>
            <a:pPr marL="0" indent="0">
              <a:buNone/>
            </a:pPr>
            <a:r>
              <a:rPr lang="en-US" sz="2400" b="1" dirty="0">
                <a:solidFill>
                  <a:schemeClr val="accent1"/>
                </a:solidFill>
              </a:rPr>
              <a:t>Finishing Process:</a:t>
            </a:r>
          </a:p>
          <a:p>
            <a:pPr>
              <a:buFont typeface="Wingdings" panose="05000000000000000000" pitchFamily="2" charset="2"/>
              <a:buChar char="Ø"/>
            </a:pPr>
            <a:r>
              <a:rPr lang="en-US" sz="2400" dirty="0">
                <a:solidFill>
                  <a:schemeClr val="tx1"/>
                </a:solidFill>
              </a:rPr>
              <a:t>Printed result has to undergo the finishing process, such as steaming,washing etc</a:t>
            </a:r>
          </a:p>
        </p:txBody>
      </p:sp>
    </p:spTree>
    <p:extLst>
      <p:ext uri="{BB962C8B-B14F-4D97-AF65-F5344CB8AC3E}">
        <p14:creationId xmlns:p14="http://schemas.microsoft.com/office/powerpoint/2010/main" xmlns="" val="4714317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1875282" y="1097281"/>
            <a:ext cx="6200771" cy="4321334"/>
          </a:xfrm>
        </p:spPr>
      </p:pic>
    </p:spTree>
    <p:extLst>
      <p:ext uri="{BB962C8B-B14F-4D97-AF65-F5344CB8AC3E}">
        <p14:creationId xmlns:p14="http://schemas.microsoft.com/office/powerpoint/2010/main" xmlns="" val="30757394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1208" y="1824445"/>
            <a:ext cx="8596668" cy="1320800"/>
          </a:xfrm>
        </p:spPr>
        <p:txBody>
          <a:bodyPr>
            <a:normAutofit/>
          </a:bodyPr>
          <a:lstStyle/>
          <a:p>
            <a:pPr algn="ctr"/>
            <a:r>
              <a:rPr lang="en-US" sz="4400" b="1" dirty="0"/>
              <a:t>Conclusion</a:t>
            </a:r>
          </a:p>
        </p:txBody>
      </p:sp>
      <p:sp>
        <p:nvSpPr>
          <p:cNvPr id="3" name="Content Placeholder 2"/>
          <p:cNvSpPr>
            <a:spLocks noGrp="1"/>
          </p:cNvSpPr>
          <p:nvPr>
            <p:ph idx="1"/>
          </p:nvPr>
        </p:nvSpPr>
        <p:spPr>
          <a:xfrm>
            <a:off x="1121472" y="2977227"/>
            <a:ext cx="8596668" cy="3880773"/>
          </a:xfrm>
        </p:spPr>
        <p:txBody>
          <a:bodyPr>
            <a:normAutofit/>
          </a:bodyPr>
          <a:lstStyle/>
          <a:p>
            <a:pPr marL="0" indent="0">
              <a:buNone/>
            </a:pPr>
            <a:r>
              <a:rPr lang="en-US" sz="2400" dirty="0"/>
              <a:t>The concept of digital printing on fabrics has opened new opportunities for designers,merchandisers,production and art department,sales persons,etc</a:t>
            </a:r>
          </a:p>
        </p:txBody>
      </p:sp>
    </p:spTree>
    <p:extLst>
      <p:ext uri="{BB962C8B-B14F-4D97-AF65-F5344CB8AC3E}">
        <p14:creationId xmlns:p14="http://schemas.microsoft.com/office/powerpoint/2010/main" xmlns="" val="7244047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677334" y="2839858"/>
            <a:ext cx="8596668" cy="3880773"/>
          </a:xfrm>
        </p:spPr>
        <p:txBody>
          <a:bodyPr>
            <a:normAutofit/>
          </a:bodyPr>
          <a:lstStyle/>
          <a:p>
            <a:pPr marL="0" indent="0" algn="ctr">
              <a:buNone/>
            </a:pPr>
            <a:r>
              <a:rPr lang="en-US" sz="9600" dirty="0">
                <a:solidFill>
                  <a:schemeClr val="accent1"/>
                </a:solidFill>
              </a:rPr>
              <a:t>Thank you</a:t>
            </a:r>
          </a:p>
        </p:txBody>
      </p:sp>
    </p:spTree>
    <p:extLst>
      <p:ext uri="{BB962C8B-B14F-4D97-AF65-F5344CB8AC3E}">
        <p14:creationId xmlns:p14="http://schemas.microsoft.com/office/powerpoint/2010/main" xmlns="" val="41710040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91FD61C-80C0-4410-B243-119D848649BE}"/>
              </a:ext>
            </a:extLst>
          </p:cNvPr>
          <p:cNvSpPr>
            <a:spLocks noGrp="1"/>
          </p:cNvSpPr>
          <p:nvPr>
            <p:ph type="title"/>
          </p:nvPr>
        </p:nvSpPr>
        <p:spPr>
          <a:xfrm>
            <a:off x="1082283" y="1187145"/>
            <a:ext cx="8596668" cy="1320800"/>
          </a:xfrm>
        </p:spPr>
        <p:txBody>
          <a:bodyPr rtlCol="0">
            <a:noAutofit/>
          </a:bodyPr>
          <a:lstStyle/>
          <a:p>
            <a:pPr>
              <a:defRPr/>
            </a:pPr>
            <a:r>
              <a:rPr lang="en-US" sz="4400" b="1" dirty="0"/>
              <a:t>Digital printing</a:t>
            </a:r>
            <a:br>
              <a:rPr lang="en-US" sz="4400" b="1" dirty="0"/>
            </a:br>
            <a:endParaRPr lang="en-US" sz="4400" b="1" dirty="0"/>
          </a:p>
        </p:txBody>
      </p:sp>
      <p:sp>
        <p:nvSpPr>
          <p:cNvPr id="3" name="Content Placeholder 2">
            <a:extLst>
              <a:ext uri="{FF2B5EF4-FFF2-40B4-BE49-F238E27FC236}">
                <a16:creationId xmlns:a16="http://schemas.microsoft.com/office/drawing/2014/main" xmlns="" id="{A7284D2C-DEB8-42AD-90C7-663FB7CA0964}"/>
              </a:ext>
            </a:extLst>
          </p:cNvPr>
          <p:cNvSpPr>
            <a:spLocks noGrp="1"/>
          </p:cNvSpPr>
          <p:nvPr>
            <p:ph idx="1"/>
          </p:nvPr>
        </p:nvSpPr>
        <p:spPr>
          <a:xfrm>
            <a:off x="657497" y="2474210"/>
            <a:ext cx="6400800" cy="4906963"/>
          </a:xfrm>
        </p:spPr>
        <p:txBody>
          <a:bodyPr rtlCol="0">
            <a:normAutofit/>
          </a:bodyPr>
          <a:lstStyle/>
          <a:p>
            <a:pPr>
              <a:defRPr/>
            </a:pPr>
            <a:r>
              <a:rPr lang="en-US" sz="2400" b="1" dirty="0"/>
              <a:t>Digital printing</a:t>
            </a:r>
            <a:r>
              <a:rPr lang="en-US" sz="2400" dirty="0"/>
              <a:t> refers to methods of printing from a digital based image directly to a variety of media.</a:t>
            </a:r>
          </a:p>
          <a:p>
            <a:pPr>
              <a:defRPr/>
            </a:pPr>
            <a:r>
              <a:rPr lang="en-US" sz="2400" dirty="0"/>
              <a:t> It usually refers to professional printing where small-run jobs from desktop publishing and other digital sources are printed using large-format and/or high-volume laser or inkjet printers</a:t>
            </a:r>
          </a:p>
        </p:txBody>
      </p:sp>
      <p:pic>
        <p:nvPicPr>
          <p:cNvPr id="3076" name="Picture 3" descr="220px-Large_format_digital_printer.jpg">
            <a:extLst>
              <a:ext uri="{FF2B5EF4-FFF2-40B4-BE49-F238E27FC236}">
                <a16:creationId xmlns:a16="http://schemas.microsoft.com/office/drawing/2014/main" xmlns="" id="{10073F4F-9881-4873-A2E0-5A3F7A611244}"/>
              </a:ext>
            </a:extLst>
          </p:cNvPr>
          <p:cNvPicPr>
            <a:picLocks noChangeAspect="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058297" y="1899444"/>
            <a:ext cx="2794000" cy="18669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077" name="Picture 4" descr="download.jpg">
            <a:extLst>
              <a:ext uri="{FF2B5EF4-FFF2-40B4-BE49-F238E27FC236}">
                <a16:creationId xmlns:a16="http://schemas.microsoft.com/office/drawing/2014/main" xmlns="" id="{16ECE642-9179-4291-8D6C-3813467F404C}"/>
              </a:ext>
            </a:extLst>
          </p:cNvPr>
          <p:cNvPicPr>
            <a:picLocks noChangeAspect="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032897" y="4348163"/>
            <a:ext cx="2819400" cy="18764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25993133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0F08783-9A95-45C9-8014-2FACE3BF5F62}"/>
              </a:ext>
            </a:extLst>
          </p:cNvPr>
          <p:cNvSpPr>
            <a:spLocks noGrp="1"/>
          </p:cNvSpPr>
          <p:nvPr>
            <p:ph type="title"/>
          </p:nvPr>
        </p:nvSpPr>
        <p:spPr>
          <a:xfrm>
            <a:off x="1317414" y="1837509"/>
            <a:ext cx="8596668" cy="1320800"/>
          </a:xfrm>
        </p:spPr>
        <p:txBody>
          <a:bodyPr rtlCol="0">
            <a:noAutofit/>
          </a:bodyPr>
          <a:lstStyle/>
          <a:p>
            <a:pPr>
              <a:defRPr/>
            </a:pPr>
            <a:r>
              <a:rPr lang="en-US" sz="4400" b="1" dirty="0"/>
              <a:t>What is a digital printer</a:t>
            </a:r>
            <a:r>
              <a:rPr lang="en-US" sz="4400" dirty="0"/>
              <a:t>?</a:t>
            </a:r>
            <a:br>
              <a:rPr lang="en-US" sz="4400" dirty="0"/>
            </a:br>
            <a:endParaRPr lang="en-US" sz="4400" dirty="0"/>
          </a:p>
        </p:txBody>
      </p:sp>
      <p:sp>
        <p:nvSpPr>
          <p:cNvPr id="4099" name="Content Placeholder 2">
            <a:extLst>
              <a:ext uri="{FF2B5EF4-FFF2-40B4-BE49-F238E27FC236}">
                <a16:creationId xmlns:a16="http://schemas.microsoft.com/office/drawing/2014/main" xmlns="" id="{E235C717-3F1E-41FE-BB50-C716E63F6C89}"/>
              </a:ext>
            </a:extLst>
          </p:cNvPr>
          <p:cNvSpPr>
            <a:spLocks noGrp="1"/>
          </p:cNvSpPr>
          <p:nvPr>
            <p:ph idx="1"/>
          </p:nvPr>
        </p:nvSpPr>
        <p:spPr>
          <a:xfrm>
            <a:off x="962297" y="2871652"/>
            <a:ext cx="8458200" cy="4495800"/>
          </a:xfrm>
        </p:spPr>
        <p:txBody>
          <a:bodyPr>
            <a:normAutofit/>
          </a:bodyPr>
          <a:lstStyle/>
          <a:p>
            <a:r>
              <a:rPr lang="en-US" altLang="en-US" sz="2400" dirty="0"/>
              <a:t>There are many types of digital printing machines, including production printing presses such as sheet-fed production printers, cut-sheet digital presses, production inkjet printers and continuous feed printers. Some recognizable brand names of Xerox digital printers include Xerox Color, Versant, Nuvera and D Series production printers and digital presses, as well as Xerox Brenva.</a:t>
            </a:r>
          </a:p>
        </p:txBody>
      </p:sp>
    </p:spTree>
    <p:extLst>
      <p:ext uri="{BB962C8B-B14F-4D97-AF65-F5344CB8AC3E}">
        <p14:creationId xmlns:p14="http://schemas.microsoft.com/office/powerpoint/2010/main" xmlns="" val="28830485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Content Placeholder 3" descr="xerox-versant-80-press-500x500.jpg">
            <a:extLst>
              <a:ext uri="{FF2B5EF4-FFF2-40B4-BE49-F238E27FC236}">
                <a16:creationId xmlns:a16="http://schemas.microsoft.com/office/drawing/2014/main" xmlns="" id="{96F3E26A-714B-4527-9980-4203093AE547}"/>
              </a:ext>
            </a:extLst>
          </p:cNvPr>
          <p:cNvPicPr>
            <a:picLocks noGrp="1" noChangeAspect="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a:xfrm>
            <a:off x="2362200" y="457201"/>
            <a:ext cx="4495800" cy="2436813"/>
          </a:xfrm>
          <a:ln>
            <a:solidFill>
              <a:schemeClr val="tx1"/>
            </a:solidFill>
            <a:miter lim="800000"/>
            <a:headEnd/>
            <a:tailEnd/>
          </a:ln>
        </p:spPr>
      </p:pic>
      <p:pic>
        <p:nvPicPr>
          <p:cNvPr id="5123" name="Picture 4" descr="D-FLEX_1800-c.jpg">
            <a:extLst>
              <a:ext uri="{FF2B5EF4-FFF2-40B4-BE49-F238E27FC236}">
                <a16:creationId xmlns:a16="http://schemas.microsoft.com/office/drawing/2014/main" xmlns="" id="{FF9572BD-A30F-4E78-BEC6-4ECF22BD20B9}"/>
              </a:ext>
            </a:extLst>
          </p:cNvPr>
          <p:cNvPicPr>
            <a:picLocks noChangeAspect="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5638800" y="2970214"/>
            <a:ext cx="4787900" cy="3201987"/>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113220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59A4D47-32D8-458E-86FB-8C129FADAE19}"/>
              </a:ext>
            </a:extLst>
          </p:cNvPr>
          <p:cNvSpPr>
            <a:spLocks noGrp="1"/>
          </p:cNvSpPr>
          <p:nvPr>
            <p:ph type="title"/>
          </p:nvPr>
        </p:nvSpPr>
        <p:spPr>
          <a:xfrm>
            <a:off x="1044402" y="1618162"/>
            <a:ext cx="8229600" cy="960438"/>
          </a:xfrm>
        </p:spPr>
        <p:txBody>
          <a:bodyPr rtlCol="0">
            <a:noAutofit/>
          </a:bodyPr>
          <a:lstStyle/>
          <a:p>
            <a:pPr>
              <a:defRPr/>
            </a:pPr>
            <a:r>
              <a:rPr lang="en-US" sz="4400" b="1" dirty="0"/>
              <a:t>Types of digital print media</a:t>
            </a:r>
            <a:br>
              <a:rPr lang="en-US" sz="4400" b="1" dirty="0"/>
            </a:br>
            <a:endParaRPr lang="en-US" sz="4400" b="1" dirty="0"/>
          </a:p>
        </p:txBody>
      </p:sp>
      <p:sp>
        <p:nvSpPr>
          <p:cNvPr id="6147" name="Content Placeholder 2">
            <a:extLst>
              <a:ext uri="{FF2B5EF4-FFF2-40B4-BE49-F238E27FC236}">
                <a16:creationId xmlns:a16="http://schemas.microsoft.com/office/drawing/2014/main" xmlns="" id="{16A9EEAA-5660-4267-949D-AEE2D247F561}"/>
              </a:ext>
            </a:extLst>
          </p:cNvPr>
          <p:cNvSpPr>
            <a:spLocks noGrp="1"/>
          </p:cNvSpPr>
          <p:nvPr>
            <p:ph idx="1"/>
          </p:nvPr>
        </p:nvSpPr>
        <p:spPr>
          <a:xfrm>
            <a:off x="860868" y="2786501"/>
            <a:ext cx="8596668" cy="3880773"/>
          </a:xfrm>
        </p:spPr>
        <p:txBody>
          <a:bodyPr>
            <a:normAutofit/>
          </a:bodyPr>
          <a:lstStyle/>
          <a:p>
            <a:r>
              <a:rPr lang="en-US" altLang="en-US" sz="2400" dirty="0"/>
              <a:t>Digital printing machines can print on everything from thick cardstock, heavyweight papers and folding cartons to fabric, plastics and synthetic substrates. T-shirt printing is a very popular digital printing application, and some digital printers can print on other fabrics besides T-shirts, including linen and polyester.</a:t>
            </a:r>
          </a:p>
        </p:txBody>
      </p:sp>
    </p:spTree>
    <p:extLst>
      <p:ext uri="{BB962C8B-B14F-4D97-AF65-F5344CB8AC3E}">
        <p14:creationId xmlns:p14="http://schemas.microsoft.com/office/powerpoint/2010/main" xmlns="" val="30971354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4F8FDCC-15B6-443A-BD2B-533A2DBF5D95}"/>
              </a:ext>
            </a:extLst>
          </p:cNvPr>
          <p:cNvSpPr>
            <a:spLocks noGrp="1"/>
          </p:cNvSpPr>
          <p:nvPr>
            <p:ph type="title"/>
          </p:nvPr>
        </p:nvSpPr>
        <p:spPr>
          <a:xfrm>
            <a:off x="1147597" y="1270000"/>
            <a:ext cx="8596668" cy="1320800"/>
          </a:xfrm>
        </p:spPr>
        <p:txBody>
          <a:bodyPr rtlCol="0">
            <a:noAutofit/>
          </a:bodyPr>
          <a:lstStyle/>
          <a:p>
            <a:pPr>
              <a:defRPr/>
            </a:pPr>
            <a:r>
              <a:rPr lang="en-US" sz="4400" b="1" dirty="0"/>
              <a:t>Digital printing inks</a:t>
            </a:r>
            <a:br>
              <a:rPr lang="en-US" sz="4400" b="1" dirty="0"/>
            </a:br>
            <a:endParaRPr lang="en-US" sz="4400" b="1" dirty="0"/>
          </a:p>
        </p:txBody>
      </p:sp>
      <p:sp>
        <p:nvSpPr>
          <p:cNvPr id="3" name="Content Placeholder 2">
            <a:extLst>
              <a:ext uri="{FF2B5EF4-FFF2-40B4-BE49-F238E27FC236}">
                <a16:creationId xmlns:a16="http://schemas.microsoft.com/office/drawing/2014/main" xmlns="" id="{3B3A0A73-7D1A-4B4D-B9C6-BB1138C8319D}"/>
              </a:ext>
            </a:extLst>
          </p:cNvPr>
          <p:cNvSpPr>
            <a:spLocks noGrp="1"/>
          </p:cNvSpPr>
          <p:nvPr>
            <p:ph idx="1"/>
          </p:nvPr>
        </p:nvSpPr>
        <p:spPr>
          <a:xfrm>
            <a:off x="677334" y="1930400"/>
            <a:ext cx="8305800" cy="4191000"/>
          </a:xfrm>
        </p:spPr>
        <p:txBody>
          <a:bodyPr rtlCol="0">
            <a:normAutofit/>
          </a:bodyPr>
          <a:lstStyle/>
          <a:p>
            <a:pPr>
              <a:buNone/>
              <a:defRPr/>
            </a:pPr>
            <a:r>
              <a:rPr lang="en-US" sz="4100" dirty="0"/>
              <a:t>    </a:t>
            </a:r>
            <a:r>
              <a:rPr lang="en-US" sz="2600" dirty="0"/>
              <a:t>Digital printing inks include cyan, magenta, yellow and black (CMYK) toner and ink, as well as extended color gamut inks such as orange, blue and green as well as specialty dry inks for metallic, white or clear effects. </a:t>
            </a:r>
          </a:p>
          <a:p>
            <a:pPr>
              <a:buNone/>
              <a:defRPr/>
            </a:pPr>
            <a:r>
              <a:rPr lang="en-US" sz="2600" dirty="0"/>
              <a:t>,</a:t>
            </a:r>
            <a:endParaRPr lang="en-US" sz="2600" b="1" dirty="0"/>
          </a:p>
          <a:p>
            <a:pPr>
              <a:buNone/>
              <a:defRPr/>
            </a:pPr>
            <a:endParaRPr lang="en-US" sz="4000" b="1" dirty="0"/>
          </a:p>
        </p:txBody>
      </p:sp>
      <p:pic>
        <p:nvPicPr>
          <p:cNvPr id="7172" name="Picture 4" descr="download (1).jpg">
            <a:extLst>
              <a:ext uri="{FF2B5EF4-FFF2-40B4-BE49-F238E27FC236}">
                <a16:creationId xmlns:a16="http://schemas.microsoft.com/office/drawing/2014/main" xmlns="" id="{C023A1F0-7406-4950-9B28-3466D03CC1CA}"/>
              </a:ext>
            </a:extLst>
          </p:cNvPr>
          <p:cNvPicPr>
            <a:picLocks noChangeAspect="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410076" y="4222750"/>
            <a:ext cx="3286125" cy="24828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34775836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D409EBD3-3CF4-4036-928B-782A86FCD772}"/>
              </a:ext>
            </a:extLst>
          </p:cNvPr>
          <p:cNvSpPr>
            <a:spLocks noGrp="1"/>
          </p:cNvSpPr>
          <p:nvPr>
            <p:ph idx="1"/>
          </p:nvPr>
        </p:nvSpPr>
        <p:spPr>
          <a:xfrm>
            <a:off x="988423" y="709750"/>
            <a:ext cx="8229600" cy="5821363"/>
          </a:xfrm>
        </p:spPr>
        <p:txBody>
          <a:bodyPr rtlCol="0">
            <a:normAutofit/>
          </a:bodyPr>
          <a:lstStyle/>
          <a:p>
            <a:pPr algn="ctr">
              <a:buNone/>
              <a:defRPr/>
            </a:pPr>
            <a:r>
              <a:rPr lang="en-US" dirty="0">
                <a:solidFill>
                  <a:schemeClr val="accent1"/>
                </a:solidFill>
              </a:rPr>
              <a:t>    </a:t>
            </a:r>
            <a:r>
              <a:rPr lang="en-US" sz="4000" b="1" dirty="0">
                <a:solidFill>
                  <a:schemeClr val="accent1"/>
                </a:solidFill>
              </a:rPr>
              <a:t>PROCESS  </a:t>
            </a:r>
          </a:p>
          <a:p>
            <a:pPr>
              <a:buNone/>
              <a:defRPr/>
            </a:pPr>
            <a:r>
              <a:rPr lang="en-US" dirty="0"/>
              <a:t>     </a:t>
            </a:r>
            <a:r>
              <a:rPr lang="en-US" sz="2400" dirty="0"/>
              <a:t>The greatest difference between digital  printing and traditional methods such as lithography ,flexography, gravure, or letterpress is that there is no need to replace printing plates in digital printing,</a:t>
            </a:r>
            <a:endParaRPr lang="en-US" sz="2400" b="1" dirty="0"/>
          </a:p>
          <a:p>
            <a:pPr>
              <a:buNone/>
              <a:defRPr/>
            </a:pPr>
            <a:r>
              <a:rPr lang="en-US" sz="2400" dirty="0"/>
              <a:t>     whereas in analog printing the plates are repeatedly replaced. This results in quicker turnaround time and lower cost when using digital printing, but typically a loss of some fine-image detail by most commercial digital printing processes. The most popular methods include inkjet or laser printers that deposit pigment or toner onto a wide variety of substrates including paper, photo paper, canvas, glass, metal, marble, and other substances.</a:t>
            </a:r>
          </a:p>
        </p:txBody>
      </p:sp>
    </p:spTree>
    <p:extLst>
      <p:ext uri="{BB962C8B-B14F-4D97-AF65-F5344CB8AC3E}">
        <p14:creationId xmlns:p14="http://schemas.microsoft.com/office/powerpoint/2010/main" xmlns="" val="8207946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Content Placeholder 2">
            <a:extLst>
              <a:ext uri="{FF2B5EF4-FFF2-40B4-BE49-F238E27FC236}">
                <a16:creationId xmlns:a16="http://schemas.microsoft.com/office/drawing/2014/main" xmlns="" id="{4ED799D7-8B9C-4DE7-B47C-C6654CFFCBF5}"/>
              </a:ext>
            </a:extLst>
          </p:cNvPr>
          <p:cNvSpPr>
            <a:spLocks noGrp="1"/>
          </p:cNvSpPr>
          <p:nvPr>
            <p:ph idx="1"/>
          </p:nvPr>
        </p:nvSpPr>
        <p:spPr>
          <a:xfrm>
            <a:off x="975360" y="1321526"/>
            <a:ext cx="8229600" cy="6248400"/>
          </a:xfrm>
        </p:spPr>
        <p:txBody>
          <a:bodyPr>
            <a:normAutofit/>
          </a:bodyPr>
          <a:lstStyle/>
          <a:p>
            <a:r>
              <a:rPr lang="en-US" altLang="en-US" sz="2400" dirty="0"/>
              <a:t>In many of the processes, the ink or toner does not permeate the substrate, as does conventional ink, but forms a thin layer on the surface that may be additionally adhered to the substrate by using a fuser fluid with heat process (toner) or UV curing process (ink).</a:t>
            </a:r>
          </a:p>
        </p:txBody>
      </p:sp>
      <p:pic>
        <p:nvPicPr>
          <p:cNvPr id="9219" name="Picture 3" descr="6.jpg">
            <a:extLst>
              <a:ext uri="{FF2B5EF4-FFF2-40B4-BE49-F238E27FC236}">
                <a16:creationId xmlns:a16="http://schemas.microsoft.com/office/drawing/2014/main" xmlns="" id="{926CAD47-413A-4AFC-AF51-F00D67F8FE27}"/>
              </a:ext>
            </a:extLst>
          </p:cNvPr>
          <p:cNvPicPr>
            <a:picLocks noChangeAspect="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991757" y="3519714"/>
            <a:ext cx="4737100" cy="2946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33877256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14A89CD-5EC3-427B-B458-7840F6C1FBD7}"/>
              </a:ext>
            </a:extLst>
          </p:cNvPr>
          <p:cNvSpPr>
            <a:spLocks noGrp="1"/>
          </p:cNvSpPr>
          <p:nvPr>
            <p:ph type="title"/>
          </p:nvPr>
        </p:nvSpPr>
        <p:spPr>
          <a:xfrm>
            <a:off x="1003905" y="1105989"/>
            <a:ext cx="8596668" cy="1320800"/>
          </a:xfrm>
        </p:spPr>
        <p:txBody>
          <a:bodyPr rtlCol="0">
            <a:noAutofit/>
          </a:bodyPr>
          <a:lstStyle/>
          <a:p>
            <a:pPr>
              <a:defRPr/>
            </a:pPr>
            <a:r>
              <a:rPr lang="en-US" sz="4400" b="1" dirty="0"/>
              <a:t>The Steps of Digital Printing</a:t>
            </a:r>
            <a:r>
              <a:rPr lang="en-US" sz="4400" dirty="0"/>
              <a:t>:</a:t>
            </a:r>
            <a:br>
              <a:rPr lang="en-US" sz="4400" dirty="0"/>
            </a:br>
            <a:endParaRPr lang="en-US" sz="4400" dirty="0"/>
          </a:p>
        </p:txBody>
      </p:sp>
      <p:sp>
        <p:nvSpPr>
          <p:cNvPr id="3" name="Content Placeholder 2">
            <a:extLst>
              <a:ext uri="{FF2B5EF4-FFF2-40B4-BE49-F238E27FC236}">
                <a16:creationId xmlns:a16="http://schemas.microsoft.com/office/drawing/2014/main" xmlns="" id="{690CC16E-FE1F-4CFC-9851-94DC4D270C3E}"/>
              </a:ext>
            </a:extLst>
          </p:cNvPr>
          <p:cNvSpPr>
            <a:spLocks noGrp="1"/>
          </p:cNvSpPr>
          <p:nvPr>
            <p:ph idx="1"/>
          </p:nvPr>
        </p:nvSpPr>
        <p:spPr/>
        <p:txBody>
          <a:bodyPr rtlCol="0">
            <a:normAutofit/>
          </a:bodyPr>
          <a:lstStyle/>
          <a:p>
            <a:pPr>
              <a:defRPr/>
            </a:pPr>
            <a:r>
              <a:rPr lang="en-US" sz="2400" dirty="0"/>
              <a:t>The digital image file is uploaded to the website and then converted into a raster graphic image. The image you send goes through the "Raster Image Process" (RIP). This process converts your art, logo or design.</a:t>
            </a:r>
          </a:p>
          <a:p>
            <a:pPr>
              <a:defRPr/>
            </a:pPr>
            <a:r>
              <a:rPr lang="en-US" sz="2400" dirty="0" err="1"/>
              <a:t>RIPing</a:t>
            </a:r>
            <a:r>
              <a:rPr lang="en-US" sz="2400" dirty="0"/>
              <a:t> produces a bitmap and then coordinates the colors. Using a laser within the digital printer, the charges are then erased. This creates the blank "unprinted" space.</a:t>
            </a:r>
          </a:p>
        </p:txBody>
      </p:sp>
    </p:spTree>
    <p:extLst>
      <p:ext uri="{BB962C8B-B14F-4D97-AF65-F5344CB8AC3E}">
        <p14:creationId xmlns:p14="http://schemas.microsoft.com/office/powerpoint/2010/main" xmlns="" val="356166616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52</TotalTime>
  <Words>583</Words>
  <Application>Microsoft Office PowerPoint</Application>
  <PresentationFormat>Custom</PresentationFormat>
  <Paragraphs>44</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Facet</vt:lpstr>
      <vt:lpstr>DIGITAL PRINTING</vt:lpstr>
      <vt:lpstr>Digital printing </vt:lpstr>
      <vt:lpstr>What is a digital printer? </vt:lpstr>
      <vt:lpstr>Slide 4</vt:lpstr>
      <vt:lpstr>Types of digital print media </vt:lpstr>
      <vt:lpstr>Digital printing inks </vt:lpstr>
      <vt:lpstr>Slide 7</vt:lpstr>
      <vt:lpstr>Slide 8</vt:lpstr>
      <vt:lpstr>The Steps of Digital Printing: </vt:lpstr>
      <vt:lpstr>Slide 10</vt:lpstr>
      <vt:lpstr>Applications </vt:lpstr>
      <vt:lpstr>Slide 12</vt:lpstr>
      <vt:lpstr>Slide 13</vt:lpstr>
      <vt:lpstr>Digital printing advantages and disadvantages </vt:lpstr>
      <vt:lpstr>Types of fabric digital printing can print  Digital can print any design on all kind of  fabric,like cotton ,poly or silk etc</vt:lpstr>
      <vt:lpstr>General work flow</vt:lpstr>
      <vt:lpstr>Slide 17</vt:lpstr>
      <vt:lpstr>Conclusion</vt:lpstr>
      <vt:lpstr>Slide 19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DIGITAL PRINTING</dc:title>
  <dc:creator>Kashaf Zahra</dc:creator>
  <cp:lastModifiedBy>Atif</cp:lastModifiedBy>
  <cp:revision>12</cp:revision>
  <dcterms:created xsi:type="dcterms:W3CDTF">2020-04-01T16:27:51Z</dcterms:created>
  <dcterms:modified xsi:type="dcterms:W3CDTF">2020-05-16T11:53:00Z</dcterms:modified>
</cp:coreProperties>
</file>