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8" r:id="rId3"/>
    <p:sldId id="280" r:id="rId4"/>
    <p:sldId id="281" r:id="rId5"/>
    <p:sldId id="282" r:id="rId6"/>
    <p:sldId id="283" r:id="rId7"/>
    <p:sldId id="284" r:id="rId8"/>
    <p:sldId id="285" r:id="rId9"/>
    <p:sldId id="286" r:id="rId10"/>
    <p:sldId id="287" r:id="rId11"/>
    <p:sldId id="291" r:id="rId12"/>
    <p:sldId id="288" r:id="rId13"/>
    <p:sldId id="290" r:id="rId14"/>
    <p:sldId id="289" r:id="rId15"/>
    <p:sldId id="260" r:id="rId16"/>
    <p:sldId id="261" r:id="rId17"/>
    <p:sldId id="273" r:id="rId18"/>
    <p:sldId id="274" r:id="rId19"/>
    <p:sldId id="262" r:id="rId20"/>
    <p:sldId id="275" r:id="rId21"/>
    <p:sldId id="263" r:id="rId22"/>
    <p:sldId id="276" r:id="rId23"/>
    <p:sldId id="264" r:id="rId24"/>
    <p:sldId id="265" r:id="rId25"/>
    <p:sldId id="266" r:id="rId26"/>
    <p:sldId id="267" r:id="rId27"/>
    <p:sldId id="277" r:id="rId28"/>
    <p:sldId id="268" r:id="rId29"/>
    <p:sldId id="269" r:id="rId30"/>
    <p:sldId id="270" r:id="rId31"/>
    <p:sldId id="271" r:id="rId32"/>
    <p:sldId id="272" r:id="rId33"/>
    <p:sldId id="278" r:id="rId34"/>
    <p:sldId id="27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728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20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92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546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50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47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445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132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100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449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828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908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456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70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294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288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8061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smallpox/history/smallpox-origin.html"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hyperlink" Target="https://www.verywellhealth.com/what-is-a-pathogen-1958836"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hyperlink" Target="https://www.verywellhealth.com/acute-disseminated-encephalomyelitis-adem-4691870" TargetMode="External" /><Relationship Id="rId2" Type="http://schemas.openxmlformats.org/officeDocument/2006/relationships/hyperlink" Target="https://www.verywellhealth.com/herpes-causes-risk-factors-1068800" TargetMode="Externa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hyperlink" Target="https://web.stanford.edu/group/virus/adeno/2004takahashi/webpage/second.html#:~:text=Adenoviruses%20were%20first%20discovered%20in,have%20been%20recognized%20and%20recorded" TargetMode="External" /><Relationship Id="rId2" Type="http://schemas.openxmlformats.org/officeDocument/2006/relationships/hyperlink" Target="https://www.verywellhealth.com/disseminated-infection-3132797" TargetMode="External" /><Relationship Id="rId1" Type="http://schemas.openxmlformats.org/officeDocument/2006/relationships/slideLayout" Target="../slideLayouts/slideLayout2.xml" /><Relationship Id="rId4" Type="http://schemas.openxmlformats.org/officeDocument/2006/relationships/hyperlink" Target="https://virus.stanford.edu/herpes/History.html" TargetMode="External" /></Relationships>
</file>

<file path=ppt/slides/_rels/slide3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3C26-4AA3-1A44-AB02-01EE0B8ACD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2BD7C5-0DBF-7446-9D41-2E6A01EE3398}"/>
              </a:ext>
            </a:extLst>
          </p:cNvPr>
          <p:cNvSpPr>
            <a:spLocks noGrp="1"/>
          </p:cNvSpPr>
          <p:nvPr>
            <p:ph type="subTitle" idx="1"/>
          </p:nvPr>
        </p:nvSpPr>
        <p:spPr>
          <a:xfrm>
            <a:off x="2589214" y="2944291"/>
            <a:ext cx="6922366" cy="2484959"/>
          </a:xfrm>
        </p:spPr>
        <p:txBody>
          <a:bodyPr>
            <a:normAutofit/>
          </a:bodyPr>
          <a:lstStyle/>
          <a:p>
            <a:r>
              <a:rPr lang="en-GB" sz="2800" b="1" i="1" u="sng">
                <a:solidFill>
                  <a:srgbClr val="C00000"/>
                </a:solidFill>
                <a:latin typeface="Times New Roman" panose="02020603050405020304" pitchFamily="18" charset="0"/>
                <a:cs typeface="Times New Roman" panose="02020603050405020304" pitchFamily="18" charset="0"/>
              </a:rPr>
              <a:t>Assignment of Bacteriology and Virology</a:t>
            </a:r>
            <a:endParaRPr lang="en-US" sz="2800" b="1" i="1" u="sng">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76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0922-263B-4544-90C1-6AE92BEB8E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A3BD1-F478-1E4D-8688-CEE136CF23DD}"/>
              </a:ext>
            </a:extLst>
          </p:cNvPr>
          <p:cNvSpPr>
            <a:spLocks noGrp="1"/>
          </p:cNvSpPr>
          <p:nvPr>
            <p:ph idx="1"/>
          </p:nvPr>
        </p:nvSpPr>
        <p:spPr>
          <a:xfrm>
            <a:off x="2589212" y="2133600"/>
            <a:ext cx="7572772" cy="3777622"/>
          </a:xfrm>
        </p:spPr>
        <p:txBody>
          <a:bodyPr/>
          <a:lstStyle/>
          <a:p>
            <a:r>
              <a:rPr lang="en-GB" sz="2400" b="1" i="1">
                <a:solidFill>
                  <a:srgbClr val="C00000"/>
                </a:solidFill>
                <a:effectLst/>
                <a:latin typeface="Times New Roman" panose="02020603050405020304" pitchFamily="18" charset="0"/>
                <a:cs typeface="Times New Roman" panose="02020603050405020304" pitchFamily="18" charset="0"/>
              </a:rPr>
              <a:t>Discovery of herpes simplex virus:</a:t>
            </a:r>
          </a:p>
          <a:p>
            <a:r>
              <a:rPr lang="en-GB" b="0">
                <a:solidFill>
                  <a:schemeClr val="tx1"/>
                </a:solidFill>
                <a:effectLst/>
                <a:latin typeface="Times New Roman" panose="02020603050405020304" pitchFamily="18" charset="0"/>
                <a:cs typeface="Times New Roman" panose="02020603050405020304" pitchFamily="18" charset="0"/>
              </a:rPr>
              <a:t>The virus originated in </a:t>
            </a:r>
            <a:r>
              <a:rPr lang="en-GB" b="1">
                <a:solidFill>
                  <a:schemeClr val="tx1"/>
                </a:solidFill>
                <a:effectLst/>
                <a:latin typeface="Times New Roman" panose="02020603050405020304" pitchFamily="18" charset="0"/>
                <a:cs typeface="Times New Roman" panose="02020603050405020304" pitchFamily="18" charset="0"/>
              </a:rPr>
              <a:t>chimpanzees</a:t>
            </a:r>
            <a:r>
              <a:rPr lang="en-GB" b="0">
                <a:solidFill>
                  <a:schemeClr val="tx1"/>
                </a:solidFill>
                <a:effectLst/>
                <a:latin typeface="Times New Roman" panose="02020603050405020304" pitchFamily="18" charset="0"/>
                <a:cs typeface="Times New Roman" panose="02020603050405020304" pitchFamily="18" charset="0"/>
              </a:rPr>
              <a:t>, jumping into humans </a:t>
            </a:r>
            <a:r>
              <a:rPr lang="en-GB" b="1">
                <a:solidFill>
                  <a:schemeClr val="tx1"/>
                </a:solidFill>
                <a:effectLst/>
                <a:latin typeface="Times New Roman" panose="02020603050405020304" pitchFamily="18" charset="0"/>
                <a:cs typeface="Times New Roman" panose="02020603050405020304" pitchFamily="18" charset="0"/>
              </a:rPr>
              <a:t>1.6 million years ago.</a:t>
            </a:r>
          </a:p>
          <a:p>
            <a:r>
              <a:rPr lang="en-GB" b="0" i="0">
                <a:solidFill>
                  <a:schemeClr val="tx1"/>
                </a:solidFill>
                <a:effectLst/>
                <a:latin typeface="Times New Roman" panose="02020603050405020304" pitchFamily="18" charset="0"/>
                <a:cs typeface="Times New Roman" panose="02020603050405020304" pitchFamily="18" charset="0"/>
              </a:rPr>
              <a:t>Researchers at the </a:t>
            </a:r>
            <a:r>
              <a:rPr lang="en-GB" b="1" i="0">
                <a:solidFill>
                  <a:schemeClr val="tx1"/>
                </a:solidFill>
                <a:effectLst/>
                <a:latin typeface="Times New Roman" panose="02020603050405020304" pitchFamily="18" charset="0"/>
                <a:cs typeface="Times New Roman" panose="02020603050405020304" pitchFamily="18" charset="0"/>
              </a:rPr>
              <a:t>University of California, San Diego</a:t>
            </a:r>
            <a:r>
              <a:rPr lang="en-GB" b="0" i="0">
                <a:solidFill>
                  <a:schemeClr val="tx1"/>
                </a:solidFill>
                <a:effectLst/>
                <a:latin typeface="Times New Roman" panose="02020603050405020304" pitchFamily="18" charset="0"/>
                <a:cs typeface="Times New Roman" panose="02020603050405020304" pitchFamily="18" charset="0"/>
              </a:rPr>
              <a:t> School of Medicine have identified the evolutionary origins of human herpes simplex virus </a:t>
            </a:r>
            <a:r>
              <a:rPr lang="en-GB" b="1" i="0">
                <a:solidFill>
                  <a:schemeClr val="tx1"/>
                </a:solidFill>
                <a:effectLst/>
                <a:latin typeface="Times New Roman" panose="02020603050405020304" pitchFamily="18" charset="0"/>
                <a:cs typeface="Times New Roman" panose="02020603050405020304" pitchFamily="18" charset="0"/>
              </a:rPr>
              <a:t>(HSV) -1 and -2,</a:t>
            </a:r>
            <a:r>
              <a:rPr lang="en-GB" b="0" i="0">
                <a:solidFill>
                  <a:schemeClr val="tx1"/>
                </a:solidFill>
                <a:effectLst/>
                <a:latin typeface="Times New Roman" panose="02020603050405020304" pitchFamily="18" charset="0"/>
                <a:cs typeface="Times New Roman" panose="02020603050405020304" pitchFamily="18" charset="0"/>
              </a:rPr>
              <a:t> reporting that the former infected hominids before their evolutionary split from chimpanzees 6 million years ago while the latter jumped from ancient chimpanzees to ancestors of modern humans – </a:t>
            </a:r>
            <a:r>
              <a:rPr lang="en-GB" b="0" i="1">
                <a:solidFill>
                  <a:schemeClr val="tx1"/>
                </a:solidFill>
                <a:effectLst/>
                <a:latin typeface="Times New Roman" panose="02020603050405020304" pitchFamily="18" charset="0"/>
                <a:cs typeface="Times New Roman" panose="02020603050405020304" pitchFamily="18" charset="0"/>
              </a:rPr>
              <a:t>Homo erectus</a:t>
            </a:r>
            <a:r>
              <a:rPr lang="en-GB" b="0" i="0">
                <a:solidFill>
                  <a:schemeClr val="tx1"/>
                </a:solidFill>
                <a:effectLst/>
                <a:latin typeface="Times New Roman" panose="02020603050405020304" pitchFamily="18" charset="0"/>
                <a:cs typeface="Times New Roman" panose="02020603050405020304" pitchFamily="18" charset="0"/>
              </a:rPr>
              <a:t> – approximately 1.6 million years ago.</a:t>
            </a:r>
          </a:p>
          <a:p>
            <a:pPr marL="0" indent="0">
              <a:buNone/>
            </a:pPr>
            <a:endParaRPr lang="en-US"/>
          </a:p>
        </p:txBody>
      </p:sp>
    </p:spTree>
    <p:extLst>
      <p:ext uri="{BB962C8B-B14F-4D97-AF65-F5344CB8AC3E}">
        <p14:creationId xmlns:p14="http://schemas.microsoft.com/office/powerpoint/2010/main" val="115027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BD66-E2B0-5C44-B3D4-6DCCBC9F31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22972C-B2B0-CD4B-95A9-886B7856C7EC}"/>
              </a:ext>
            </a:extLst>
          </p:cNvPr>
          <p:cNvSpPr>
            <a:spLocks noGrp="1"/>
          </p:cNvSpPr>
          <p:nvPr>
            <p:ph idx="1"/>
          </p:nvPr>
        </p:nvSpPr>
        <p:spPr>
          <a:xfrm>
            <a:off x="2446337" y="2456268"/>
            <a:ext cx="8915400" cy="3777622"/>
          </a:xfrm>
        </p:spPr>
        <p:txBody>
          <a:bodyPr/>
          <a:lstStyle/>
          <a:p>
            <a:r>
              <a:rPr lang="en-GB">
                <a:solidFill>
                  <a:schemeClr val="tx1"/>
                </a:solidFill>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And in </a:t>
            </a:r>
            <a:r>
              <a:rPr lang="en-GB" b="1" i="0">
                <a:solidFill>
                  <a:schemeClr val="tx1"/>
                </a:solidFill>
                <a:effectLst/>
                <a:latin typeface="Times New Roman" panose="02020603050405020304" pitchFamily="18" charset="0"/>
                <a:cs typeface="Times New Roman" panose="02020603050405020304" pitchFamily="18" charset="0"/>
              </a:rPr>
              <a:t>1919</a:t>
            </a:r>
            <a:r>
              <a:rPr lang="en-GB" b="0" i="0">
                <a:solidFill>
                  <a:schemeClr val="tx1"/>
                </a:solidFill>
                <a:effectLst/>
                <a:latin typeface="Times New Roman" panose="02020603050405020304" pitchFamily="18" charset="0"/>
                <a:cs typeface="Times New Roman" panose="02020603050405020304" pitchFamily="18" charset="0"/>
              </a:rPr>
              <a:t>, </a:t>
            </a:r>
            <a:r>
              <a:rPr lang="en-GB" b="1">
                <a:solidFill>
                  <a:schemeClr val="tx1"/>
                </a:solidFill>
                <a:effectLst/>
                <a:latin typeface="Times New Roman" panose="02020603050405020304" pitchFamily="18" charset="0"/>
                <a:cs typeface="Times New Roman" panose="02020603050405020304" pitchFamily="18" charset="0"/>
              </a:rPr>
              <a:t>Lowenstein c</a:t>
            </a:r>
            <a:r>
              <a:rPr lang="en-GB" b="0" i="0">
                <a:solidFill>
                  <a:schemeClr val="tx1"/>
                </a:solidFill>
                <a:effectLst/>
                <a:latin typeface="Times New Roman" panose="02020603050405020304" pitchFamily="18" charset="0"/>
                <a:cs typeface="Times New Roman" panose="02020603050405020304" pitchFamily="18" charset="0"/>
              </a:rPr>
              <a:t>onfirmed experimentally the</a:t>
            </a:r>
            <a:r>
              <a:rPr lang="en-GB" b="1" i="0">
                <a:solidFill>
                  <a:schemeClr val="tx1"/>
                </a:solidFill>
                <a:effectLst/>
                <a:latin typeface="Times New Roman" panose="02020603050405020304" pitchFamily="18" charset="0"/>
                <a:cs typeface="Times New Roman" panose="02020603050405020304" pitchFamily="18" charset="0"/>
              </a:rPr>
              <a:t> infectious nature</a:t>
            </a:r>
            <a:r>
              <a:rPr lang="en-GB" b="0" i="0">
                <a:solidFill>
                  <a:schemeClr val="tx1"/>
                </a:solidFill>
                <a:effectLst/>
                <a:latin typeface="Times New Roman" panose="02020603050405020304" pitchFamily="18" charset="0"/>
                <a:cs typeface="Times New Roman" panose="02020603050405020304" pitchFamily="18" charset="0"/>
              </a:rPr>
              <a:t> of </a:t>
            </a:r>
            <a:r>
              <a:rPr lang="en-GB" b="1" i="0">
                <a:solidFill>
                  <a:schemeClr val="tx1"/>
                </a:solidFill>
                <a:effectLst/>
                <a:latin typeface="Times New Roman" panose="02020603050405020304" pitchFamily="18" charset="0"/>
                <a:cs typeface="Times New Roman" panose="02020603050405020304" pitchFamily="18" charset="0"/>
              </a:rPr>
              <a:t>HSV</a:t>
            </a:r>
            <a:r>
              <a:rPr lang="en-GB" b="0" i="0">
                <a:solidFill>
                  <a:schemeClr val="tx1"/>
                </a:solidFill>
                <a:effectLst/>
                <a:latin typeface="Times New Roman" panose="02020603050405020304" pitchFamily="18" charset="0"/>
                <a:cs typeface="Times New Roman" panose="02020603050405020304" pitchFamily="18" charset="0"/>
              </a:rPr>
              <a:t> that</a:t>
            </a:r>
            <a:r>
              <a:rPr lang="en-GB" b="1" i="0">
                <a:solidFill>
                  <a:schemeClr val="tx1"/>
                </a:solidFill>
                <a:effectLst/>
                <a:latin typeface="Times New Roman" panose="02020603050405020304" pitchFamily="18" charset="0"/>
                <a:cs typeface="Times New Roman" panose="02020603050405020304" pitchFamily="18" charset="0"/>
              </a:rPr>
              <a:t> Shakespeare</a:t>
            </a:r>
            <a:r>
              <a:rPr lang="en-GB" b="0" i="0">
                <a:solidFill>
                  <a:schemeClr val="tx1"/>
                </a:solidFill>
                <a:effectLst/>
                <a:latin typeface="Times New Roman" panose="02020603050405020304" pitchFamily="18" charset="0"/>
                <a:cs typeface="Times New Roman" panose="02020603050405020304" pitchFamily="18" charset="0"/>
              </a:rPr>
              <a:t> had only suspected. </a:t>
            </a:r>
          </a:p>
          <a:p>
            <a:r>
              <a:rPr lang="en-GB" b="0" i="0">
                <a:solidFill>
                  <a:schemeClr val="tx1"/>
                </a:solidFill>
                <a:effectLst/>
                <a:latin typeface="Times New Roman" panose="02020603050405020304" pitchFamily="18" charset="0"/>
                <a:cs typeface="Times New Roman" panose="02020603050405020304" pitchFamily="18" charset="0"/>
              </a:rPr>
              <a:t>In the </a:t>
            </a:r>
            <a:r>
              <a:rPr lang="en-GB" b="1" i="0">
                <a:solidFill>
                  <a:schemeClr val="tx1"/>
                </a:solidFill>
                <a:effectLst/>
                <a:latin typeface="Times New Roman" panose="02020603050405020304" pitchFamily="18" charset="0"/>
                <a:cs typeface="Times New Roman" panose="02020603050405020304" pitchFamily="18" charset="0"/>
              </a:rPr>
              <a:t>1920's and 1930's, </a:t>
            </a:r>
            <a:r>
              <a:rPr lang="en-GB" b="0" i="0">
                <a:solidFill>
                  <a:schemeClr val="tx1"/>
                </a:solidFill>
                <a:effectLst/>
                <a:latin typeface="Times New Roman" panose="02020603050405020304" pitchFamily="18" charset="0"/>
                <a:cs typeface="Times New Roman" panose="02020603050405020304" pitchFamily="18" charset="0"/>
              </a:rPr>
              <a:t>the natural history of </a:t>
            </a:r>
            <a:r>
              <a:rPr lang="en-GB" b="1" i="0">
                <a:solidFill>
                  <a:schemeClr val="tx1"/>
                </a:solidFill>
                <a:effectLst/>
                <a:latin typeface="Times New Roman" panose="02020603050405020304" pitchFamily="18" charset="0"/>
                <a:cs typeface="Times New Roman" panose="02020603050405020304" pitchFamily="18" charset="0"/>
              </a:rPr>
              <a:t>HSV</a:t>
            </a:r>
            <a:r>
              <a:rPr lang="en-GB" b="0" i="0">
                <a:solidFill>
                  <a:schemeClr val="tx1"/>
                </a:solidFill>
                <a:effectLst/>
                <a:latin typeface="Times New Roman" panose="02020603050405020304" pitchFamily="18" charset="0"/>
                <a:cs typeface="Times New Roman" panose="02020603050405020304" pitchFamily="18" charset="0"/>
              </a:rPr>
              <a:t> was widely studied and it was found that </a:t>
            </a:r>
            <a:r>
              <a:rPr lang="en-GB" b="1" i="0">
                <a:solidFill>
                  <a:schemeClr val="tx1"/>
                </a:solidFill>
                <a:effectLst/>
                <a:latin typeface="Times New Roman" panose="02020603050405020304" pitchFamily="18" charset="0"/>
                <a:cs typeface="Times New Roman" panose="02020603050405020304" pitchFamily="18" charset="0"/>
              </a:rPr>
              <a:t>HSV</a:t>
            </a:r>
            <a:r>
              <a:rPr lang="en-GB" b="0" i="0">
                <a:solidFill>
                  <a:schemeClr val="tx1"/>
                </a:solidFill>
                <a:effectLst/>
                <a:latin typeface="Times New Roman" panose="02020603050405020304" pitchFamily="18" charset="0"/>
                <a:cs typeface="Times New Roman" panose="02020603050405020304" pitchFamily="18" charset="0"/>
              </a:rPr>
              <a:t> not only </a:t>
            </a:r>
            <a:r>
              <a:rPr lang="en-GB" b="1" i="0">
                <a:solidFill>
                  <a:schemeClr val="tx1"/>
                </a:solidFill>
                <a:effectLst/>
                <a:latin typeface="Times New Roman" panose="02020603050405020304" pitchFamily="18" charset="0"/>
                <a:cs typeface="Times New Roman" panose="02020603050405020304" pitchFamily="18" charset="0"/>
              </a:rPr>
              <a:t>infects the skin</a:t>
            </a:r>
            <a:r>
              <a:rPr lang="en-GB" b="0" i="0">
                <a:solidFill>
                  <a:schemeClr val="tx1"/>
                </a:solidFill>
                <a:effectLst/>
                <a:latin typeface="Times New Roman" panose="02020603050405020304" pitchFamily="18" charset="0"/>
                <a:cs typeface="Times New Roman" panose="02020603050405020304" pitchFamily="18" charset="0"/>
              </a:rPr>
              <a:t>, but also the </a:t>
            </a:r>
            <a:r>
              <a:rPr lang="en-GB" b="1" i="0">
                <a:solidFill>
                  <a:schemeClr val="tx1"/>
                </a:solidFill>
                <a:effectLst/>
                <a:latin typeface="Times New Roman" panose="02020603050405020304" pitchFamily="18" charset="0"/>
                <a:cs typeface="Times New Roman" panose="02020603050405020304" pitchFamily="18" charset="0"/>
              </a:rPr>
              <a:t>central nervous system.</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10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6325-4E2E-B04A-BB39-F39E22AEF1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4FF857-EBA1-9B4F-8362-C9E787AA50DA}"/>
              </a:ext>
            </a:extLst>
          </p:cNvPr>
          <p:cNvSpPr>
            <a:spLocks noGrp="1"/>
          </p:cNvSpPr>
          <p:nvPr>
            <p:ph idx="1"/>
          </p:nvPr>
        </p:nvSpPr>
        <p:spPr/>
        <p:txBody>
          <a:bodyPr/>
          <a:lstStyle/>
          <a:p>
            <a:r>
              <a:rPr lang="en-GB" b="0" i="0">
                <a:solidFill>
                  <a:srgbClr val="000000"/>
                </a:solidFill>
                <a:effectLst/>
                <a:latin typeface="Open Sans"/>
              </a:rPr>
              <a:t> </a:t>
            </a:r>
            <a:r>
              <a:rPr lang="en-GB" sz="2400" b="1" i="1">
                <a:solidFill>
                  <a:srgbClr val="C00000"/>
                </a:solidFill>
                <a:effectLst/>
                <a:latin typeface="Times New Roman" panose="02020603050405020304" pitchFamily="18" charset="0"/>
                <a:cs typeface="Times New Roman" panose="02020603050405020304" pitchFamily="18" charset="0"/>
              </a:rPr>
              <a:t>Discovery of small pox virus:</a:t>
            </a:r>
          </a:p>
          <a:p>
            <a:r>
              <a:rPr lang="en-GB" b="0" i="0">
                <a:solidFill>
                  <a:srgbClr val="000000"/>
                </a:solidFill>
                <a:effectLst/>
                <a:latin typeface="Times New Roman" panose="02020603050405020304" pitchFamily="18" charset="0"/>
                <a:cs typeface="Times New Roman" panose="02020603050405020304" pitchFamily="18" charset="0"/>
              </a:rPr>
              <a:t>The origin of small pox is basically unknown.</a:t>
            </a:r>
          </a:p>
          <a:p>
            <a:r>
              <a:rPr lang="en-GB">
                <a:solidFill>
                  <a:srgbClr val="000000"/>
                </a:solidFill>
                <a:latin typeface="Times New Roman" panose="02020603050405020304" pitchFamily="18" charset="0"/>
                <a:cs typeface="Times New Roman" panose="02020603050405020304" pitchFamily="18" charset="0"/>
              </a:rPr>
              <a:t>The</a:t>
            </a:r>
            <a:r>
              <a:rPr lang="en-GB" b="0" i="0">
                <a:solidFill>
                  <a:srgbClr val="000000"/>
                </a:solidFill>
                <a:effectLst/>
                <a:latin typeface="Times New Roman" panose="02020603050405020304" pitchFamily="18" charset="0"/>
                <a:cs typeface="Times New Roman" panose="02020603050405020304" pitchFamily="18" charset="0"/>
              </a:rPr>
              <a:t> global spread of smallpox can be traced to the </a:t>
            </a:r>
            <a:r>
              <a:rPr lang="en-GB" b="1" i="0">
                <a:solidFill>
                  <a:srgbClr val="000000"/>
                </a:solidFill>
                <a:effectLst/>
                <a:latin typeface="Times New Roman" panose="02020603050405020304" pitchFamily="18" charset="0"/>
                <a:cs typeface="Times New Roman" panose="02020603050405020304" pitchFamily="18" charset="0"/>
              </a:rPr>
              <a:t>growth and spread of civilizations, exploration, and expanding trade routes </a:t>
            </a:r>
            <a:r>
              <a:rPr lang="en-GB" b="1" i="0" u="sng">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over the centuries</a:t>
            </a:r>
            <a:r>
              <a:rPr lang="en-GB" b="1" i="0">
                <a:solidFill>
                  <a:schemeClr val="tx1"/>
                </a:solidFill>
                <a:effectLst/>
                <a:latin typeface="Times New Roman" panose="02020603050405020304" pitchFamily="18" charset="0"/>
                <a:cs typeface="Times New Roman" panose="02020603050405020304" pitchFamily="18" charset="0"/>
              </a:rPr>
              <a:t>.</a:t>
            </a:r>
          </a:p>
          <a:p>
            <a:r>
              <a:rPr lang="en-GB" b="0" i="0">
                <a:solidFill>
                  <a:srgbClr val="000000"/>
                </a:solidFill>
                <a:effectLst/>
                <a:latin typeface="Times New Roman" panose="02020603050405020304" pitchFamily="18" charset="0"/>
                <a:cs typeface="Times New Roman" panose="02020603050405020304" pitchFamily="18" charset="0"/>
              </a:rPr>
              <a:t>Smallpox was a </a:t>
            </a:r>
            <a:r>
              <a:rPr lang="en-GB" b="1" i="0">
                <a:solidFill>
                  <a:srgbClr val="000000"/>
                </a:solidFill>
                <a:effectLst/>
                <a:latin typeface="Times New Roman" panose="02020603050405020304" pitchFamily="18" charset="0"/>
                <a:cs typeface="Times New Roman" panose="02020603050405020304" pitchFamily="18" charset="0"/>
              </a:rPr>
              <a:t>devastating disease.</a:t>
            </a:r>
            <a:r>
              <a:rPr lang="en-GB" b="0" i="0">
                <a:solidFill>
                  <a:srgbClr val="000000"/>
                </a:solidFill>
                <a:effectLst/>
                <a:latin typeface="Times New Roman" panose="02020603050405020304" pitchFamily="18" charset="0"/>
                <a:cs typeface="Times New Roman" panose="02020603050405020304" pitchFamily="18" charset="0"/>
              </a:rPr>
              <a:t> On average, </a:t>
            </a:r>
            <a:r>
              <a:rPr lang="en-GB" b="1" i="0">
                <a:solidFill>
                  <a:srgbClr val="000000"/>
                </a:solidFill>
                <a:effectLst/>
                <a:latin typeface="Times New Roman" panose="02020603050405020304" pitchFamily="18" charset="0"/>
                <a:cs typeface="Times New Roman" panose="02020603050405020304" pitchFamily="18" charset="0"/>
              </a:rPr>
              <a:t>3 out of every 10</a:t>
            </a:r>
            <a:r>
              <a:rPr lang="en-GB" b="0" i="0">
                <a:solidFill>
                  <a:srgbClr val="000000"/>
                </a:solidFill>
                <a:effectLst/>
                <a:latin typeface="Times New Roman" panose="02020603050405020304" pitchFamily="18" charset="0"/>
                <a:cs typeface="Times New Roman" panose="02020603050405020304" pitchFamily="18" charset="0"/>
              </a:rPr>
              <a:t> people who got it died. Those who survived were usually left with </a:t>
            </a:r>
            <a:r>
              <a:rPr lang="en-GB" b="1" i="0">
                <a:solidFill>
                  <a:srgbClr val="000000"/>
                </a:solidFill>
                <a:effectLst/>
                <a:latin typeface="Times New Roman" panose="02020603050405020304" pitchFamily="18" charset="0"/>
                <a:cs typeface="Times New Roman" panose="02020603050405020304" pitchFamily="18" charset="0"/>
              </a:rPr>
              <a:t>scars</a:t>
            </a:r>
            <a:r>
              <a:rPr lang="en-GB" b="0" i="0">
                <a:solidFill>
                  <a:srgbClr val="000000"/>
                </a:solidFill>
                <a:effectLst/>
                <a:latin typeface="Times New Roman" panose="02020603050405020304" pitchFamily="18" charset="0"/>
                <a:cs typeface="Times New Roman" panose="02020603050405020304" pitchFamily="18" charset="0"/>
              </a:rPr>
              <a:t>, which were sometimes severe.</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39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807C-1911-4E42-AD2D-F4D6F588E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911266-BAB3-3F43-A499-BADA3F8DDFCF}"/>
              </a:ext>
            </a:extLst>
          </p:cNvPr>
          <p:cNvSpPr>
            <a:spLocks noGrp="1"/>
          </p:cNvSpPr>
          <p:nvPr>
            <p:ph idx="1"/>
          </p:nvPr>
        </p:nvSpPr>
        <p:spPr/>
        <p:txBody>
          <a:bodyPr/>
          <a:lstStyle/>
          <a:p>
            <a:r>
              <a:rPr lang="en-GB" b="0" i="0">
                <a:solidFill>
                  <a:schemeClr val="tx1"/>
                </a:solidFill>
                <a:effectLst/>
                <a:latin typeface="Times New Roman" panose="02020603050405020304" pitchFamily="18" charset="0"/>
                <a:cs typeface="Times New Roman" panose="02020603050405020304" pitchFamily="18" charset="0"/>
              </a:rPr>
              <a:t>Smallpox is an </a:t>
            </a:r>
            <a:r>
              <a:rPr lang="en-GB" b="1" i="0">
                <a:solidFill>
                  <a:schemeClr val="tx1"/>
                </a:solidFill>
                <a:effectLst/>
                <a:latin typeface="Times New Roman" panose="02020603050405020304" pitchFamily="18" charset="0"/>
                <a:cs typeface="Times New Roman" panose="02020603050405020304" pitchFamily="18" charset="0"/>
              </a:rPr>
              <a:t>acute, contagious disease</a:t>
            </a:r>
            <a:r>
              <a:rPr lang="en-GB" b="0" i="0">
                <a:solidFill>
                  <a:schemeClr val="tx1"/>
                </a:solidFill>
                <a:effectLst/>
                <a:latin typeface="Times New Roman" panose="02020603050405020304" pitchFamily="18" charset="0"/>
                <a:cs typeface="Times New Roman" panose="02020603050405020304" pitchFamily="18" charset="0"/>
              </a:rPr>
              <a:t> caused by the</a:t>
            </a:r>
            <a:r>
              <a:rPr lang="en-GB" b="1" i="0">
                <a:solidFill>
                  <a:schemeClr val="tx1"/>
                </a:solidFill>
                <a:effectLst/>
                <a:latin typeface="Times New Roman" panose="02020603050405020304" pitchFamily="18" charset="0"/>
                <a:cs typeface="Times New Roman" panose="02020603050405020304" pitchFamily="18" charset="0"/>
              </a:rPr>
              <a:t> variola virus,</a:t>
            </a:r>
            <a:r>
              <a:rPr lang="en-GB" b="0" i="0">
                <a:solidFill>
                  <a:schemeClr val="tx1"/>
                </a:solidFill>
                <a:effectLst/>
                <a:latin typeface="Times New Roman" panose="02020603050405020304" pitchFamily="18" charset="0"/>
                <a:cs typeface="Times New Roman" panose="02020603050405020304" pitchFamily="18" charset="0"/>
              </a:rPr>
              <a:t> a member of the genus </a:t>
            </a:r>
            <a:r>
              <a:rPr lang="en-GB" b="1" i="1">
                <a:solidFill>
                  <a:schemeClr val="tx1"/>
                </a:solidFill>
                <a:effectLst/>
                <a:latin typeface="Times New Roman" panose="02020603050405020304" pitchFamily="18" charset="0"/>
                <a:cs typeface="Times New Roman" panose="02020603050405020304" pitchFamily="18" charset="0"/>
              </a:rPr>
              <a:t>Orthopoxvirus</a:t>
            </a:r>
            <a:r>
              <a:rPr lang="en-GB" b="0" i="0">
                <a:solidFill>
                  <a:schemeClr val="tx1"/>
                </a:solidFill>
                <a:effectLst/>
                <a:latin typeface="Times New Roman" panose="02020603050405020304" pitchFamily="18" charset="0"/>
                <a:cs typeface="Times New Roman" panose="02020603050405020304" pitchFamily="18" charset="0"/>
              </a:rPr>
              <a:t>, in the </a:t>
            </a:r>
            <a:r>
              <a:rPr lang="en-GB" b="1" i="1">
                <a:solidFill>
                  <a:schemeClr val="tx1"/>
                </a:solidFill>
                <a:effectLst/>
                <a:latin typeface="Times New Roman" panose="02020603050405020304" pitchFamily="18" charset="0"/>
                <a:cs typeface="Times New Roman" panose="02020603050405020304" pitchFamily="18" charset="0"/>
              </a:rPr>
              <a:t>Poxviridae family.</a:t>
            </a:r>
          </a:p>
          <a:p>
            <a:r>
              <a:rPr lang="en-GB" b="0" i="0">
                <a:solidFill>
                  <a:schemeClr val="tx1"/>
                </a:solidFill>
                <a:effectLst/>
                <a:latin typeface="Times New Roman" panose="02020603050405020304" pitchFamily="18" charset="0"/>
                <a:cs typeface="Times New Roman" panose="02020603050405020304" pitchFamily="18" charset="0"/>
              </a:rPr>
              <a:t> Virologists have speculated that it evolved from an </a:t>
            </a:r>
            <a:r>
              <a:rPr lang="en-GB" b="1" i="0">
                <a:solidFill>
                  <a:schemeClr val="tx1"/>
                </a:solidFill>
                <a:effectLst/>
                <a:latin typeface="Times New Roman" panose="02020603050405020304" pitchFamily="18" charset="0"/>
                <a:cs typeface="Times New Roman" panose="02020603050405020304" pitchFamily="18" charset="0"/>
              </a:rPr>
              <a:t>African rodent poxvirus 10 millennia ago. </a:t>
            </a:r>
          </a:p>
          <a:p>
            <a:r>
              <a:rPr lang="en-GB" b="0" i="0">
                <a:solidFill>
                  <a:schemeClr val="tx1"/>
                </a:solidFill>
                <a:effectLst/>
                <a:latin typeface="Times New Roman" panose="02020603050405020304" pitchFamily="18" charset="0"/>
                <a:cs typeface="Times New Roman" panose="02020603050405020304" pitchFamily="18" charset="0"/>
              </a:rPr>
              <a:t> The name is derived from the </a:t>
            </a:r>
            <a:r>
              <a:rPr lang="en-GB" b="1" i="0">
                <a:solidFill>
                  <a:schemeClr val="tx1"/>
                </a:solidFill>
                <a:effectLst/>
                <a:latin typeface="Times New Roman" panose="02020603050405020304" pitchFamily="18" charset="0"/>
                <a:cs typeface="Times New Roman" panose="02020603050405020304" pitchFamily="18" charset="0"/>
              </a:rPr>
              <a:t>Latin word for "spotted" </a:t>
            </a:r>
            <a:r>
              <a:rPr lang="en-GB" b="0" i="0">
                <a:solidFill>
                  <a:schemeClr val="tx1"/>
                </a:solidFill>
                <a:effectLst/>
                <a:latin typeface="Times New Roman" panose="02020603050405020304" pitchFamily="18" charset="0"/>
                <a:cs typeface="Times New Roman" panose="02020603050405020304" pitchFamily="18" charset="0"/>
              </a:rPr>
              <a:t>and refers to the </a:t>
            </a:r>
            <a:r>
              <a:rPr lang="en-GB" b="1" i="0">
                <a:solidFill>
                  <a:schemeClr val="tx1"/>
                </a:solidFill>
                <a:effectLst/>
                <a:latin typeface="Times New Roman" panose="02020603050405020304" pitchFamily="18" charset="0"/>
                <a:cs typeface="Times New Roman" panose="02020603050405020304" pitchFamily="18" charset="0"/>
              </a:rPr>
              <a:t>raised bumps</a:t>
            </a:r>
            <a:r>
              <a:rPr lang="en-GB" b="0" i="0">
                <a:solidFill>
                  <a:schemeClr val="tx1"/>
                </a:solidFill>
                <a:effectLst/>
                <a:latin typeface="Times New Roman" panose="02020603050405020304" pitchFamily="18" charset="0"/>
                <a:cs typeface="Times New Roman" panose="02020603050405020304" pitchFamily="18" charset="0"/>
              </a:rPr>
              <a:t> on the face and body of the patient.</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8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A03F-51F4-E24B-9B46-FE103F23F9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FC1931-9E3A-164F-9130-1755379BA6D4}"/>
              </a:ext>
            </a:extLst>
          </p:cNvPr>
          <p:cNvSpPr>
            <a:spLocks noGrp="1"/>
          </p:cNvSpPr>
          <p:nvPr>
            <p:ph idx="1"/>
          </p:nvPr>
        </p:nvSpPr>
        <p:spPr>
          <a:xfrm>
            <a:off x="1638300" y="1905000"/>
            <a:ext cx="8915400" cy="3777622"/>
          </a:xfrm>
        </p:spPr>
        <p:txBody>
          <a:bodyPr/>
          <a:lstStyle/>
          <a:p>
            <a:endParaRPr lang="en-GB" b="0" i="0">
              <a:solidFill>
                <a:srgbClr val="212121"/>
              </a:solidFill>
              <a:effectLst/>
              <a:latin typeface="Times New Roman" panose="02020603050405020304" pitchFamily="18" charset="0"/>
              <a:cs typeface="Times New Roman" panose="02020603050405020304" pitchFamily="18" charset="0"/>
            </a:endParaRPr>
          </a:p>
          <a:p>
            <a:pPr marL="0" indent="0">
              <a:buNone/>
            </a:pPr>
            <a:r>
              <a:rPr lang="en-GB">
                <a:solidFill>
                  <a:srgbClr val="212121"/>
                </a:solidFill>
                <a:latin typeface="Times New Roman" panose="02020603050405020304" pitchFamily="18" charset="0"/>
                <a:cs typeface="Times New Roman" panose="02020603050405020304" pitchFamily="18" charset="0"/>
              </a:rPr>
              <a:t>  </a:t>
            </a:r>
            <a:r>
              <a:rPr lang="en-GB" sz="2400" b="1" i="1">
                <a:solidFill>
                  <a:srgbClr val="C00000"/>
                </a:solidFill>
                <a:latin typeface="Times New Roman" panose="02020603050405020304" pitchFamily="18" charset="0"/>
                <a:cs typeface="Times New Roman" panose="02020603050405020304" pitchFamily="18" charset="0"/>
              </a:rPr>
              <a:t>Definition: </a:t>
            </a:r>
          </a:p>
          <a:p>
            <a:pPr marL="0" indent="0">
              <a:buNone/>
            </a:pPr>
            <a:r>
              <a:rPr lang="en-GB" b="0" i="0">
                <a:solidFill>
                  <a:schemeClr val="tx1"/>
                </a:solidFill>
                <a:effectLst/>
                <a:latin typeface="Times New Roman" panose="02020603050405020304" pitchFamily="18" charset="0"/>
                <a:cs typeface="Times New Roman" panose="02020603050405020304" pitchFamily="18" charset="0"/>
              </a:rPr>
              <a:t>                       </a:t>
            </a:r>
            <a:r>
              <a:rPr lang="en-GB" b="1" i="1">
                <a:solidFill>
                  <a:schemeClr val="tx1"/>
                </a:solidFill>
                <a:effectLst/>
                <a:latin typeface="Times New Roman" panose="02020603050405020304" pitchFamily="18" charset="0"/>
                <a:cs typeface="Times New Roman" panose="02020603050405020304" pitchFamily="18" charset="0"/>
              </a:rPr>
              <a:t>   A disseminated infection is one in which a localized infection spreads (disseminates) from one area of the body to other organ systems.</a:t>
            </a:r>
          </a:p>
          <a:p>
            <a:r>
              <a:rPr lang="en-GB" b="0" i="0">
                <a:solidFill>
                  <a:schemeClr val="tx1"/>
                </a:solidFill>
                <a:effectLst/>
                <a:latin typeface="Times New Roman" panose="02020603050405020304" pitchFamily="18" charset="0"/>
                <a:cs typeface="Times New Roman" panose="02020603050405020304" pitchFamily="18" charset="0"/>
              </a:rPr>
              <a:t>Dissemination is used to describe a serious progression of a disease wherein the ability to contain the infection is far more difficult.</a:t>
            </a:r>
          </a:p>
          <a:p>
            <a:r>
              <a:rPr lang="en-GB" b="0" i="0">
                <a:solidFill>
                  <a:schemeClr val="tx1"/>
                </a:solidFill>
                <a:effectLst/>
                <a:latin typeface="Times New Roman" panose="02020603050405020304" pitchFamily="18" charset="0"/>
                <a:cs typeface="Times New Roman" panose="02020603050405020304" pitchFamily="18" charset="0"/>
              </a:rPr>
              <a:t>A disseminated infection, by contrast, involves the invasion of a foreign </a:t>
            </a:r>
            <a:r>
              <a:rPr lang="en-GB" b="1" i="0" u="sng">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pathogen</a:t>
            </a:r>
            <a:r>
              <a:rPr lang="en-GB" b="0" i="0">
                <a:solidFill>
                  <a:schemeClr val="tx1"/>
                </a:solidFill>
                <a:effectLst/>
                <a:latin typeface="Times New Roman" panose="02020603050405020304" pitchFamily="18" charset="0"/>
                <a:cs typeface="Times New Roman" panose="02020603050405020304" pitchFamily="18" charset="0"/>
              </a:rPr>
              <a:t> </a:t>
            </a:r>
            <a:r>
              <a:rPr lang="en-GB" b="1" i="0">
                <a:solidFill>
                  <a:schemeClr val="tx1"/>
                </a:solidFill>
                <a:effectLst/>
                <a:latin typeface="Times New Roman" panose="02020603050405020304" pitchFamily="18" charset="0"/>
                <a:cs typeface="Times New Roman" panose="02020603050405020304" pitchFamily="18" charset="0"/>
              </a:rPr>
              <a:t>(such as a virus, bacteria, fungus, or parasite) </a:t>
            </a:r>
            <a:r>
              <a:rPr lang="en-GB" b="0" i="0">
                <a:solidFill>
                  <a:schemeClr val="tx1"/>
                </a:solidFill>
                <a:effectLst/>
                <a:latin typeface="Times New Roman" panose="02020603050405020304" pitchFamily="18" charset="0"/>
                <a:cs typeface="Times New Roman" panose="02020603050405020304" pitchFamily="18" charset="0"/>
              </a:rPr>
              <a:t>which causes damage to cells and tissues of the body.</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AEA0-102B-2440-BF88-FB0D007FA0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B9831A-27C9-7F4A-8E1F-767EE0316E10}"/>
              </a:ext>
            </a:extLst>
          </p:cNvPr>
          <p:cNvSpPr>
            <a:spLocks noGrp="1"/>
          </p:cNvSpPr>
          <p:nvPr>
            <p:ph idx="1"/>
          </p:nvPr>
        </p:nvSpPr>
        <p:spPr>
          <a:xfrm>
            <a:off x="1108946" y="2256505"/>
            <a:ext cx="9613861" cy="3599316"/>
          </a:xfrm>
        </p:spPr>
        <p:txBody>
          <a:bodyPr/>
          <a:lstStyle/>
          <a:p>
            <a:endParaRPr lang="en-GB"/>
          </a:p>
          <a:p>
            <a:r>
              <a:rPr lang="en-GB" sz="2400" b="1" i="1">
                <a:solidFill>
                  <a:srgbClr val="C00000"/>
                </a:solidFill>
                <a:latin typeface="Times New Roman" panose="02020603050405020304" pitchFamily="18" charset="0"/>
                <a:cs typeface="Times New Roman" panose="02020603050405020304" pitchFamily="18" charset="0"/>
              </a:rPr>
              <a:t>Examples of dessiminated infections:</a:t>
            </a:r>
          </a:p>
          <a:p>
            <a:r>
              <a:rPr lang="en-GB" b="1" i="0">
                <a:solidFill>
                  <a:srgbClr val="212121"/>
                </a:solidFill>
                <a:effectLst/>
                <a:latin typeface="Times New Roman" panose="02020603050405020304" pitchFamily="18" charset="0"/>
                <a:cs typeface="Times New Roman" panose="02020603050405020304" pitchFamily="18" charset="0"/>
              </a:rPr>
              <a:t>  </a:t>
            </a:r>
            <a:r>
              <a:rPr lang="en-GB" b="1">
                <a:solidFill>
                  <a:srgbClr val="212121"/>
                </a:solidFill>
                <a:latin typeface="Times New Roman" panose="02020603050405020304" pitchFamily="18" charset="0"/>
                <a:cs typeface="Times New Roman" panose="02020603050405020304" pitchFamily="18" charset="0"/>
              </a:rPr>
              <a:t> Sexually transmitted infections (</a:t>
            </a:r>
            <a:r>
              <a:rPr lang="en-GB" b="1" i="0">
                <a:solidFill>
                  <a:srgbClr val="373D3F"/>
                </a:solidFill>
                <a:effectLst/>
                <a:latin typeface="Times New Roman" panose="02020603050405020304" pitchFamily="18" charset="0"/>
                <a:cs typeface="Times New Roman" panose="02020603050405020304" pitchFamily="18" charset="0"/>
              </a:rPr>
              <a:t>neonatal herpes</a:t>
            </a:r>
            <a:r>
              <a:rPr lang="en-GB" b="1">
                <a:solidFill>
                  <a:srgbClr val="373D3F"/>
                </a:solidFill>
                <a:latin typeface="Times New Roman" panose="02020603050405020304" pitchFamily="18" charset="0"/>
                <a:cs typeface="Times New Roman" panose="02020603050405020304" pitchFamily="18" charset="0"/>
              </a:rPr>
              <a:t>), AIDS, HIV</a:t>
            </a:r>
            <a:endParaRPr lang="en-GB" b="1" i="0">
              <a:solidFill>
                <a:srgbClr val="373D3F"/>
              </a:solidFill>
              <a:effectLst/>
              <a:latin typeface="Times New Roman" panose="02020603050405020304" pitchFamily="18" charset="0"/>
              <a:cs typeface="Times New Roman" panose="02020603050405020304" pitchFamily="18" charset="0"/>
            </a:endParaRPr>
          </a:p>
          <a:p>
            <a:r>
              <a:rPr lang="en-GB" b="1" i="0">
                <a:solidFill>
                  <a:srgbClr val="212121"/>
                </a:solidFill>
                <a:effectLst/>
                <a:latin typeface="Times New Roman" panose="02020603050405020304" pitchFamily="18" charset="0"/>
                <a:cs typeface="Times New Roman" panose="02020603050405020304" pitchFamily="18" charset="0"/>
              </a:rPr>
              <a:t>  Disseminated shingles  </a:t>
            </a:r>
          </a:p>
          <a:p>
            <a:r>
              <a:rPr lang="en-GB" b="1">
                <a:solidFill>
                  <a:srgbClr val="212121"/>
                </a:solidFill>
                <a:latin typeface="Times New Roman" panose="02020603050405020304" pitchFamily="18" charset="0"/>
                <a:cs typeface="Times New Roman" panose="02020603050405020304" pitchFamily="18" charset="0"/>
              </a:rPr>
              <a:t>  </a:t>
            </a:r>
            <a:r>
              <a:rPr lang="en-GB" b="1" i="0">
                <a:solidFill>
                  <a:srgbClr val="212121"/>
                </a:solidFill>
                <a:effectLst/>
                <a:latin typeface="Times New Roman" panose="02020603050405020304" pitchFamily="18" charset="0"/>
                <a:cs typeface="Times New Roman" panose="02020603050405020304" pitchFamily="18" charset="0"/>
              </a:rPr>
              <a:t>Disseminated herpes simplex</a:t>
            </a:r>
          </a:p>
          <a:p>
            <a:pPr marL="0" indent="0">
              <a:buNone/>
            </a:pPr>
            <a:r>
              <a:rPr lang="en-GB" b="1">
                <a:solidFill>
                  <a:srgbClr val="212121"/>
                </a:solidFill>
                <a:latin typeface="Merriweather"/>
              </a:rPr>
              <a:t>.  </a:t>
            </a:r>
            <a:endParaRPr lang="en-US" b="1"/>
          </a:p>
        </p:txBody>
      </p:sp>
    </p:spTree>
    <p:extLst>
      <p:ext uri="{BB962C8B-B14F-4D97-AF65-F5344CB8AC3E}">
        <p14:creationId xmlns:p14="http://schemas.microsoft.com/office/powerpoint/2010/main" val="88339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06C-B3D4-F54D-9B09-D8CC3EC2AF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878683-1B4E-9D44-8D07-B8A29B0334D5}"/>
              </a:ext>
            </a:extLst>
          </p:cNvPr>
          <p:cNvSpPr>
            <a:spLocks noGrp="1"/>
          </p:cNvSpPr>
          <p:nvPr>
            <p:ph idx="1"/>
          </p:nvPr>
        </p:nvSpPr>
        <p:spPr/>
        <p:txBody>
          <a:bodyPr/>
          <a:lstStyle/>
          <a:p>
            <a:r>
              <a:rPr lang="en-GB">
                <a:latin typeface="Times New Roman" panose="02020603050405020304" pitchFamily="18" charset="0"/>
                <a:cs typeface="Times New Roman" panose="02020603050405020304" pitchFamily="18" charset="0"/>
              </a:rPr>
              <a:t> </a:t>
            </a:r>
            <a:r>
              <a:rPr lang="en-GB" sz="2400" b="1" i="1">
                <a:solidFill>
                  <a:srgbClr val="C00000"/>
                </a:solidFill>
                <a:latin typeface="Times New Roman" panose="02020603050405020304" pitchFamily="18" charset="0"/>
                <a:cs typeface="Times New Roman" panose="02020603050405020304" pitchFamily="18" charset="0"/>
              </a:rPr>
              <a:t>Sexually transmitted infections:</a:t>
            </a:r>
          </a:p>
          <a:p>
            <a:r>
              <a:rPr lang="en-GB" b="0" i="0">
                <a:solidFill>
                  <a:srgbClr val="212121"/>
                </a:solidFill>
                <a:effectLst/>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   Sexually transmitted infections (STIs) can readily disseminate from the      primary site </a:t>
            </a:r>
            <a:r>
              <a:rPr lang="en-GB" b="1" i="0">
                <a:solidFill>
                  <a:schemeClr val="tx1"/>
                </a:solidFill>
                <a:effectLst/>
                <a:latin typeface="Times New Roman" panose="02020603050405020304" pitchFamily="18" charset="0"/>
                <a:cs typeface="Times New Roman" panose="02020603050405020304" pitchFamily="18" charset="0"/>
              </a:rPr>
              <a:t>(such as the genitals, anus, or mouth)</a:t>
            </a:r>
            <a:r>
              <a:rPr lang="en-GB" b="0" i="0">
                <a:solidFill>
                  <a:schemeClr val="tx1"/>
                </a:solidFill>
                <a:effectLst/>
                <a:latin typeface="Times New Roman" panose="02020603050405020304" pitchFamily="18" charset="0"/>
                <a:cs typeface="Times New Roman" panose="02020603050405020304" pitchFamily="18" charset="0"/>
              </a:rPr>
              <a:t> to other parts of the body if left untreated. </a:t>
            </a:r>
          </a:p>
          <a:p>
            <a:r>
              <a:rPr lang="en-GB" b="0" i="0">
                <a:solidFill>
                  <a:schemeClr val="tx1"/>
                </a:solidFill>
                <a:effectLst/>
                <a:latin typeface="Times New Roman" panose="02020603050405020304" pitchFamily="18" charset="0"/>
                <a:cs typeface="Times New Roman" panose="02020603050405020304" pitchFamily="18" charset="0"/>
              </a:rPr>
              <a:t>   Some of the most serious forms include disseminated syphilis and gonorrhae. </a:t>
            </a:r>
          </a:p>
          <a:p>
            <a:r>
              <a:rPr lang="en-GB">
                <a:solidFill>
                  <a:schemeClr val="tx1"/>
                </a:solidFill>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While the primary infection will typically resolve on its own without treatment, the failure to treat can affect other organs (including the brain, bones, and joints) during the secondary and tertiary stages of infection.</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93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1BA7-CE98-8B4F-ACD3-0A0E42DBC29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4E4466A-744C-F143-AA16-A377639F72D9}"/>
              </a:ext>
            </a:extLst>
          </p:cNvPr>
          <p:cNvPicPr>
            <a:picLocks noGrp="1" noChangeAspect="1"/>
          </p:cNvPicPr>
          <p:nvPr>
            <p:ph idx="1"/>
          </p:nvPr>
        </p:nvPicPr>
        <p:blipFill>
          <a:blip r:embed="rId2"/>
          <a:stretch>
            <a:fillRect/>
          </a:stretch>
        </p:blipFill>
        <p:spPr>
          <a:xfrm>
            <a:off x="701432" y="2336800"/>
            <a:ext cx="5394568" cy="3598863"/>
          </a:xfrm>
        </p:spPr>
      </p:pic>
      <p:pic>
        <p:nvPicPr>
          <p:cNvPr id="5" name="Picture 5">
            <a:extLst>
              <a:ext uri="{FF2B5EF4-FFF2-40B4-BE49-F238E27FC236}">
                <a16:creationId xmlns:a16="http://schemas.microsoft.com/office/drawing/2014/main" id="{F2DA785F-2BDB-3147-A8EE-21865777CF68}"/>
              </a:ext>
            </a:extLst>
          </p:cNvPr>
          <p:cNvPicPr>
            <a:picLocks noChangeAspect="1"/>
          </p:cNvPicPr>
          <p:nvPr/>
        </p:nvPicPr>
        <p:blipFill>
          <a:blip r:embed="rId3"/>
          <a:stretch>
            <a:fillRect/>
          </a:stretch>
        </p:blipFill>
        <p:spPr>
          <a:xfrm>
            <a:off x="6452442" y="2613860"/>
            <a:ext cx="5289047" cy="2976125"/>
          </a:xfrm>
          <a:prstGeom prst="rect">
            <a:avLst/>
          </a:prstGeom>
        </p:spPr>
      </p:pic>
    </p:spTree>
    <p:extLst>
      <p:ext uri="{BB962C8B-B14F-4D97-AF65-F5344CB8AC3E}">
        <p14:creationId xmlns:p14="http://schemas.microsoft.com/office/powerpoint/2010/main" val="1243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DF67-9572-1443-8BB9-B3C78B2D25D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B498237-9F9C-884D-9C1C-359224FF5E9B}"/>
              </a:ext>
            </a:extLst>
          </p:cNvPr>
          <p:cNvPicPr>
            <a:picLocks noGrp="1" noChangeAspect="1"/>
          </p:cNvPicPr>
          <p:nvPr>
            <p:ph idx="1"/>
          </p:nvPr>
        </p:nvPicPr>
        <p:blipFill>
          <a:blip r:embed="rId2"/>
          <a:stretch>
            <a:fillRect/>
          </a:stretch>
        </p:blipFill>
        <p:spPr>
          <a:xfrm>
            <a:off x="680321" y="2505909"/>
            <a:ext cx="4935583" cy="3598863"/>
          </a:xfrm>
        </p:spPr>
      </p:pic>
      <p:pic>
        <p:nvPicPr>
          <p:cNvPr id="5" name="Picture 5">
            <a:extLst>
              <a:ext uri="{FF2B5EF4-FFF2-40B4-BE49-F238E27FC236}">
                <a16:creationId xmlns:a16="http://schemas.microsoft.com/office/drawing/2014/main" id="{060FABF5-82F8-9141-ACE3-5CA409B28086}"/>
              </a:ext>
            </a:extLst>
          </p:cNvPr>
          <p:cNvPicPr>
            <a:picLocks noChangeAspect="1"/>
          </p:cNvPicPr>
          <p:nvPr/>
        </p:nvPicPr>
        <p:blipFill>
          <a:blip r:embed="rId3"/>
          <a:stretch>
            <a:fillRect/>
          </a:stretch>
        </p:blipFill>
        <p:spPr>
          <a:xfrm>
            <a:off x="6096000" y="3083783"/>
            <a:ext cx="4935583" cy="2443114"/>
          </a:xfrm>
          <a:prstGeom prst="rect">
            <a:avLst/>
          </a:prstGeom>
        </p:spPr>
      </p:pic>
    </p:spTree>
    <p:extLst>
      <p:ext uri="{BB962C8B-B14F-4D97-AF65-F5344CB8AC3E}">
        <p14:creationId xmlns:p14="http://schemas.microsoft.com/office/powerpoint/2010/main" val="396170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9BE6-CE86-F841-AD6E-376022BBB9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80ADA9-3A82-E747-BDA4-E2519849B283}"/>
              </a:ext>
            </a:extLst>
          </p:cNvPr>
          <p:cNvSpPr>
            <a:spLocks noGrp="1"/>
          </p:cNvSpPr>
          <p:nvPr>
            <p:ph idx="1"/>
          </p:nvPr>
        </p:nvSpPr>
        <p:spPr/>
        <p:txBody>
          <a:bodyPr/>
          <a:lstStyle/>
          <a:p>
            <a:r>
              <a:rPr lang="en-GB" sz="2400" b="1" i="1">
                <a:solidFill>
                  <a:srgbClr val="C00000"/>
                </a:solidFill>
                <a:effectLst/>
                <a:latin typeface="Times New Roman" panose="02020603050405020304" pitchFamily="18" charset="0"/>
                <a:cs typeface="Times New Roman" panose="02020603050405020304" pitchFamily="18" charset="0"/>
              </a:rPr>
              <a:t>Dessiminated Shingles:</a:t>
            </a:r>
          </a:p>
          <a:p>
            <a:r>
              <a:rPr lang="en-GB" b="0" i="0">
                <a:solidFill>
                  <a:schemeClr val="tx1"/>
                </a:solidFill>
                <a:effectLst/>
                <a:latin typeface="Times New Roman" panose="02020603050405020304" pitchFamily="18" charset="0"/>
                <a:cs typeface="Times New Roman" panose="02020603050405020304" pitchFamily="18" charset="0"/>
              </a:rPr>
              <a:t>      Disseminated shingles involving the herpes zoster virus, is an uncommon condition more often seen in people with severely compromised immune systems </a:t>
            </a:r>
            <a:r>
              <a:rPr lang="en-GB" b="1" i="0">
                <a:solidFill>
                  <a:schemeClr val="tx1"/>
                </a:solidFill>
                <a:effectLst/>
                <a:latin typeface="Times New Roman" panose="02020603050405020304" pitchFamily="18" charset="0"/>
                <a:cs typeface="Times New Roman" panose="02020603050405020304" pitchFamily="18" charset="0"/>
              </a:rPr>
              <a:t>(such as those with advanced HIV).</a:t>
            </a:r>
            <a:endParaRPr lang="en-GB" b="1" baseline="30000">
              <a:solidFill>
                <a:schemeClr val="tx1"/>
              </a:solidFill>
              <a:latin typeface="Times New Roman" panose="02020603050405020304" pitchFamily="18" charset="0"/>
              <a:cs typeface="Times New Roman" panose="02020603050405020304" pitchFamily="18" charset="0"/>
            </a:endParaRPr>
          </a:p>
          <a:p>
            <a:r>
              <a:rPr lang="en-GB" baseline="30000">
                <a:solidFill>
                  <a:schemeClr val="tx1"/>
                </a:solidFill>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Shingles a viral infection that causes a painful rash. Although shingles can occur anywhere on your body, it most often appears as a single stripe of blisters that wraps around either the left or the right side of your torso.</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15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C2C0-A3C4-4147-8B14-BCE60E3BA6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47A2F2-A4CC-7141-B3E7-9AF55AFEC156}"/>
              </a:ext>
            </a:extLst>
          </p:cNvPr>
          <p:cNvSpPr>
            <a:spLocks noGrp="1"/>
          </p:cNvSpPr>
          <p:nvPr>
            <p:ph idx="1"/>
          </p:nvPr>
        </p:nvSpPr>
        <p:spPr/>
        <p:txBody>
          <a:bodyPr/>
          <a:lstStyle/>
          <a:p>
            <a:pPr marL="0" indent="0">
              <a:buNone/>
            </a:pPr>
            <a:r>
              <a:rPr lang="en-GB"/>
              <a:t>  </a:t>
            </a:r>
          </a:p>
          <a:p>
            <a:pPr marL="0" indent="0">
              <a:buNone/>
            </a:pPr>
            <a:r>
              <a:rPr lang="en-GB"/>
              <a:t>               </a:t>
            </a:r>
            <a:r>
              <a:rPr lang="en-GB" sz="2400" b="1" i="1">
                <a:solidFill>
                  <a:srgbClr val="C00000"/>
                </a:solidFill>
              </a:rPr>
              <a:t>Dessimination of DNA virus(Origen and history)</a:t>
            </a:r>
          </a:p>
          <a:p>
            <a:pPr marL="0" indent="0">
              <a:buNone/>
            </a:pPr>
            <a:endParaRPr lang="en-GB" sz="2400" b="1" i="1">
              <a:solidFill>
                <a:srgbClr val="C00000"/>
              </a:solidFill>
            </a:endParaRPr>
          </a:p>
        </p:txBody>
      </p:sp>
      <p:pic>
        <p:nvPicPr>
          <p:cNvPr id="5" name="Picture 5">
            <a:extLst>
              <a:ext uri="{FF2B5EF4-FFF2-40B4-BE49-F238E27FC236}">
                <a16:creationId xmlns:a16="http://schemas.microsoft.com/office/drawing/2014/main" id="{9DBAF413-8E67-BA48-B8E6-4AC41BE946CE}"/>
              </a:ext>
            </a:extLst>
          </p:cNvPr>
          <p:cNvPicPr>
            <a:picLocks noChangeAspect="1"/>
          </p:cNvPicPr>
          <p:nvPr/>
        </p:nvPicPr>
        <p:blipFill>
          <a:blip r:embed="rId2"/>
          <a:stretch>
            <a:fillRect/>
          </a:stretch>
        </p:blipFill>
        <p:spPr>
          <a:xfrm>
            <a:off x="3411538" y="3661172"/>
            <a:ext cx="6191250" cy="2863453"/>
          </a:xfrm>
          <a:prstGeom prst="rect">
            <a:avLst/>
          </a:prstGeom>
        </p:spPr>
      </p:pic>
    </p:spTree>
    <p:extLst>
      <p:ext uri="{BB962C8B-B14F-4D97-AF65-F5344CB8AC3E}">
        <p14:creationId xmlns:p14="http://schemas.microsoft.com/office/powerpoint/2010/main" val="258757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AD6A-BF6A-1D4D-965E-F5525AE9E7E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A17995D-6CE3-884D-B215-D2B9F9B98ADA}"/>
              </a:ext>
            </a:extLst>
          </p:cNvPr>
          <p:cNvPicPr>
            <a:picLocks noGrp="1" noChangeAspect="1"/>
          </p:cNvPicPr>
          <p:nvPr>
            <p:ph idx="1"/>
          </p:nvPr>
        </p:nvPicPr>
        <p:blipFill>
          <a:blip r:embed="rId2"/>
          <a:stretch>
            <a:fillRect/>
          </a:stretch>
        </p:blipFill>
        <p:spPr>
          <a:xfrm>
            <a:off x="680321" y="2882503"/>
            <a:ext cx="4105275" cy="2971800"/>
          </a:xfrm>
        </p:spPr>
      </p:pic>
      <p:pic>
        <p:nvPicPr>
          <p:cNvPr id="5" name="Picture 5">
            <a:extLst>
              <a:ext uri="{FF2B5EF4-FFF2-40B4-BE49-F238E27FC236}">
                <a16:creationId xmlns:a16="http://schemas.microsoft.com/office/drawing/2014/main" id="{0561DB73-9C77-BF4D-89C7-052C2F819565}"/>
              </a:ext>
            </a:extLst>
          </p:cNvPr>
          <p:cNvPicPr>
            <a:picLocks noChangeAspect="1"/>
          </p:cNvPicPr>
          <p:nvPr/>
        </p:nvPicPr>
        <p:blipFill>
          <a:blip r:embed="rId3"/>
          <a:stretch>
            <a:fillRect/>
          </a:stretch>
        </p:blipFill>
        <p:spPr>
          <a:xfrm>
            <a:off x="5345293" y="2592334"/>
            <a:ext cx="5736964" cy="3552137"/>
          </a:xfrm>
          <a:prstGeom prst="rect">
            <a:avLst/>
          </a:prstGeom>
        </p:spPr>
      </p:pic>
    </p:spTree>
    <p:extLst>
      <p:ext uri="{BB962C8B-B14F-4D97-AF65-F5344CB8AC3E}">
        <p14:creationId xmlns:p14="http://schemas.microsoft.com/office/powerpoint/2010/main" val="319077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4A09-DD72-B041-B3A6-AF4C78F2CC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D32BDC-3F16-F741-A469-E30A03A7376B}"/>
              </a:ext>
            </a:extLst>
          </p:cNvPr>
          <p:cNvSpPr>
            <a:spLocks noGrp="1"/>
          </p:cNvSpPr>
          <p:nvPr>
            <p:ph idx="1"/>
          </p:nvPr>
        </p:nvSpPr>
        <p:spPr>
          <a:xfrm>
            <a:off x="2357040" y="2312193"/>
            <a:ext cx="8915400" cy="3777622"/>
          </a:xfrm>
        </p:spPr>
        <p:txBody>
          <a:bodyPr/>
          <a:lstStyle/>
          <a:p>
            <a:r>
              <a:rPr lang="en-GB" sz="2400" b="1" i="1">
                <a:solidFill>
                  <a:srgbClr val="C00000"/>
                </a:solidFill>
                <a:latin typeface="Times New Roman" panose="02020603050405020304" pitchFamily="18" charset="0"/>
                <a:cs typeface="Times New Roman" panose="02020603050405020304" pitchFamily="18" charset="0"/>
              </a:rPr>
              <a:t>Dessiminated herpes simplex</a:t>
            </a:r>
            <a:r>
              <a:rPr lang="en-GB" sz="2400" b="1" i="1">
                <a:solidFill>
                  <a:schemeClr val="tx1"/>
                </a:solidFill>
                <a:latin typeface="Times New Roman" panose="02020603050405020304" pitchFamily="18" charset="0"/>
                <a:cs typeface="Times New Roman" panose="02020603050405020304" pitchFamily="18" charset="0"/>
              </a:rPr>
              <a:t>:</a:t>
            </a:r>
          </a:p>
          <a:p>
            <a:r>
              <a:rPr lang="en-GB">
                <a:solidFill>
                  <a:schemeClr val="tx1"/>
                </a:solidFill>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Disseminated herpes simplex, the same virus that</a:t>
            </a:r>
            <a:r>
              <a:rPr lang="en-GB" b="1" i="0">
                <a:solidFill>
                  <a:schemeClr val="tx1"/>
                </a:solidFill>
                <a:effectLst/>
                <a:latin typeface="Times New Roman" panose="02020603050405020304" pitchFamily="18" charset="0"/>
                <a:cs typeface="Times New Roman" panose="02020603050405020304" pitchFamily="18" charset="0"/>
              </a:rPr>
              <a:t> </a:t>
            </a:r>
            <a:r>
              <a:rPr lang="en-GB" b="1" i="0" u="sng">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causes cold sores and genital herpes</a:t>
            </a:r>
            <a:r>
              <a:rPr lang="en-GB" b="1" i="0">
                <a:solidFill>
                  <a:schemeClr val="tx1"/>
                </a:solidFill>
                <a:effectLst/>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can disseminate after the initial adult or neonatal infection.</a:t>
            </a:r>
            <a:r>
              <a:rPr lang="en-GB" b="0" i="0" u="none" strike="noStrike" baseline="30000">
                <a:solidFill>
                  <a:schemeClr val="tx1"/>
                </a:solidFill>
                <a:effectLst/>
                <a:latin typeface="Times New Roman" panose="02020603050405020304" pitchFamily="18" charset="0"/>
                <a:cs typeface="Times New Roman" panose="02020603050405020304" pitchFamily="18" charset="0"/>
              </a:rPr>
              <a:t>5</a:t>
            </a:r>
            <a:r>
              <a:rPr lang="en-GB" b="0" i="0">
                <a:solidFill>
                  <a:schemeClr val="tx1"/>
                </a:solidFill>
                <a:effectLst/>
                <a:latin typeface="Times New Roman" panose="02020603050405020304" pitchFamily="18" charset="0"/>
                <a:cs typeface="Times New Roman" panose="02020603050405020304" pitchFamily="18" charset="0"/>
              </a:rPr>
              <a:t>﻿</a:t>
            </a:r>
          </a:p>
          <a:p>
            <a:r>
              <a:rPr lang="en-GB" b="0" i="0">
                <a:solidFill>
                  <a:schemeClr val="tx1"/>
                </a:solidFill>
                <a:effectLst/>
                <a:latin typeface="Times New Roman" panose="02020603050405020304" pitchFamily="18" charset="0"/>
                <a:cs typeface="Times New Roman" panose="02020603050405020304" pitchFamily="18" charset="0"/>
              </a:rPr>
              <a:t> It most typically involves the brain and spinal cord and can cause a condition known as acute disseminated </a:t>
            </a:r>
            <a:r>
              <a:rPr lang="en-GB" b="1" i="0">
                <a:solidFill>
                  <a:schemeClr val="tx1"/>
                </a:solidFill>
                <a:effectLst/>
                <a:latin typeface="Times New Roman" panose="02020603050405020304" pitchFamily="18" charset="0"/>
                <a:cs typeface="Times New Roman" panose="02020603050405020304" pitchFamily="18" charset="0"/>
              </a:rPr>
              <a:t>encephalomyelitis (</a:t>
            </a:r>
            <a:r>
              <a:rPr lang="en-GB" b="1" i="0" u="sng">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ADEM</a:t>
            </a:r>
            <a:r>
              <a:rPr lang="en-GB" b="1" i="0">
                <a:solidFill>
                  <a:schemeClr val="tx1"/>
                </a:solidFill>
                <a:effectLst/>
                <a:latin typeface="Times New Roman" panose="02020603050405020304" pitchFamily="18" charset="0"/>
                <a:cs typeface="Times New Roman" panose="02020603050405020304" pitchFamily="18" charset="0"/>
              </a:rPr>
              <a:t>) </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92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8020-6755-F549-8DEA-C77BF92C139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7A9F1A1-C0B0-ED4B-B63C-252497480404}"/>
              </a:ext>
            </a:extLst>
          </p:cNvPr>
          <p:cNvPicPr>
            <a:picLocks noGrp="1" noChangeAspect="1"/>
          </p:cNvPicPr>
          <p:nvPr>
            <p:ph idx="1"/>
          </p:nvPr>
        </p:nvPicPr>
        <p:blipFill>
          <a:blip r:embed="rId2"/>
          <a:stretch>
            <a:fillRect/>
          </a:stretch>
        </p:blipFill>
        <p:spPr>
          <a:xfrm>
            <a:off x="3339703" y="2357438"/>
            <a:ext cx="5447110" cy="3518296"/>
          </a:xfrm>
        </p:spPr>
      </p:pic>
    </p:spTree>
    <p:extLst>
      <p:ext uri="{BB962C8B-B14F-4D97-AF65-F5344CB8AC3E}">
        <p14:creationId xmlns:p14="http://schemas.microsoft.com/office/powerpoint/2010/main" val="402015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9C35-1582-8C41-8041-132BBFA54F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95CB3F-0A00-8443-973C-9D6F3D01B304}"/>
              </a:ext>
            </a:extLst>
          </p:cNvPr>
          <p:cNvSpPr>
            <a:spLocks noGrp="1"/>
          </p:cNvSpPr>
          <p:nvPr>
            <p:ph idx="1"/>
          </p:nvPr>
        </p:nvSpPr>
        <p:spPr/>
        <p:txBody>
          <a:bodyPr/>
          <a:lstStyle/>
          <a:p>
            <a:r>
              <a:rPr lang="en-GB" sz="2400" b="1" i="1">
                <a:solidFill>
                  <a:srgbClr val="C00000"/>
                </a:solidFill>
                <a:latin typeface="Times New Roman" panose="02020603050405020304" pitchFamily="18" charset="0"/>
                <a:cs typeface="Times New Roman" panose="02020603050405020304" pitchFamily="18" charset="0"/>
              </a:rPr>
              <a:t>Modes of dessimination:</a:t>
            </a:r>
          </a:p>
          <a:p>
            <a:r>
              <a:rPr lang="en-GB" b="1">
                <a:latin typeface="Times New Roman" panose="02020603050405020304" pitchFamily="18" charset="0"/>
                <a:cs typeface="Times New Roman" panose="02020603050405020304" pitchFamily="18" charset="0"/>
              </a:rPr>
              <a:t>        </a:t>
            </a:r>
            <a:r>
              <a:rPr lang="en-GB" b="1">
                <a:solidFill>
                  <a:schemeClr val="tx1"/>
                </a:solidFill>
                <a:latin typeface="Times New Roman" panose="02020603050405020304" pitchFamily="18" charset="0"/>
                <a:cs typeface="Times New Roman" panose="02020603050405020304" pitchFamily="18" charset="0"/>
              </a:rPr>
              <a:t>Blood Circulatory system</a:t>
            </a:r>
          </a:p>
          <a:p>
            <a:r>
              <a:rPr lang="en-GB" b="1">
                <a:solidFill>
                  <a:schemeClr val="tx1"/>
                </a:solidFill>
                <a:latin typeface="Times New Roman" panose="02020603050405020304" pitchFamily="18" charset="0"/>
                <a:cs typeface="Times New Roman" panose="02020603050405020304" pitchFamily="18" charset="0"/>
              </a:rPr>
              <a:t>        Lymphatic system</a:t>
            </a:r>
          </a:p>
          <a:p>
            <a:r>
              <a:rPr lang="en-GB" b="1">
                <a:solidFill>
                  <a:schemeClr val="tx1"/>
                </a:solidFill>
                <a:latin typeface="Times New Roman" panose="02020603050405020304" pitchFamily="18" charset="0"/>
                <a:cs typeface="Times New Roman" panose="02020603050405020304" pitchFamily="18" charset="0"/>
              </a:rPr>
              <a:t>        Nerves System</a:t>
            </a:r>
          </a:p>
          <a:p>
            <a:pPr marL="0" indent="0">
              <a:buNone/>
            </a:pPr>
            <a:endParaRPr lang="en-GB"/>
          </a:p>
          <a:p>
            <a:pPr marL="0" indent="0">
              <a:buNone/>
            </a:pPr>
            <a:r>
              <a:rPr lang="en-GB"/>
              <a:t>                 </a:t>
            </a:r>
            <a:endParaRPr lang="en-US"/>
          </a:p>
        </p:txBody>
      </p:sp>
    </p:spTree>
    <p:extLst>
      <p:ext uri="{BB962C8B-B14F-4D97-AF65-F5344CB8AC3E}">
        <p14:creationId xmlns:p14="http://schemas.microsoft.com/office/powerpoint/2010/main" val="67567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12B-A362-8E4C-A5EA-F0043A0310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AE27E7-7D64-0A40-8931-E713E1374B9C}"/>
              </a:ext>
            </a:extLst>
          </p:cNvPr>
          <p:cNvSpPr>
            <a:spLocks noGrp="1"/>
          </p:cNvSpPr>
          <p:nvPr>
            <p:ph idx="1"/>
          </p:nvPr>
        </p:nvSpPr>
        <p:spPr>
          <a:xfrm>
            <a:off x="2589212" y="2240757"/>
            <a:ext cx="8915400" cy="3777622"/>
          </a:xfrm>
        </p:spPr>
        <p:txBody>
          <a:bodyPr/>
          <a:lstStyle/>
          <a:p>
            <a:r>
              <a:rPr lang="en-GB" sz="2400" b="1" i="1">
                <a:solidFill>
                  <a:srgbClr val="C00000"/>
                </a:solidFill>
                <a:latin typeface="Times New Roman" panose="02020603050405020304" pitchFamily="18" charset="0"/>
                <a:cs typeface="Times New Roman" panose="02020603050405020304" pitchFamily="18" charset="0"/>
              </a:rPr>
              <a:t>Circulatory system:</a:t>
            </a:r>
          </a:p>
          <a:p>
            <a:r>
              <a:rPr lang="en-GB">
                <a:latin typeface="Times New Roman" panose="02020603050405020304" pitchFamily="18" charset="0"/>
                <a:cs typeface="Times New Roman" panose="02020603050405020304" pitchFamily="18" charset="0"/>
              </a:rPr>
              <a:t>    </a:t>
            </a:r>
            <a:r>
              <a:rPr lang="en-GB" b="0" i="0">
                <a:solidFill>
                  <a:srgbClr val="000000"/>
                </a:solidFill>
                <a:effectLst/>
                <a:latin typeface="Times New Roman" panose="02020603050405020304" pitchFamily="18" charset="0"/>
                <a:cs typeface="Times New Roman" panose="02020603050405020304" pitchFamily="18" charset="0"/>
              </a:rPr>
              <a:t>The most common route of systemic spread of virus involves the circulation.</a:t>
            </a:r>
          </a:p>
          <a:p>
            <a:r>
              <a:rPr lang="en-GB">
                <a:solidFill>
                  <a:srgbClr val="000000"/>
                </a:solidFill>
                <a:latin typeface="Times New Roman" panose="02020603050405020304" pitchFamily="18" charset="0"/>
                <a:cs typeface="Times New Roman" panose="02020603050405020304" pitchFamily="18" charset="0"/>
              </a:rPr>
              <a:t>    Viruses</a:t>
            </a:r>
            <a:r>
              <a:rPr lang="en-GB" b="0" i="0">
                <a:solidFill>
                  <a:srgbClr val="000000"/>
                </a:solidFill>
                <a:effectLst/>
                <a:latin typeface="Times New Roman" panose="02020603050405020304" pitchFamily="18" charset="0"/>
                <a:cs typeface="Times New Roman" panose="02020603050405020304" pitchFamily="18" charset="0"/>
              </a:rPr>
              <a:t> such  as those causing </a:t>
            </a:r>
            <a:r>
              <a:rPr lang="en-GB" b="1" i="0">
                <a:solidFill>
                  <a:srgbClr val="000000"/>
                </a:solidFill>
                <a:effectLst/>
                <a:latin typeface="Times New Roman" panose="02020603050405020304" pitchFamily="18" charset="0"/>
                <a:cs typeface="Times New Roman" panose="02020603050405020304" pitchFamily="18" charset="0"/>
              </a:rPr>
              <a:t>poliomyelitis, smallpox, and measles </a:t>
            </a:r>
            <a:r>
              <a:rPr lang="en-GB" b="0" i="0">
                <a:solidFill>
                  <a:srgbClr val="000000"/>
                </a:solidFill>
                <a:effectLst/>
                <a:latin typeface="Times New Roman" panose="02020603050405020304" pitchFamily="18" charset="0"/>
                <a:cs typeface="Times New Roman" panose="02020603050405020304" pitchFamily="18" charset="0"/>
              </a:rPr>
              <a:t>disseminate              through the blood after an initial pe</a:t>
            </a:r>
            <a:r>
              <a:rPr lang="en-GB" b="0" i="0">
                <a:solidFill>
                  <a:srgbClr val="000000"/>
                </a:solidFill>
                <a:effectLst/>
                <a:latin typeface="Times New Roman" panose="02020603050405020304" pitchFamily="18" charset="0"/>
              </a:rPr>
              <a:t>riod of replication .</a:t>
            </a:r>
            <a:endParaRPr lang="en-US"/>
          </a:p>
        </p:txBody>
      </p:sp>
    </p:spTree>
    <p:extLst>
      <p:ext uri="{BB962C8B-B14F-4D97-AF65-F5344CB8AC3E}">
        <p14:creationId xmlns:p14="http://schemas.microsoft.com/office/powerpoint/2010/main" val="336059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0348-00C9-5A41-8D2F-E98686DE39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9C22DF-6B07-364A-87FE-ACDF9D700695}"/>
              </a:ext>
            </a:extLst>
          </p:cNvPr>
          <p:cNvSpPr>
            <a:spLocks noGrp="1"/>
          </p:cNvSpPr>
          <p:nvPr>
            <p:ph idx="1"/>
          </p:nvPr>
        </p:nvSpPr>
        <p:spPr/>
        <p:txBody>
          <a:bodyPr/>
          <a:lstStyle/>
          <a:p>
            <a:r>
              <a:rPr lang="en-GB" sz="2400" b="1" i="1">
                <a:solidFill>
                  <a:srgbClr val="C00000"/>
                </a:solidFill>
                <a:latin typeface="Times New Roman" panose="02020603050405020304" pitchFamily="18" charset="0"/>
                <a:cs typeface="Times New Roman" panose="02020603050405020304" pitchFamily="18" charset="0"/>
              </a:rPr>
              <a:t>Lymphatic system:</a:t>
            </a:r>
          </a:p>
          <a:p>
            <a:r>
              <a:rPr lang="en-GB" b="0" i="0">
                <a:solidFill>
                  <a:srgbClr val="000000"/>
                </a:solidFill>
                <a:effectLst/>
                <a:latin typeface="Times New Roman" panose="02020603050405020304" pitchFamily="18" charset="0"/>
                <a:cs typeface="Times New Roman" panose="02020603050405020304" pitchFamily="18" charset="0"/>
              </a:rPr>
              <a:t>Virus progeny diffuse through the afferent lymphatics to the lymphoid tissue and then through the efferent lymphatics to infect cells in close contact with the bloodstream </a:t>
            </a:r>
            <a:r>
              <a:rPr lang="en-GB" b="1" i="0">
                <a:solidFill>
                  <a:srgbClr val="000000"/>
                </a:solidFill>
                <a:effectLst/>
                <a:latin typeface="Times New Roman" panose="02020603050405020304" pitchFamily="18" charset="0"/>
                <a:cs typeface="Times New Roman" panose="02020603050405020304" pitchFamily="18" charset="0"/>
              </a:rPr>
              <a:t>(e.g., endothelial cells, especially those of the lymphoreticular organs). </a:t>
            </a:r>
            <a:r>
              <a:rPr lang="en-GB" b="0" i="0">
                <a:solidFill>
                  <a:srgbClr val="000000"/>
                </a:solidFill>
                <a:effectLst/>
                <a:latin typeface="Times New Roman" panose="02020603050405020304" pitchFamily="18" charset="0"/>
                <a:cs typeface="Times New Roman" panose="02020603050405020304" pitchFamily="18" charset="0"/>
              </a:rPr>
              <a:t>This initial spread may result in a viremia.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60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7A63-423B-1147-8843-99A0A6F360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1A728-8927-9D4C-BE85-76837F6A1785}"/>
              </a:ext>
            </a:extLst>
          </p:cNvPr>
          <p:cNvSpPr>
            <a:spLocks noGrp="1"/>
          </p:cNvSpPr>
          <p:nvPr>
            <p:ph idx="1"/>
          </p:nvPr>
        </p:nvSpPr>
        <p:spPr/>
        <p:txBody>
          <a:bodyPr>
            <a:normAutofit/>
          </a:bodyPr>
          <a:lstStyle/>
          <a:p>
            <a:r>
              <a:rPr lang="en-GB" sz="2400" b="1" i="1">
                <a:solidFill>
                  <a:srgbClr val="C00000"/>
                </a:solidFill>
                <a:latin typeface="Times New Roman" panose="02020603050405020304" pitchFamily="18" charset="0"/>
                <a:cs typeface="Times New Roman" panose="02020603050405020304" pitchFamily="18" charset="0"/>
              </a:rPr>
              <a:t>Nervous system:</a:t>
            </a:r>
          </a:p>
          <a:p>
            <a:r>
              <a:rPr lang="en-GB" b="1">
                <a:latin typeface="Times New Roman" panose="02020603050405020304" pitchFamily="18" charset="0"/>
                <a:cs typeface="Times New Roman" panose="02020603050405020304" pitchFamily="18" charset="0"/>
              </a:rPr>
              <a:t> </a:t>
            </a:r>
            <a:r>
              <a:rPr lang="en-GB" i="0">
                <a:solidFill>
                  <a:srgbClr val="000000"/>
                </a:solidFill>
                <a:effectLst/>
                <a:latin typeface="Times New Roman" panose="02020603050405020304" pitchFamily="18" charset="0"/>
                <a:cs typeface="Times New Roman" panose="02020603050405020304" pitchFamily="18" charset="0"/>
              </a:rPr>
              <a:t>Dissemination through the nerves is less common than bloodstream dissemination, </a:t>
            </a:r>
          </a:p>
          <a:p>
            <a:r>
              <a:rPr lang="en-GB">
                <a:solidFill>
                  <a:srgbClr val="000000"/>
                </a:solidFill>
                <a:latin typeface="Times New Roman" panose="02020603050405020304" pitchFamily="18" charset="0"/>
                <a:cs typeface="Times New Roman" panose="02020603050405020304" pitchFamily="18" charset="0"/>
              </a:rPr>
              <a:t> </a:t>
            </a:r>
            <a:r>
              <a:rPr lang="en-GB" i="0">
                <a:solidFill>
                  <a:srgbClr val="000000"/>
                </a:solidFill>
                <a:effectLst/>
                <a:latin typeface="Times New Roman" panose="02020603050405020304" pitchFamily="18" charset="0"/>
                <a:cs typeface="Times New Roman" panose="02020603050405020304" pitchFamily="18" charset="0"/>
              </a:rPr>
              <a:t>This mechanism occurs in rabies virus, herpesvirus, and, occasionally, poliomyelitis virus infections.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92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658-6D96-284C-A8BA-DB3005628EC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3B4183A-AC7B-5A4F-86A8-AC7A5352BD71}"/>
              </a:ext>
            </a:extLst>
          </p:cNvPr>
          <p:cNvPicPr>
            <a:picLocks noGrp="1" noChangeAspect="1"/>
          </p:cNvPicPr>
          <p:nvPr>
            <p:ph idx="1"/>
          </p:nvPr>
        </p:nvPicPr>
        <p:blipFill>
          <a:blip r:embed="rId2"/>
          <a:stretch>
            <a:fillRect/>
          </a:stretch>
        </p:blipFill>
        <p:spPr>
          <a:xfrm>
            <a:off x="3500439" y="2169319"/>
            <a:ext cx="5447108" cy="3778250"/>
          </a:xfrm>
        </p:spPr>
      </p:pic>
    </p:spTree>
    <p:extLst>
      <p:ext uri="{BB962C8B-B14F-4D97-AF65-F5344CB8AC3E}">
        <p14:creationId xmlns:p14="http://schemas.microsoft.com/office/powerpoint/2010/main" val="181668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B30C-CCBC-234C-A393-956F3D78CE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8319E5-C909-6540-9B8A-492576936DF5}"/>
              </a:ext>
            </a:extLst>
          </p:cNvPr>
          <p:cNvSpPr>
            <a:spLocks noGrp="1"/>
          </p:cNvSpPr>
          <p:nvPr>
            <p:ph idx="1"/>
          </p:nvPr>
        </p:nvSpPr>
        <p:spPr>
          <a:xfrm>
            <a:off x="2232025" y="2374701"/>
            <a:ext cx="8915400" cy="2750940"/>
          </a:xfrm>
        </p:spPr>
        <p:txBody>
          <a:bodyPr>
            <a:normAutofit fontScale="32500" lnSpcReduction="20000"/>
          </a:bodyPr>
          <a:lstStyle/>
          <a:p>
            <a:r>
              <a:rPr lang="en-GB" sz="9600" b="1" i="1">
                <a:solidFill>
                  <a:srgbClr val="C00000"/>
                </a:solidFill>
                <a:latin typeface="Times New Roman" panose="02020603050405020304" pitchFamily="18" charset="0"/>
                <a:cs typeface="Times New Roman" panose="02020603050405020304" pitchFamily="18" charset="0"/>
              </a:rPr>
              <a:t>Mechanism of deamination: </a:t>
            </a:r>
          </a:p>
          <a:p>
            <a:pPr marL="0" indent="0">
              <a:buNone/>
            </a:pPr>
            <a:r>
              <a:rPr lang="en-GB" sz="7200" b="1" i="1">
                <a:solidFill>
                  <a:schemeClr val="tx1"/>
                </a:solidFill>
                <a:latin typeface="Times New Roman" panose="02020603050405020304" pitchFamily="18" charset="0"/>
                <a:cs typeface="Times New Roman" panose="02020603050405020304" pitchFamily="18" charset="0"/>
              </a:rPr>
              <a:t>      There </a:t>
            </a:r>
            <a:r>
              <a:rPr lang="en-GB" sz="7200">
                <a:solidFill>
                  <a:schemeClr val="tx1"/>
                </a:solidFill>
                <a:latin typeface="Times New Roman" panose="02020603050405020304" pitchFamily="18" charset="0"/>
                <a:cs typeface="Times New Roman" panose="02020603050405020304" pitchFamily="18" charset="0"/>
              </a:rPr>
              <a:t> are four steps of viral dessimination.</a:t>
            </a:r>
          </a:p>
          <a:p>
            <a:r>
              <a:rPr lang="en-GB" sz="7200" b="1">
                <a:solidFill>
                  <a:srgbClr val="000000"/>
                </a:solidFill>
                <a:latin typeface="Times New Roman" panose="02020603050405020304" pitchFamily="18" charset="0"/>
                <a:cs typeface="Times New Roman" panose="02020603050405020304" pitchFamily="18" charset="0"/>
              </a:rPr>
              <a:t>Implantation of the virus at a body site</a:t>
            </a:r>
          </a:p>
          <a:p>
            <a:r>
              <a:rPr lang="en-GB" sz="7200" b="1">
                <a:solidFill>
                  <a:srgbClr val="000000"/>
                </a:solidFill>
                <a:latin typeface="Times New Roman" panose="02020603050405020304" pitchFamily="18" charset="0"/>
                <a:cs typeface="Times New Roman" panose="02020603050405020304" pitchFamily="18" charset="0"/>
              </a:rPr>
              <a:t>Replication and primary spread</a:t>
            </a:r>
          </a:p>
          <a:p>
            <a:r>
              <a:rPr lang="en-GB" sz="7200" b="1">
                <a:solidFill>
                  <a:srgbClr val="000000"/>
                </a:solidFill>
                <a:latin typeface="Times New Roman" panose="02020603050405020304" pitchFamily="18" charset="0"/>
                <a:cs typeface="Times New Roman" panose="02020603050405020304" pitchFamily="18" charset="0"/>
              </a:rPr>
              <a:t>Multiplication within target organs</a:t>
            </a:r>
          </a:p>
          <a:p>
            <a:r>
              <a:rPr lang="en-GB" sz="7200" b="1">
                <a:solidFill>
                  <a:srgbClr val="000000"/>
                </a:solidFill>
                <a:latin typeface="Times New Roman" panose="02020603050405020304" pitchFamily="18" charset="0"/>
                <a:cs typeface="Times New Roman" panose="02020603050405020304" pitchFamily="18" charset="0"/>
              </a:rPr>
              <a:t>Shedding of virus</a:t>
            </a:r>
          </a:p>
          <a:p>
            <a:pPr marL="0" indent="0">
              <a:buNone/>
            </a:pPr>
            <a:endParaRPr lang="en-US"/>
          </a:p>
        </p:txBody>
      </p:sp>
    </p:spTree>
    <p:extLst>
      <p:ext uri="{BB962C8B-B14F-4D97-AF65-F5344CB8AC3E}">
        <p14:creationId xmlns:p14="http://schemas.microsoft.com/office/powerpoint/2010/main" val="3324291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2E08-BAC8-304D-9994-E2E7E5675A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1F1C30-1832-174F-8989-2C6BF1331426}"/>
              </a:ext>
            </a:extLst>
          </p:cNvPr>
          <p:cNvSpPr>
            <a:spLocks noGrp="1"/>
          </p:cNvSpPr>
          <p:nvPr>
            <p:ph idx="1"/>
          </p:nvPr>
        </p:nvSpPr>
        <p:spPr>
          <a:xfrm>
            <a:off x="2442624" y="2296237"/>
            <a:ext cx="8915400" cy="3777622"/>
          </a:xfrm>
        </p:spPr>
        <p:txBody>
          <a:bodyPr/>
          <a:lstStyle/>
          <a:p>
            <a:r>
              <a:rPr lang="en-GB" sz="2400" b="1" i="1">
                <a:solidFill>
                  <a:srgbClr val="C00000"/>
                </a:solidFill>
                <a:latin typeface="Times New Roman" panose="02020603050405020304" pitchFamily="18" charset="0"/>
                <a:cs typeface="Times New Roman" panose="02020603050405020304" pitchFamily="18" charset="0"/>
              </a:rPr>
              <a:t>Implantation of a virus at body site:</a:t>
            </a:r>
          </a:p>
          <a:p>
            <a:pPr marL="0" indent="0">
              <a:buNone/>
            </a:pPr>
            <a:r>
              <a:rPr lang="en-GB" b="0" i="0">
                <a:solidFill>
                  <a:srgbClr val="000000"/>
                </a:solidFill>
                <a:effectLst/>
                <a:latin typeface="Times New Roman" panose="02020603050405020304" pitchFamily="18" charset="0"/>
                <a:cs typeface="Times New Roman" panose="02020603050405020304" pitchFamily="18" charset="0"/>
              </a:rPr>
              <a:t>Virions implant onto living cells mainly via the </a:t>
            </a:r>
            <a:r>
              <a:rPr lang="en-GB" b="1" i="0">
                <a:solidFill>
                  <a:srgbClr val="000000"/>
                </a:solidFill>
                <a:effectLst/>
                <a:latin typeface="Times New Roman" panose="02020603050405020304" pitchFamily="18" charset="0"/>
                <a:cs typeface="Times New Roman" panose="02020603050405020304" pitchFamily="18" charset="0"/>
              </a:rPr>
              <a:t>respiratory, gastrointestinal, skin-penetrating, and genital routes</a:t>
            </a:r>
            <a:r>
              <a:rPr lang="en-GB" b="0" i="0">
                <a:solidFill>
                  <a:srgbClr val="000000"/>
                </a:solidFill>
                <a:effectLst/>
                <a:latin typeface="Times New Roman" panose="02020603050405020304" pitchFamily="18" charset="0"/>
                <a:cs typeface="Times New Roman" panose="02020603050405020304" pitchFamily="18" charset="0"/>
              </a:rPr>
              <a:t> althoug</a:t>
            </a:r>
            <a:r>
              <a:rPr lang="en-GB" b="0" i="0">
                <a:solidFill>
                  <a:srgbClr val="000000"/>
                </a:solidFill>
                <a:effectLst/>
                <a:latin typeface="Times New Roman" panose="02020603050405020304" pitchFamily="18" charset="0"/>
              </a:rPr>
              <a:t>h other routes can be used.</a:t>
            </a:r>
            <a:endParaRPr lang="en-US"/>
          </a:p>
        </p:txBody>
      </p:sp>
    </p:spTree>
    <p:extLst>
      <p:ext uri="{BB962C8B-B14F-4D97-AF65-F5344CB8AC3E}">
        <p14:creationId xmlns:p14="http://schemas.microsoft.com/office/powerpoint/2010/main" val="116266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B21F-2199-244E-A27A-131515972C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BC03ED-932D-814D-97DB-6A65C6B3DA6D}"/>
              </a:ext>
            </a:extLst>
          </p:cNvPr>
          <p:cNvSpPr>
            <a:spLocks noGrp="1"/>
          </p:cNvSpPr>
          <p:nvPr>
            <p:ph idx="1"/>
          </p:nvPr>
        </p:nvSpPr>
        <p:spPr>
          <a:xfrm>
            <a:off x="2285603" y="2669382"/>
            <a:ext cx="8915400" cy="3777622"/>
          </a:xfrm>
        </p:spPr>
        <p:txBody>
          <a:bodyPr>
            <a:normAutofit/>
          </a:bodyPr>
          <a:lstStyle/>
          <a:p>
            <a:r>
              <a:rPr lang="en-GB" sz="2400" b="1" i="1">
                <a:solidFill>
                  <a:srgbClr val="C00000"/>
                </a:solidFill>
                <a:latin typeface="Times New Roman" panose="02020603050405020304" pitchFamily="18" charset="0"/>
                <a:cs typeface="Times New Roman" panose="02020603050405020304" pitchFamily="18" charset="0"/>
              </a:rPr>
              <a:t>History of viruses:</a:t>
            </a:r>
          </a:p>
          <a:p>
            <a:r>
              <a:rPr lang="en-GB" b="0" i="0">
                <a:solidFill>
                  <a:schemeClr val="tx1"/>
                </a:solidFill>
                <a:effectLst/>
                <a:latin typeface="Times New Roman" panose="02020603050405020304" pitchFamily="18" charset="0"/>
                <a:cs typeface="Times New Roman" panose="02020603050405020304" pitchFamily="18" charset="0"/>
              </a:rPr>
              <a:t>No one knows exactly when viruses emerged or from where they came, since viruses do not leave </a:t>
            </a:r>
            <a:r>
              <a:rPr lang="en-GB" b="1" i="0">
                <a:solidFill>
                  <a:schemeClr val="tx1"/>
                </a:solidFill>
                <a:effectLst/>
                <a:latin typeface="Times New Roman" panose="02020603050405020304" pitchFamily="18" charset="0"/>
                <a:cs typeface="Times New Roman" panose="02020603050405020304" pitchFamily="18" charset="0"/>
              </a:rPr>
              <a:t>historical footprints such as fossils.</a:t>
            </a:r>
          </a:p>
          <a:p>
            <a:r>
              <a:rPr lang="en-GB" b="0" i="0">
                <a:solidFill>
                  <a:srgbClr val="000000"/>
                </a:solidFill>
                <a:effectLst/>
                <a:latin typeface="Times New Roman" panose="02020603050405020304" pitchFamily="18" charset="0"/>
                <a:cs typeface="Times New Roman" panose="02020603050405020304" pitchFamily="18" charset="0"/>
              </a:rPr>
              <a:t>The virus was first described </a:t>
            </a:r>
            <a:r>
              <a:rPr lang="en-GB" b="1" i="0">
                <a:solidFill>
                  <a:srgbClr val="000000"/>
                </a:solidFill>
                <a:effectLst/>
                <a:latin typeface="Times New Roman" panose="02020603050405020304" pitchFamily="18" charset="0"/>
                <a:cs typeface="Times New Roman" panose="02020603050405020304" pitchFamily="18" charset="0"/>
              </a:rPr>
              <a:t>120 years ago as a filterable,</a:t>
            </a:r>
            <a:r>
              <a:rPr lang="en-GB" b="0" i="0">
                <a:solidFill>
                  <a:srgbClr val="000000"/>
                </a:solidFill>
                <a:effectLst/>
                <a:latin typeface="Times New Roman" panose="02020603050405020304" pitchFamily="18" charset="0"/>
                <a:cs typeface="Times New Roman" panose="02020603050405020304" pitchFamily="18" charset="0"/>
              </a:rPr>
              <a:t> transmissible agent that causes disease in plants and animals</a:t>
            </a:r>
            <a:endParaRPr lang="en-US" b="1" i="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14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2747-9652-304B-8EDB-D3AB738E90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3E753-6FF6-3644-8AE6-4A5175E82DD7}"/>
              </a:ext>
            </a:extLst>
          </p:cNvPr>
          <p:cNvSpPr>
            <a:spLocks noGrp="1"/>
          </p:cNvSpPr>
          <p:nvPr>
            <p:ph idx="1"/>
          </p:nvPr>
        </p:nvSpPr>
        <p:spPr>
          <a:xfrm>
            <a:off x="2414331" y="2258617"/>
            <a:ext cx="8915400" cy="3777622"/>
          </a:xfrm>
        </p:spPr>
        <p:txBody>
          <a:bodyPr/>
          <a:lstStyle/>
          <a:p>
            <a:r>
              <a:rPr lang="en-GB" sz="2400" b="1" i="1">
                <a:solidFill>
                  <a:srgbClr val="C00000"/>
                </a:solidFill>
                <a:latin typeface="Times New Roman" panose="02020603050405020304" pitchFamily="18" charset="0"/>
                <a:cs typeface="Times New Roman" panose="02020603050405020304" pitchFamily="18" charset="0"/>
              </a:rPr>
              <a:t>Local replication and local spread:</a:t>
            </a:r>
          </a:p>
          <a:p>
            <a:r>
              <a:rPr lang="en-GB" b="0" i="0">
                <a:solidFill>
                  <a:srgbClr val="000000"/>
                </a:solidFill>
                <a:effectLst/>
                <a:latin typeface="Times New Roman" panose="02020603050405020304" pitchFamily="18" charset="0"/>
                <a:cs typeface="Times New Roman" panose="02020603050405020304" pitchFamily="18" charset="0"/>
              </a:rPr>
              <a:t>Most virus types spread among cells extracellularly, but some may also spread intracellularly. </a:t>
            </a:r>
          </a:p>
          <a:p>
            <a:r>
              <a:rPr lang="en-GB" b="0" i="0">
                <a:solidFill>
                  <a:srgbClr val="000000"/>
                </a:solidFill>
                <a:effectLst/>
                <a:latin typeface="Times New Roman" panose="02020603050405020304" pitchFamily="18" charset="0"/>
                <a:cs typeface="Times New Roman" panose="02020603050405020304" pitchFamily="18" charset="0"/>
              </a:rPr>
              <a:t>Establishment of local infection may lead to localized disease and localized shedding of virus,.</a:t>
            </a:r>
            <a:r>
              <a:rPr lang="en-GB">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35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1D3D-F412-4C43-B819-E46E845B3B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E90CDD-24FE-EB4B-BD41-8AB7A6B5F5B2}"/>
              </a:ext>
            </a:extLst>
          </p:cNvPr>
          <p:cNvSpPr>
            <a:spLocks noGrp="1"/>
          </p:cNvSpPr>
          <p:nvPr>
            <p:ph idx="1"/>
          </p:nvPr>
        </p:nvSpPr>
        <p:spPr>
          <a:xfrm>
            <a:off x="2303461" y="2330052"/>
            <a:ext cx="8915400" cy="3777622"/>
          </a:xfrm>
        </p:spPr>
        <p:txBody>
          <a:bodyPr/>
          <a:lstStyle/>
          <a:p>
            <a:r>
              <a:rPr lang="en-GB" sz="2400" b="1" i="1">
                <a:solidFill>
                  <a:srgbClr val="C00000"/>
                </a:solidFill>
                <a:latin typeface="Times New Roman" panose="02020603050405020304" pitchFamily="18" charset="0"/>
                <a:cs typeface="Times New Roman" panose="02020603050405020304" pitchFamily="18" charset="0"/>
              </a:rPr>
              <a:t>Multiplication in target cells:</a:t>
            </a:r>
          </a:p>
          <a:p>
            <a:r>
              <a:rPr lang="en-GB" b="0" i="0">
                <a:solidFill>
                  <a:srgbClr val="000000"/>
                </a:solidFill>
                <a:effectLst/>
                <a:latin typeface="Times New Roman" panose="02020603050405020304" pitchFamily="18" charset="0"/>
                <a:cs typeface="Times New Roman" panose="02020603050405020304" pitchFamily="18" charset="0"/>
              </a:rPr>
              <a:t>Depending on the balance between virus and host defenses, virus multiplication in the target organ may be sufficient to cause disease and dea</a:t>
            </a:r>
            <a:r>
              <a:rPr lang="en-GB" b="0" i="0">
                <a:solidFill>
                  <a:srgbClr val="000000"/>
                </a:solidFill>
                <a:effectLst/>
                <a:latin typeface="Times New Roman" panose="02020603050405020304" pitchFamily="18" charset="0"/>
              </a:rPr>
              <a:t>th.</a:t>
            </a:r>
            <a:endParaRPr lang="en-US"/>
          </a:p>
        </p:txBody>
      </p:sp>
    </p:spTree>
    <p:extLst>
      <p:ext uri="{BB962C8B-B14F-4D97-AF65-F5344CB8AC3E}">
        <p14:creationId xmlns:p14="http://schemas.microsoft.com/office/powerpoint/2010/main" val="1654462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EDF-725A-BE4A-9261-CF0A796DF9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6A52BD-88BC-1249-BB1D-53E7E0AF483B}"/>
              </a:ext>
            </a:extLst>
          </p:cNvPr>
          <p:cNvSpPr>
            <a:spLocks noGrp="1"/>
          </p:cNvSpPr>
          <p:nvPr>
            <p:ph idx="1"/>
          </p:nvPr>
        </p:nvSpPr>
        <p:spPr>
          <a:xfrm>
            <a:off x="2428477" y="2321718"/>
            <a:ext cx="8915400" cy="3125159"/>
          </a:xfrm>
        </p:spPr>
        <p:txBody>
          <a:bodyPr/>
          <a:lstStyle/>
          <a:p>
            <a:r>
              <a:rPr lang="en-GB" sz="2400" b="1" i="1">
                <a:solidFill>
                  <a:srgbClr val="C00000"/>
                </a:solidFill>
                <a:latin typeface="Times New Roman" panose="02020603050405020304" pitchFamily="18" charset="0"/>
                <a:cs typeface="Times New Roman" panose="02020603050405020304" pitchFamily="18" charset="0"/>
              </a:rPr>
              <a:t>Shedding of virus:</a:t>
            </a:r>
          </a:p>
          <a:p>
            <a:r>
              <a:rPr lang="en-GB" b="0" i="0">
                <a:solidFill>
                  <a:srgbClr val="000000"/>
                </a:solidFill>
                <a:effectLst/>
                <a:latin typeface="Times New Roman" panose="02020603050405020304" pitchFamily="18" charset="0"/>
                <a:cs typeface="Times New Roman" panose="02020603050405020304" pitchFamily="18" charset="0"/>
              </a:rPr>
              <a:t>Although the </a:t>
            </a:r>
            <a:r>
              <a:rPr lang="en-GB" b="1" i="0">
                <a:solidFill>
                  <a:srgbClr val="000000"/>
                </a:solidFill>
                <a:effectLst/>
                <a:latin typeface="Times New Roman" panose="02020603050405020304" pitchFamily="18" charset="0"/>
                <a:cs typeface="Times New Roman" panose="02020603050405020304" pitchFamily="18" charset="0"/>
              </a:rPr>
              <a:t>respiratory tract, alimentary tract, urogenital tract and blood are the most   frequent sites of shedding,</a:t>
            </a:r>
            <a:r>
              <a:rPr lang="en-GB" b="0" i="0">
                <a:solidFill>
                  <a:srgbClr val="000000"/>
                </a:solidFill>
                <a:effectLst/>
                <a:latin typeface="Times New Roman" panose="02020603050405020304" pitchFamily="18" charset="0"/>
                <a:cs typeface="Times New Roman" panose="02020603050405020304" pitchFamily="18" charset="0"/>
              </a:rPr>
              <a:t> di</a:t>
            </a:r>
            <a:r>
              <a:rPr lang="en-GB" b="0" i="0">
                <a:solidFill>
                  <a:srgbClr val="000000"/>
                </a:solidFill>
                <a:effectLst/>
                <a:latin typeface="Times New Roman" panose="02020603050405020304" pitchFamily="18" charset="0"/>
              </a:rPr>
              <a:t>verse viruses may be shed at virtually every site۔</a:t>
            </a:r>
            <a:endParaRPr lang="en-US"/>
          </a:p>
        </p:txBody>
      </p:sp>
    </p:spTree>
    <p:extLst>
      <p:ext uri="{BB962C8B-B14F-4D97-AF65-F5344CB8AC3E}">
        <p14:creationId xmlns:p14="http://schemas.microsoft.com/office/powerpoint/2010/main" val="183785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CE47-F9D8-B34D-810A-DEB13C2C7E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26EE88-1F45-E34A-BECC-8867FF7523CC}"/>
              </a:ext>
            </a:extLst>
          </p:cNvPr>
          <p:cNvSpPr>
            <a:spLocks noGrp="1"/>
          </p:cNvSpPr>
          <p:nvPr>
            <p:ph idx="1"/>
          </p:nvPr>
        </p:nvSpPr>
        <p:spPr/>
        <p:txBody>
          <a:bodyPr>
            <a:normAutofit/>
          </a:bodyPr>
          <a:lstStyle/>
          <a:p>
            <a:r>
              <a:rPr lang="en-GB" sz="2400" b="1" i="1">
                <a:solidFill>
                  <a:srgbClr val="C00000"/>
                </a:solidFill>
              </a:rPr>
              <a:t> </a:t>
            </a:r>
            <a:r>
              <a:rPr lang="en-GB" sz="2400" b="1" i="1">
                <a:solidFill>
                  <a:srgbClr val="C00000"/>
                </a:solidFill>
                <a:latin typeface="Times New Roman" panose="02020603050405020304" pitchFamily="18" charset="0"/>
                <a:cs typeface="Times New Roman" panose="02020603050405020304" pitchFamily="18" charset="0"/>
              </a:rPr>
              <a:t>References:</a:t>
            </a:r>
          </a:p>
          <a:p>
            <a:r>
              <a:rPr lang="en-GB">
                <a:solidFill>
                  <a:schemeClr val="tx1"/>
                </a:solidFill>
                <a:latin typeface="Times New Roman" panose="02020603050405020304" pitchFamily="18" charset="0"/>
                <a:cs typeface="Times New Roman" panose="02020603050405020304" pitchFamily="18" charset="0"/>
              </a:rPr>
              <a:t>https://www.ncbi.nlm.nih.gov/books/NBK8149/#:~:text=Intracellular%20spread%20occurs%20by%20fusion,intracellular%20and%20extra%20cellular%20routes.      </a:t>
            </a:r>
          </a:p>
          <a:p>
            <a:r>
              <a:rPr lang="en-GB">
                <a:solidFill>
                  <a:schemeClr val="tx1"/>
                </a:solidFill>
                <a:latin typeface="Times New Roman" panose="02020603050405020304" pitchFamily="18" charset="0"/>
                <a:cs typeface="Times New Roman" panose="02020603050405020304" pitchFamily="18" charset="0"/>
              </a:rPr>
              <a:t> </a:t>
            </a:r>
            <a:r>
              <a:rPr lang="en-GB">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https://www.verywellhealth.com/disseminated-infection-3132797</a:t>
            </a:r>
            <a:endParaRPr lang="en-GB">
              <a:solidFill>
                <a:schemeClr val="tx1"/>
              </a:solidFill>
              <a:latin typeface="Times New Roman" panose="02020603050405020304" pitchFamily="18" charset="0"/>
              <a:cs typeface="Times New Roman" panose="02020603050405020304" pitchFamily="18" charset="0"/>
            </a:endParaRPr>
          </a:p>
          <a:p>
            <a:r>
              <a:rPr lang="en-GB">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https://web.stanford.edu/group/virus/adeno/2004takahashi/webpage/second.html#:~:text=Adenoviruses%20were%20first%20discovered%20in,have%20been%20recognized%20and%20recorded</a:t>
            </a:r>
            <a:r>
              <a:rPr lang="en-GB">
                <a:solidFill>
                  <a:schemeClr val="tx1"/>
                </a:solidFill>
                <a:latin typeface="Times New Roman" panose="02020603050405020304" pitchFamily="18" charset="0"/>
                <a:cs typeface="Times New Roman" panose="02020603050405020304" pitchFamily="18" charset="0"/>
              </a:rPr>
              <a:t>.</a:t>
            </a:r>
          </a:p>
          <a:p>
            <a:r>
              <a:rPr lang="en-GB">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https://virus.stanford.edu/herpes/History.html</a:t>
            </a:r>
            <a:endParaRPr lang="en-GB">
              <a:solidFill>
                <a:schemeClr val="tx1"/>
              </a:solidFill>
              <a:latin typeface="Times New Roman" panose="02020603050405020304" pitchFamily="18" charset="0"/>
              <a:cs typeface="Times New Roman" panose="02020603050405020304" pitchFamily="18" charset="0"/>
            </a:endParaRPr>
          </a:p>
          <a:p>
            <a:r>
              <a:rPr lang="en-GB">
                <a:solidFill>
                  <a:schemeClr val="tx1"/>
                </a:solidFill>
                <a:latin typeface="Times New Roman" panose="02020603050405020304" pitchFamily="18" charset="0"/>
                <a:cs typeface="Times New Roman" panose="02020603050405020304" pitchFamily="18" charset="0"/>
              </a:rPr>
              <a:t> https://web.stanford.edu/group/virus/adeno/2004takahashi/webpage/second.html</a:t>
            </a:r>
          </a:p>
        </p:txBody>
      </p:sp>
    </p:spTree>
    <p:extLst>
      <p:ext uri="{BB962C8B-B14F-4D97-AF65-F5344CB8AC3E}">
        <p14:creationId xmlns:p14="http://schemas.microsoft.com/office/powerpoint/2010/main" val="388877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4D1C-CAF6-0749-875F-B33174FC1D1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C38BAE5-0C12-CB44-BB56-662687DCDD87}"/>
              </a:ext>
            </a:extLst>
          </p:cNvPr>
          <p:cNvPicPr>
            <a:picLocks noGrp="1" noChangeAspect="1"/>
          </p:cNvPicPr>
          <p:nvPr>
            <p:ph idx="1"/>
          </p:nvPr>
        </p:nvPicPr>
        <p:blipFill>
          <a:blip r:embed="rId2"/>
          <a:stretch>
            <a:fillRect/>
          </a:stretch>
        </p:blipFill>
        <p:spPr>
          <a:xfrm>
            <a:off x="1982391" y="1905000"/>
            <a:ext cx="9108282" cy="4328890"/>
          </a:xfrm>
        </p:spPr>
      </p:pic>
    </p:spTree>
    <p:extLst>
      <p:ext uri="{BB962C8B-B14F-4D97-AF65-F5344CB8AC3E}">
        <p14:creationId xmlns:p14="http://schemas.microsoft.com/office/powerpoint/2010/main" val="281618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D0E-F9B4-DA41-8BE6-049E3DCEF3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094422-206D-9B45-A2AE-92695807EC55}"/>
              </a:ext>
            </a:extLst>
          </p:cNvPr>
          <p:cNvSpPr>
            <a:spLocks noGrp="1"/>
          </p:cNvSpPr>
          <p:nvPr>
            <p:ph idx="1"/>
          </p:nvPr>
        </p:nvSpPr>
        <p:spPr/>
        <p:txBody>
          <a:bodyPr/>
          <a:lstStyle/>
          <a:p>
            <a:r>
              <a:rPr lang="en-GB">
                <a:solidFill>
                  <a:schemeClr val="tx1"/>
                </a:solidFill>
              </a:rPr>
              <a:t> </a:t>
            </a:r>
            <a:r>
              <a:rPr lang="en-GB">
                <a:solidFill>
                  <a:schemeClr val="tx1"/>
                </a:solidFill>
                <a:latin typeface="Times New Roman" panose="02020603050405020304" pitchFamily="18" charset="0"/>
                <a:cs typeface="Times New Roman" panose="02020603050405020304" pitchFamily="18" charset="0"/>
              </a:rPr>
              <a:t>As the viruses do not fossilized, so researchers can only hypothesize about the evolutionary history of viruses and their origin.</a:t>
            </a:r>
          </a:p>
          <a:p>
            <a:r>
              <a:rPr lang="en-GB" b="0" i="0">
                <a:solidFill>
                  <a:schemeClr val="tx1"/>
                </a:solidFill>
                <a:effectLst/>
                <a:latin typeface="Times New Roman" panose="02020603050405020304" pitchFamily="18" charset="0"/>
                <a:cs typeface="Times New Roman" panose="02020603050405020304" pitchFamily="18" charset="0"/>
              </a:rPr>
              <a:t>There are, however, three hypotheses that have risen as the most accepted:</a:t>
            </a:r>
          </a:p>
          <a:p>
            <a:pPr>
              <a:buFont typeface="+mj-lt"/>
              <a:buAutoNum type="arabicPeriod"/>
            </a:pPr>
            <a:r>
              <a:rPr lang="en-GB" sz="2400" b="1" i="1">
                <a:solidFill>
                  <a:srgbClr val="C00000"/>
                </a:solidFill>
                <a:effectLst/>
                <a:latin typeface="Times New Roman" panose="02020603050405020304" pitchFamily="18" charset="0"/>
                <a:cs typeface="Times New Roman" panose="02020603050405020304" pitchFamily="18" charset="0"/>
              </a:rPr>
              <a:t>Devolution or regressive hypothesis</a:t>
            </a:r>
            <a:r>
              <a:rPr lang="en-GB" sz="2400" i="1">
                <a:solidFill>
                  <a:srgbClr val="C00000"/>
                </a:solidFill>
                <a:latin typeface="Times New Roman" panose="02020603050405020304" pitchFamily="18" charset="0"/>
                <a:cs typeface="Times New Roman" panose="02020603050405020304" pitchFamily="18" charset="0"/>
              </a:rPr>
              <a:t>:</a:t>
            </a:r>
            <a:r>
              <a:rPr lang="en-GB" sz="2400" b="0" i="1">
                <a:solidFill>
                  <a:srgbClr val="C00000"/>
                </a:solidFill>
                <a:effectLst/>
                <a:latin typeface="Times New Roman" panose="02020603050405020304" pitchFamily="18" charset="0"/>
                <a:cs typeface="Times New Roman" panose="02020603050405020304" pitchFamily="18" charset="0"/>
              </a:rPr>
              <a:t> </a:t>
            </a:r>
          </a:p>
          <a:p>
            <a:pPr marL="0" indent="0">
              <a:buNone/>
            </a:pPr>
            <a:r>
              <a:rPr lang="en-GB" b="0" i="0">
                <a:solidFill>
                  <a:schemeClr val="tx1"/>
                </a:solidFill>
                <a:effectLst/>
                <a:latin typeface="Times New Roman" panose="02020603050405020304" pitchFamily="18" charset="0"/>
                <a:cs typeface="Times New Roman" panose="02020603050405020304" pitchFamily="18" charset="0"/>
              </a:rPr>
              <a:t>       This hypothesis proposes to explain the origin of viruses by suggesting that </a:t>
            </a:r>
            <a:r>
              <a:rPr lang="en-GB" b="1" i="0">
                <a:solidFill>
                  <a:schemeClr val="tx1"/>
                </a:solidFill>
                <a:effectLst/>
                <a:latin typeface="Times New Roman" panose="02020603050405020304" pitchFamily="18" charset="0"/>
                <a:cs typeface="Times New Roman" panose="02020603050405020304" pitchFamily="18" charset="0"/>
              </a:rPr>
              <a:t>viruses evolved from free-living cells.</a:t>
            </a:r>
            <a:r>
              <a:rPr lang="en-GB" b="0" i="0">
                <a:solidFill>
                  <a:schemeClr val="tx1"/>
                </a:solidFill>
                <a:effectLst/>
                <a:latin typeface="Times New Roman" panose="02020603050405020304" pitchFamily="18" charset="0"/>
                <a:cs typeface="Times New Roman" panose="02020603050405020304" pitchFamily="18" charset="0"/>
              </a:rPr>
              <a:t> However, many components of how this process might have occurred are a mystery.</a:t>
            </a:r>
            <a:endParaRPr lang="en-GB">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5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1766-4C2A-554E-B57E-6B95ACA073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BA44A9-AA28-7144-B7D4-F5F3C3585E01}"/>
              </a:ext>
            </a:extLst>
          </p:cNvPr>
          <p:cNvSpPr>
            <a:spLocks noGrp="1"/>
          </p:cNvSpPr>
          <p:nvPr>
            <p:ph idx="1"/>
          </p:nvPr>
        </p:nvSpPr>
        <p:spPr>
          <a:xfrm>
            <a:off x="2589212" y="2196704"/>
            <a:ext cx="8915400" cy="3714518"/>
          </a:xfrm>
        </p:spPr>
        <p:txBody>
          <a:bodyPr/>
          <a:lstStyle/>
          <a:p>
            <a:pPr marL="0" indent="0">
              <a:buNone/>
            </a:pPr>
            <a:endParaRPr lang="en-GB" b="1" i="0">
              <a:solidFill>
                <a:srgbClr val="373D3F"/>
              </a:solidFill>
              <a:effectLst/>
              <a:latin typeface="proxima-nova"/>
            </a:endParaRPr>
          </a:p>
          <a:p>
            <a:pPr marL="457200" indent="-457200">
              <a:buAutoNum type="arabicPeriod" startAt="2"/>
            </a:pPr>
            <a:r>
              <a:rPr lang="en-GB" sz="2400" b="1" i="1">
                <a:solidFill>
                  <a:srgbClr val="C00000"/>
                </a:solidFill>
                <a:effectLst/>
                <a:latin typeface="Times New Roman" panose="02020603050405020304" pitchFamily="18" charset="0"/>
                <a:cs typeface="Times New Roman" panose="02020603050405020304" pitchFamily="18" charset="0"/>
              </a:rPr>
              <a:t>Escapist or progressive hypothesis:</a:t>
            </a:r>
          </a:p>
          <a:p>
            <a:pPr marL="0" indent="0">
              <a:buNone/>
            </a:pPr>
            <a:r>
              <a:rPr lang="en-GB" sz="2400" b="1" i="0">
                <a:solidFill>
                  <a:srgbClr val="C00000"/>
                </a:solidFill>
                <a:effectLst/>
                <a:latin typeface="Times New Roman" panose="02020603050405020304" pitchFamily="18" charset="0"/>
                <a:cs typeface="Times New Roman" panose="02020603050405020304" pitchFamily="18" charset="0"/>
              </a:rPr>
              <a:t>    </a:t>
            </a:r>
            <a:r>
              <a:rPr lang="en-GB" b="0" i="0">
                <a:solidFill>
                  <a:srgbClr val="373D3F"/>
                </a:solidFill>
                <a:effectLst/>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This hypothesis accounts for viruses having either an </a:t>
            </a:r>
            <a:r>
              <a:rPr lang="en-GB" b="1" i="0">
                <a:solidFill>
                  <a:schemeClr val="tx1"/>
                </a:solidFill>
                <a:effectLst/>
                <a:latin typeface="Times New Roman" panose="02020603050405020304" pitchFamily="18" charset="0"/>
                <a:cs typeface="Times New Roman" panose="02020603050405020304" pitchFamily="18" charset="0"/>
              </a:rPr>
              <a:t>RNA or a DNA genome</a:t>
            </a:r>
            <a:r>
              <a:rPr lang="en-GB" b="0" i="0">
                <a:solidFill>
                  <a:schemeClr val="tx1"/>
                </a:solidFill>
                <a:effectLst/>
                <a:latin typeface="Times New Roman" panose="02020603050405020304" pitchFamily="18" charset="0"/>
                <a:cs typeface="Times New Roman" panose="02020603050405020304" pitchFamily="18" charset="0"/>
              </a:rPr>
              <a:t> and suggests that viruses originated from RNA and DNA molecules that escaped from a host ce</a:t>
            </a:r>
          </a:p>
          <a:p>
            <a:pPr marL="0" indent="0">
              <a:buNone/>
            </a:pPr>
            <a:r>
              <a:rPr lang="en-GB" sz="2400" b="1" i="0">
                <a:solidFill>
                  <a:srgbClr val="C00000"/>
                </a:solidFill>
                <a:effectLst/>
                <a:latin typeface="Times New Roman" panose="02020603050405020304" pitchFamily="18" charset="0"/>
                <a:cs typeface="Times New Roman" panose="02020603050405020304" pitchFamily="18" charset="0"/>
              </a:rPr>
              <a:t> 3.</a:t>
            </a:r>
            <a:r>
              <a:rPr lang="en-GB" sz="2400" b="1" i="1">
                <a:solidFill>
                  <a:srgbClr val="C00000"/>
                </a:solidFill>
                <a:effectLst/>
                <a:latin typeface="Times New Roman" panose="02020603050405020304" pitchFamily="18" charset="0"/>
                <a:cs typeface="Times New Roman" panose="02020603050405020304" pitchFamily="18" charset="0"/>
              </a:rPr>
              <a:t>      Self-replicationn hypothesis: </a:t>
            </a:r>
          </a:p>
          <a:p>
            <a:pPr marL="0" indent="0">
              <a:buNone/>
            </a:pPr>
            <a:r>
              <a:rPr lang="en-GB" sz="2400" b="1">
                <a:solidFill>
                  <a:srgbClr val="C00000"/>
                </a:solidFill>
                <a:latin typeface="Times New Roman" panose="02020603050405020304" pitchFamily="18" charset="0"/>
                <a:cs typeface="Times New Roman" panose="02020603050405020304" pitchFamily="18" charset="0"/>
              </a:rPr>
              <a:t>     </a:t>
            </a:r>
            <a:r>
              <a:rPr lang="en-GB" b="0" i="0">
                <a:solidFill>
                  <a:schemeClr val="tx1"/>
                </a:solidFill>
                <a:effectLst/>
                <a:latin typeface="Times New Roman" panose="02020603050405020304" pitchFamily="18" charset="0"/>
                <a:cs typeface="Times New Roman" panose="02020603050405020304" pitchFamily="18" charset="0"/>
              </a:rPr>
              <a:t>This hypothesis posits a system of </a:t>
            </a:r>
            <a:r>
              <a:rPr lang="en-GB" b="1" i="0">
                <a:solidFill>
                  <a:schemeClr val="tx1"/>
                </a:solidFill>
                <a:effectLst/>
                <a:latin typeface="Times New Roman" panose="02020603050405020304" pitchFamily="18" charset="0"/>
                <a:cs typeface="Times New Roman" panose="02020603050405020304" pitchFamily="18" charset="0"/>
              </a:rPr>
              <a:t>self-replication</a:t>
            </a:r>
            <a:r>
              <a:rPr lang="en-GB" b="0" i="0">
                <a:solidFill>
                  <a:schemeClr val="tx1"/>
                </a:solidFill>
                <a:effectLst/>
                <a:latin typeface="Times New Roman" panose="02020603050405020304" pitchFamily="18" charset="0"/>
                <a:cs typeface="Times New Roman" panose="02020603050405020304" pitchFamily="18" charset="0"/>
              </a:rPr>
              <a:t> similar to that of other </a:t>
            </a:r>
            <a:r>
              <a:rPr lang="en-GB" b="1" i="0">
                <a:solidFill>
                  <a:schemeClr val="tx1"/>
                </a:solidFill>
                <a:effectLst/>
                <a:latin typeface="Times New Roman" panose="02020603050405020304" pitchFamily="18" charset="0"/>
                <a:cs typeface="Times New Roman" panose="02020603050405020304" pitchFamily="18" charset="0"/>
              </a:rPr>
              <a:t>self-replicating </a:t>
            </a:r>
            <a:r>
              <a:rPr lang="en-GB" b="0" i="0">
                <a:solidFill>
                  <a:schemeClr val="tx1"/>
                </a:solidFill>
                <a:effectLst/>
                <a:latin typeface="Times New Roman" panose="02020603050405020304" pitchFamily="18" charset="0"/>
                <a:cs typeface="Times New Roman" panose="02020603050405020304" pitchFamily="18" charset="0"/>
              </a:rPr>
              <a:t>molecules, likely evolving alongside the cells they rely on as hosts; studies of some plant pathogens support this hypothesis.</a:t>
            </a:r>
            <a:endParaRPr lang="en-GB">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79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902E-252C-3C41-A18E-013DEC3433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D88D30-E7BE-5C4E-ACB4-B9E598520FFD}"/>
              </a:ext>
            </a:extLst>
          </p:cNvPr>
          <p:cNvSpPr>
            <a:spLocks noGrp="1"/>
          </p:cNvSpPr>
          <p:nvPr>
            <p:ph idx="1"/>
          </p:nvPr>
        </p:nvSpPr>
        <p:spPr/>
        <p:txBody>
          <a:bodyPr/>
          <a:lstStyle/>
          <a:p>
            <a:r>
              <a:rPr lang="en-GB">
                <a:solidFill>
                  <a:schemeClr val="tx1"/>
                </a:solidFill>
                <a:latin typeface="Times New Roman" panose="02020603050405020304" pitchFamily="18" charset="0"/>
                <a:cs typeface="Times New Roman" panose="02020603050405020304" pitchFamily="18" charset="0"/>
              </a:rPr>
              <a:t>About a century ago at the time of </a:t>
            </a:r>
            <a:r>
              <a:rPr lang="en-GB" b="1">
                <a:solidFill>
                  <a:schemeClr val="tx1"/>
                </a:solidFill>
                <a:latin typeface="Times New Roman" panose="02020603050405020304" pitchFamily="18" charset="0"/>
                <a:cs typeface="Times New Roman" panose="02020603050405020304" pitchFamily="18" charset="0"/>
              </a:rPr>
              <a:t>Louise pasture (1882-1985) </a:t>
            </a:r>
            <a:r>
              <a:rPr lang="en-GB">
                <a:solidFill>
                  <a:schemeClr val="tx1"/>
                </a:solidFill>
                <a:latin typeface="Times New Roman" panose="02020603050405020304" pitchFamily="18" charset="0"/>
                <a:cs typeface="Times New Roman" panose="02020603050405020304" pitchFamily="18" charset="0"/>
              </a:rPr>
              <a:t>and </a:t>
            </a:r>
            <a:r>
              <a:rPr lang="en-GB" b="1">
                <a:solidFill>
                  <a:schemeClr val="tx1"/>
                </a:solidFill>
                <a:latin typeface="Times New Roman" panose="02020603050405020304" pitchFamily="18" charset="0"/>
                <a:cs typeface="Times New Roman" panose="02020603050405020304" pitchFamily="18" charset="0"/>
              </a:rPr>
              <a:t>Robert Koch (1843-1910) </a:t>
            </a:r>
            <a:r>
              <a:rPr lang="en-GB">
                <a:solidFill>
                  <a:schemeClr val="tx1"/>
                </a:solidFill>
                <a:latin typeface="Times New Roman" panose="02020603050405020304" pitchFamily="18" charset="0"/>
                <a:cs typeface="Times New Roman" panose="02020603050405020304" pitchFamily="18" charset="0"/>
              </a:rPr>
              <a:t>the word virus was generally referred as a poison associated with </a:t>
            </a:r>
            <a:r>
              <a:rPr lang="en-GB" b="1">
                <a:solidFill>
                  <a:schemeClr val="tx1"/>
                </a:solidFill>
                <a:latin typeface="Times New Roman" panose="02020603050405020304" pitchFamily="18" charset="0"/>
                <a:cs typeface="Times New Roman" panose="02020603050405020304" pitchFamily="18" charset="0"/>
              </a:rPr>
              <a:t>disease and death. </a:t>
            </a:r>
          </a:p>
          <a:p>
            <a:r>
              <a:rPr lang="en-GB">
                <a:solidFill>
                  <a:schemeClr val="tx1"/>
                </a:solidFill>
                <a:latin typeface="Times New Roman" panose="02020603050405020304" pitchFamily="18" charset="0"/>
                <a:cs typeface="Times New Roman" panose="02020603050405020304" pitchFamily="18" charset="0"/>
              </a:rPr>
              <a:t>In </a:t>
            </a:r>
            <a:r>
              <a:rPr lang="en-GB" b="1">
                <a:solidFill>
                  <a:schemeClr val="tx1"/>
                </a:solidFill>
                <a:latin typeface="Times New Roman" panose="02020603050405020304" pitchFamily="18" charset="0"/>
                <a:cs typeface="Times New Roman" panose="02020603050405020304" pitchFamily="18" charset="0"/>
              </a:rPr>
              <a:t>1796, Edward Jenner </a:t>
            </a:r>
            <a:r>
              <a:rPr lang="en-GB">
                <a:solidFill>
                  <a:schemeClr val="tx1"/>
                </a:solidFill>
                <a:latin typeface="Times New Roman" panose="02020603050405020304" pitchFamily="18" charset="0"/>
                <a:cs typeface="Times New Roman" panose="02020603050405020304" pitchFamily="18" charset="0"/>
              </a:rPr>
              <a:t>first vaccinated an 8 years old boy with material removed from cow pox leison on the hand of milkmaid. </a:t>
            </a:r>
          </a:p>
          <a:p>
            <a:r>
              <a:rPr lang="en-GB">
                <a:solidFill>
                  <a:schemeClr val="tx1"/>
                </a:solidFill>
                <a:latin typeface="Times New Roman" panose="02020603050405020304" pitchFamily="18" charset="0"/>
                <a:cs typeface="Times New Roman" panose="02020603050405020304" pitchFamily="18" charset="0"/>
              </a:rPr>
              <a:t>In</a:t>
            </a:r>
            <a:r>
              <a:rPr lang="en-GB" b="1">
                <a:solidFill>
                  <a:schemeClr val="tx1"/>
                </a:solidFill>
                <a:latin typeface="Times New Roman" panose="02020603050405020304" pitchFamily="18" charset="0"/>
                <a:cs typeface="Times New Roman" panose="02020603050405020304" pitchFamily="18" charset="0"/>
              </a:rPr>
              <a:t> 1884, Charles chamber land </a:t>
            </a:r>
            <a:r>
              <a:rPr lang="en-GB">
                <a:solidFill>
                  <a:schemeClr val="tx1"/>
                </a:solidFill>
                <a:latin typeface="Times New Roman" panose="02020603050405020304" pitchFamily="18" charset="0"/>
                <a:cs typeface="Times New Roman" panose="02020603050405020304" pitchFamily="18" charset="0"/>
              </a:rPr>
              <a:t>found that the agents responsible for rabies are filterable.So, at those times viruses were described as filterable viruses. </a:t>
            </a:r>
          </a:p>
          <a:p>
            <a:r>
              <a:rPr lang="en-GB">
                <a:solidFill>
                  <a:schemeClr val="tx1"/>
                </a:solidFill>
                <a:latin typeface="Times New Roman" panose="02020603050405020304" pitchFamily="18" charset="0"/>
                <a:cs typeface="Times New Roman" panose="02020603050405020304" pitchFamily="18" charset="0"/>
              </a:rPr>
              <a:t> In </a:t>
            </a:r>
            <a:r>
              <a:rPr lang="en-GB" b="1">
                <a:solidFill>
                  <a:schemeClr val="tx1"/>
                </a:solidFill>
                <a:latin typeface="Times New Roman" panose="02020603050405020304" pitchFamily="18" charset="0"/>
                <a:cs typeface="Times New Roman" panose="02020603050405020304" pitchFamily="18" charset="0"/>
              </a:rPr>
              <a:t>1892, Ivanowski</a:t>
            </a:r>
            <a:r>
              <a:rPr lang="en-GB">
                <a:solidFill>
                  <a:schemeClr val="tx1"/>
                </a:solidFill>
                <a:latin typeface="Times New Roman" panose="02020603050405020304" pitchFamily="18" charset="0"/>
                <a:cs typeface="Times New Roman" panose="02020603050405020304" pitchFamily="18" charset="0"/>
              </a:rPr>
              <a:t> discovered agent which causes tobacco mosaic disease was filterable.</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67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957E-42B1-4C42-B0F7-6C7D910A36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E98E9F-0863-4641-A16B-DA77B1A969A9}"/>
              </a:ext>
            </a:extLst>
          </p:cNvPr>
          <p:cNvSpPr>
            <a:spLocks noGrp="1"/>
          </p:cNvSpPr>
          <p:nvPr>
            <p:ph idx="1"/>
          </p:nvPr>
        </p:nvSpPr>
        <p:spPr/>
        <p:txBody>
          <a:bodyPr/>
          <a:lstStyle/>
          <a:p>
            <a:r>
              <a:rPr lang="en-GB">
                <a:solidFill>
                  <a:schemeClr val="tx1"/>
                </a:solidFill>
                <a:latin typeface="Times New Roman" panose="02020603050405020304" pitchFamily="18" charset="0"/>
                <a:cs typeface="Times New Roman" panose="02020603050405020304" pitchFamily="18" charset="0"/>
              </a:rPr>
              <a:t>In </a:t>
            </a:r>
            <a:r>
              <a:rPr lang="en-GB" b="1">
                <a:solidFill>
                  <a:schemeClr val="tx1"/>
                </a:solidFill>
                <a:latin typeface="Times New Roman" panose="02020603050405020304" pitchFamily="18" charset="0"/>
                <a:cs typeface="Times New Roman" panose="02020603050405020304" pitchFamily="18" charset="0"/>
              </a:rPr>
              <a:t>1898 the foot and mouth disease </a:t>
            </a:r>
            <a:r>
              <a:rPr lang="en-GB">
                <a:solidFill>
                  <a:schemeClr val="tx1"/>
                </a:solidFill>
                <a:latin typeface="Times New Roman" panose="02020603050405020304" pitchFamily="18" charset="0"/>
                <a:cs typeface="Times New Roman" panose="02020603050405020304" pitchFamily="18" charset="0"/>
              </a:rPr>
              <a:t>and in </a:t>
            </a:r>
            <a:r>
              <a:rPr lang="en-GB" b="1">
                <a:solidFill>
                  <a:schemeClr val="tx1"/>
                </a:solidFill>
                <a:latin typeface="Times New Roman" panose="02020603050405020304" pitchFamily="18" charset="0"/>
                <a:cs typeface="Times New Roman" panose="02020603050405020304" pitchFamily="18" charset="0"/>
              </a:rPr>
              <a:t>1901 yellow fever agents </a:t>
            </a:r>
            <a:r>
              <a:rPr lang="en-GB">
                <a:solidFill>
                  <a:schemeClr val="tx1"/>
                </a:solidFill>
                <a:latin typeface="Times New Roman" panose="02020603050405020304" pitchFamily="18" charset="0"/>
                <a:cs typeface="Times New Roman" panose="02020603050405020304" pitchFamily="18" charset="0"/>
              </a:rPr>
              <a:t>were also discovered as filterable and ultramicroscopic agents.</a:t>
            </a:r>
          </a:p>
          <a:p>
            <a:r>
              <a:rPr lang="en-GB" b="1" i="0">
                <a:solidFill>
                  <a:schemeClr val="tx1"/>
                </a:solidFill>
                <a:effectLst/>
                <a:latin typeface="Times New Roman" panose="02020603050405020304" pitchFamily="18" charset="0"/>
                <a:cs typeface="Times New Roman" panose="02020603050405020304" pitchFamily="18" charset="0"/>
              </a:rPr>
              <a:t>Rabies</a:t>
            </a:r>
            <a:r>
              <a:rPr lang="en-GB" b="0" i="0">
                <a:solidFill>
                  <a:schemeClr val="tx1"/>
                </a:solidFill>
                <a:effectLst/>
                <a:latin typeface="Times New Roman" panose="02020603050405020304" pitchFamily="18" charset="0"/>
                <a:cs typeface="Times New Roman" panose="02020603050405020304" pitchFamily="18" charset="0"/>
              </a:rPr>
              <a:t> spread in the </a:t>
            </a:r>
            <a:r>
              <a:rPr lang="en-GB" b="1" i="0">
                <a:solidFill>
                  <a:schemeClr val="tx1"/>
                </a:solidFill>
                <a:effectLst/>
                <a:latin typeface="Times New Roman" panose="02020603050405020304" pitchFamily="18" charset="0"/>
                <a:cs typeface="Times New Roman" panose="02020603050405020304" pitchFamily="18" charset="0"/>
              </a:rPr>
              <a:t>1880s in Europe </a:t>
            </a:r>
            <a:r>
              <a:rPr lang="en-GB" b="0" i="0">
                <a:solidFill>
                  <a:schemeClr val="tx1"/>
                </a:solidFill>
                <a:effectLst/>
                <a:latin typeface="Times New Roman" panose="02020603050405020304" pitchFamily="18" charset="0"/>
                <a:cs typeface="Times New Roman" panose="02020603050405020304" pitchFamily="18" charset="0"/>
              </a:rPr>
              <a:t>as dogs became a popular pet animal. Louis Pasteur had earlier used rabbits for transmission of rabies for the development of rabies vaccine</a:t>
            </a:r>
          </a:p>
          <a:p>
            <a:r>
              <a:rPr lang="en-GB" b="0" i="0">
                <a:solidFill>
                  <a:schemeClr val="tx1"/>
                </a:solidFill>
                <a:effectLst/>
                <a:latin typeface="Times New Roman" panose="02020603050405020304" pitchFamily="18" charset="0"/>
                <a:cs typeface="Times New Roman" panose="02020603050405020304" pitchFamily="18" charset="0"/>
              </a:rPr>
              <a:t>In </a:t>
            </a:r>
            <a:r>
              <a:rPr lang="en-GB" b="1" i="0">
                <a:solidFill>
                  <a:schemeClr val="tx1"/>
                </a:solidFill>
                <a:effectLst/>
                <a:latin typeface="Times New Roman" panose="02020603050405020304" pitchFamily="18" charset="0"/>
                <a:cs typeface="Times New Roman" panose="02020603050405020304" pitchFamily="18" charset="0"/>
              </a:rPr>
              <a:t>1908, Karl Landsteiner,</a:t>
            </a:r>
            <a:r>
              <a:rPr lang="en-GB" b="0" i="0">
                <a:solidFill>
                  <a:schemeClr val="tx1"/>
                </a:solidFill>
                <a:effectLst/>
                <a:latin typeface="Times New Roman" panose="02020603050405020304" pitchFamily="18" charset="0"/>
                <a:cs typeface="Times New Roman" panose="02020603050405020304" pitchFamily="18" charset="0"/>
              </a:rPr>
              <a:t> an Austrian scientist, reported the transmission of poliomyelitis to monkeys.</a:t>
            </a:r>
          </a:p>
        </p:txBody>
      </p:sp>
    </p:spTree>
    <p:extLst>
      <p:ext uri="{BB962C8B-B14F-4D97-AF65-F5344CB8AC3E}">
        <p14:creationId xmlns:p14="http://schemas.microsoft.com/office/powerpoint/2010/main" val="310599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CBA2-0149-F748-A271-DF89EFCD03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EA1561-A85B-4045-BD49-CB51261EF83E}"/>
              </a:ext>
            </a:extLst>
          </p:cNvPr>
          <p:cNvSpPr>
            <a:spLocks noGrp="1"/>
          </p:cNvSpPr>
          <p:nvPr>
            <p:ph idx="1"/>
          </p:nvPr>
        </p:nvSpPr>
        <p:spPr>
          <a:xfrm>
            <a:off x="1803399" y="2197525"/>
            <a:ext cx="8915400" cy="3777622"/>
          </a:xfrm>
        </p:spPr>
        <p:txBody>
          <a:bodyPr/>
          <a:lstStyle/>
          <a:p>
            <a:r>
              <a:rPr lang="en-GB" sz="2400"/>
              <a:t> </a:t>
            </a:r>
            <a:r>
              <a:rPr lang="en-GB" sz="2400" b="1" i="1">
                <a:solidFill>
                  <a:srgbClr val="C00000"/>
                </a:solidFill>
                <a:latin typeface="Times New Roman" panose="02020603050405020304" pitchFamily="18" charset="0"/>
                <a:cs typeface="Times New Roman" panose="02020603050405020304" pitchFamily="18" charset="0"/>
              </a:rPr>
              <a:t>Discovery of genetic material:</a:t>
            </a:r>
          </a:p>
          <a:p>
            <a:r>
              <a:rPr lang="en-GB" b="0" i="0">
                <a:solidFill>
                  <a:srgbClr val="000000"/>
                </a:solidFill>
                <a:effectLst/>
                <a:latin typeface="Times New Roman" panose="02020603050405020304" pitchFamily="18" charset="0"/>
                <a:cs typeface="Times New Roman" panose="02020603050405020304" pitchFamily="18" charset="0"/>
              </a:rPr>
              <a:t>One big question that remained unanswered until the 1950s was what is the genetic material of life?</a:t>
            </a:r>
          </a:p>
          <a:p>
            <a:r>
              <a:rPr lang="en-GB">
                <a:latin typeface="Times New Roman" panose="02020603050405020304" pitchFamily="18" charset="0"/>
                <a:cs typeface="Times New Roman" panose="02020603050405020304" pitchFamily="18" charset="0"/>
              </a:rPr>
              <a:t> </a:t>
            </a:r>
            <a:r>
              <a:rPr lang="en-GB" b="0" i="0">
                <a:solidFill>
                  <a:srgbClr val="000000"/>
                </a:solidFill>
                <a:effectLst/>
                <a:latin typeface="Times New Roman" panose="02020603050405020304" pitchFamily="18" charset="0"/>
                <a:cs typeface="Times New Roman" panose="02020603050405020304" pitchFamily="18" charset="0"/>
              </a:rPr>
              <a:t>A few years later, </a:t>
            </a:r>
            <a:r>
              <a:rPr lang="en-GB" b="1" i="0">
                <a:solidFill>
                  <a:srgbClr val="000000"/>
                </a:solidFill>
                <a:effectLst/>
                <a:latin typeface="Times New Roman" panose="02020603050405020304" pitchFamily="18" charset="0"/>
                <a:cs typeface="Times New Roman" panose="02020603050405020304" pitchFamily="18" charset="0"/>
              </a:rPr>
              <a:t>in 1957, Fraenkel-Conrat</a:t>
            </a:r>
            <a:r>
              <a:rPr lang="en-GB" b="0" i="0">
                <a:solidFill>
                  <a:srgbClr val="000000"/>
                </a:solidFill>
                <a:effectLst/>
                <a:latin typeface="Times New Roman" panose="02020603050405020304" pitchFamily="18" charset="0"/>
                <a:cs typeface="Times New Roman" panose="02020603050405020304" pitchFamily="18" charset="0"/>
              </a:rPr>
              <a:t> and </a:t>
            </a:r>
            <a:r>
              <a:rPr lang="en-GB" b="1" i="0">
                <a:solidFill>
                  <a:srgbClr val="000000"/>
                </a:solidFill>
                <a:effectLst/>
                <a:latin typeface="Times New Roman" panose="02020603050405020304" pitchFamily="18" charset="0"/>
                <a:cs typeface="Times New Roman" panose="02020603050405020304" pitchFamily="18" charset="0"/>
              </a:rPr>
              <a:t>Singer</a:t>
            </a:r>
            <a:r>
              <a:rPr lang="en-GB" b="0" i="0">
                <a:solidFill>
                  <a:srgbClr val="000000"/>
                </a:solidFill>
                <a:effectLst/>
                <a:latin typeface="Times New Roman" panose="02020603050405020304" pitchFamily="18" charset="0"/>
                <a:cs typeface="Times New Roman" panose="02020603050405020304" pitchFamily="18" charset="0"/>
              </a:rPr>
              <a:t> confirmed that the nucleic acid (RNA) is the genetic material by an experiment using TMV.</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04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0146-A630-3A48-83BB-A22A9EA1C5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4EAFF2-34EE-A94A-958F-7A5132451869}"/>
              </a:ext>
            </a:extLst>
          </p:cNvPr>
          <p:cNvSpPr>
            <a:spLocks noGrp="1"/>
          </p:cNvSpPr>
          <p:nvPr>
            <p:ph idx="1"/>
          </p:nvPr>
        </p:nvSpPr>
        <p:spPr>
          <a:xfrm>
            <a:off x="2107009" y="2330285"/>
            <a:ext cx="8915400" cy="3777622"/>
          </a:xfrm>
        </p:spPr>
        <p:txBody>
          <a:bodyPr/>
          <a:lstStyle/>
          <a:p>
            <a:endParaRPr lang="en-GB" b="0" i="0">
              <a:solidFill>
                <a:srgbClr val="000000"/>
              </a:solidFill>
              <a:effectLst/>
              <a:latin typeface="Times New Roman"/>
            </a:endParaRPr>
          </a:p>
          <a:p>
            <a:r>
              <a:rPr lang="en-GB" sz="2400" b="1" i="1">
                <a:solidFill>
                  <a:srgbClr val="C00000"/>
                </a:solidFill>
                <a:latin typeface="Times New Roman" panose="02020603050405020304" pitchFamily="18" charset="0"/>
                <a:cs typeface="Times New Roman" panose="02020603050405020304" pitchFamily="18" charset="0"/>
              </a:rPr>
              <a:t>Origin</a:t>
            </a:r>
            <a:r>
              <a:rPr lang="en-GB" sz="2400" b="1" i="1">
                <a:solidFill>
                  <a:srgbClr val="C00000"/>
                </a:solidFill>
                <a:effectLst/>
                <a:latin typeface="Times New Roman" panose="02020603050405020304" pitchFamily="18" charset="0"/>
                <a:cs typeface="Times New Roman" panose="02020603050405020304" pitchFamily="18" charset="0"/>
              </a:rPr>
              <a:t> of Adenovirus:</a:t>
            </a:r>
            <a:endParaRPr lang="en-GB" sz="2400" b="1" i="1">
              <a:solidFill>
                <a:srgbClr val="C00000"/>
              </a:solidFill>
              <a:latin typeface="Times New Roman" panose="02020603050405020304" pitchFamily="18" charset="0"/>
              <a:cs typeface="Times New Roman" panose="02020603050405020304" pitchFamily="18" charset="0"/>
            </a:endParaRPr>
          </a:p>
          <a:p>
            <a:pPr marL="0" indent="0">
              <a:buNone/>
            </a:pPr>
            <a:r>
              <a:rPr lang="en-GB" b="0" i="0">
                <a:solidFill>
                  <a:srgbClr val="000000"/>
                </a:solidFill>
                <a:effectLst/>
                <a:latin typeface="Times New Roman" panose="02020603050405020304" pitchFamily="18" charset="0"/>
                <a:cs typeface="Times New Roman" panose="02020603050405020304" pitchFamily="18" charset="0"/>
              </a:rPr>
              <a:t>      Adenovirusee were first discovered in </a:t>
            </a:r>
            <a:r>
              <a:rPr lang="en-GB" b="1" i="0">
                <a:solidFill>
                  <a:srgbClr val="000000"/>
                </a:solidFill>
                <a:effectLst/>
                <a:latin typeface="Times New Roman" panose="02020603050405020304" pitchFamily="18" charset="0"/>
                <a:cs typeface="Times New Roman" panose="02020603050405020304" pitchFamily="18" charset="0"/>
              </a:rPr>
              <a:t>1953</a:t>
            </a:r>
            <a:r>
              <a:rPr lang="en-GB" b="0" i="0">
                <a:solidFill>
                  <a:srgbClr val="000000"/>
                </a:solidFill>
                <a:effectLst/>
                <a:latin typeface="Times New Roman" panose="02020603050405020304" pitchFamily="18" charset="0"/>
                <a:cs typeface="Times New Roman" panose="02020603050405020304" pitchFamily="18" charset="0"/>
              </a:rPr>
              <a:t>, by </a:t>
            </a:r>
            <a:r>
              <a:rPr lang="en-GB" b="1" i="0">
                <a:solidFill>
                  <a:srgbClr val="000000"/>
                </a:solidFill>
                <a:effectLst/>
                <a:latin typeface="Times New Roman" panose="02020603050405020304" pitchFamily="18" charset="0"/>
                <a:cs typeface="Times New Roman" panose="02020603050405020304" pitchFamily="18" charset="0"/>
              </a:rPr>
              <a:t>Rowe and his colleagues</a:t>
            </a:r>
            <a:r>
              <a:rPr lang="en-GB" b="0" i="0">
                <a:solidFill>
                  <a:srgbClr val="000000"/>
                </a:solidFill>
                <a:effectLst/>
                <a:latin typeface="Times New Roman" panose="02020603050405020304" pitchFamily="18" charset="0"/>
                <a:cs typeface="Times New Roman" panose="02020603050405020304" pitchFamily="18" charset="0"/>
              </a:rPr>
              <a:t>. These viruse  were first isolated from Adenoid cell culture, hence the family name of Adenoviridae. At present</a:t>
            </a:r>
            <a:r>
              <a:rPr lang="en-GB" b="1" i="0">
                <a:solidFill>
                  <a:srgbClr val="000000"/>
                </a:solidFill>
                <a:effectLst/>
                <a:latin typeface="Times New Roman" panose="02020603050405020304" pitchFamily="18" charset="0"/>
                <a:cs typeface="Times New Roman" panose="02020603050405020304" pitchFamily="18" charset="0"/>
              </a:rPr>
              <a:t>, 51 distinct serotypes</a:t>
            </a:r>
            <a:r>
              <a:rPr lang="en-GB" b="0" i="0">
                <a:solidFill>
                  <a:srgbClr val="000000"/>
                </a:solidFill>
                <a:effectLst/>
                <a:latin typeface="Times New Roman" panose="02020603050405020304" pitchFamily="18" charset="0"/>
                <a:cs typeface="Times New Roman" panose="02020603050405020304" pitchFamily="18" charset="0"/>
              </a:rPr>
              <a:t> have been recognized and recorded.</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05183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923098972438</dc:creator>
  <cp:lastModifiedBy>ranahammad7242@gmail.com</cp:lastModifiedBy>
  <cp:revision>16</cp:revision>
  <dcterms:created xsi:type="dcterms:W3CDTF">2020-11-15T05:37:19Z</dcterms:created>
  <dcterms:modified xsi:type="dcterms:W3CDTF">2020-11-21T09:27:08Z</dcterms:modified>
</cp:coreProperties>
</file>