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8" r:id="rId5"/>
    <p:sldId id="267" r:id="rId6"/>
    <p:sldId id="259" r:id="rId7"/>
    <p:sldId id="260" r:id="rId8"/>
    <p:sldId id="261" r:id="rId9"/>
    <p:sldId id="262" r:id="rId10"/>
    <p:sldId id="268" r:id="rId11"/>
    <p:sldId id="263"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2BC8AB-4EE2-4287-8340-B13FA1938122}" type="datetimeFigureOut">
              <a:rPr lang="en-US" smtClean="0"/>
              <a:pPr/>
              <a:t>31-Oct-20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EDEA7-C2E8-4043-9806-BE8213E89D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2BC8AB-4EE2-4287-8340-B13FA1938122}" type="datetimeFigureOut">
              <a:rPr lang="en-US" smtClean="0"/>
              <a:pPr/>
              <a:t>31-Oct-20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EDEA7-C2E8-4043-9806-BE8213E89D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2BC8AB-4EE2-4287-8340-B13FA1938122}" type="datetimeFigureOut">
              <a:rPr lang="en-US" smtClean="0"/>
              <a:pPr/>
              <a:t>31-Oct-20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EDEA7-C2E8-4043-9806-BE8213E89D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2BC8AB-4EE2-4287-8340-B13FA1938122}" type="datetimeFigureOut">
              <a:rPr lang="en-US" smtClean="0"/>
              <a:pPr/>
              <a:t>31-Oct-20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EDEA7-C2E8-4043-9806-BE8213E89D0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2BC8AB-4EE2-4287-8340-B13FA1938122}" type="datetimeFigureOut">
              <a:rPr lang="en-US" smtClean="0"/>
              <a:pPr/>
              <a:t>31-Oct-20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EDEA7-C2E8-4043-9806-BE8213E89D0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2BC8AB-4EE2-4287-8340-B13FA1938122}" type="datetimeFigureOut">
              <a:rPr lang="en-US" smtClean="0"/>
              <a:pPr/>
              <a:t>31-Oct-20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EDEA7-C2E8-4043-9806-BE8213E89D0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2BC8AB-4EE2-4287-8340-B13FA1938122}" type="datetimeFigureOut">
              <a:rPr lang="en-US" smtClean="0"/>
              <a:pPr/>
              <a:t>31-Oct-20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CEDEA7-C2E8-4043-9806-BE8213E89D0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2BC8AB-4EE2-4287-8340-B13FA1938122}" type="datetimeFigureOut">
              <a:rPr lang="en-US" smtClean="0"/>
              <a:pPr/>
              <a:t>31-Oct-20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CEDEA7-C2E8-4043-9806-BE8213E89D0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2BC8AB-4EE2-4287-8340-B13FA1938122}" type="datetimeFigureOut">
              <a:rPr lang="en-US" smtClean="0"/>
              <a:pPr/>
              <a:t>31-Oct-20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CEDEA7-C2E8-4043-9806-BE8213E89D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2BC8AB-4EE2-4287-8340-B13FA1938122}" type="datetimeFigureOut">
              <a:rPr lang="en-US" smtClean="0"/>
              <a:pPr/>
              <a:t>31-Oct-20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EDEA7-C2E8-4043-9806-BE8213E89D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2BC8AB-4EE2-4287-8340-B13FA1938122}" type="datetimeFigureOut">
              <a:rPr lang="en-US" smtClean="0"/>
              <a:pPr/>
              <a:t>31-Oct-20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EDEA7-C2E8-4043-9806-BE8213E89D0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2BC8AB-4EE2-4287-8340-B13FA1938122}" type="datetimeFigureOut">
              <a:rPr lang="en-US" smtClean="0"/>
              <a:pPr/>
              <a:t>31-Oct-20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EDEA7-C2E8-4043-9806-BE8213E89D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dirty="0" smtClean="0">
                <a:latin typeface="Times New Roman" pitchFamily="18" charset="0"/>
                <a:cs typeface="Times New Roman" pitchFamily="18" charset="0"/>
              </a:rPr>
              <a:t>Important Terms used in Cataloguing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1524000"/>
            <a:ext cx="7315200" cy="4343400"/>
          </a:xfrm>
        </p:spPr>
        <p:txBody>
          <a:bodyPr>
            <a:normAutofit fontScale="77500" lnSpcReduction="20000"/>
          </a:bodyPr>
          <a:lstStyle/>
          <a:p>
            <a:pPr algn="l"/>
            <a:r>
              <a:rPr lang="en-US" dirty="0">
                <a:solidFill>
                  <a:schemeClr val="tx1"/>
                </a:solidFill>
                <a:latin typeface="Times New Roman" pitchFamily="18" charset="0"/>
                <a:cs typeface="Times New Roman" pitchFamily="18" charset="0"/>
              </a:rPr>
              <a:t>Title </a:t>
            </a:r>
            <a:r>
              <a:rPr lang="en-US" dirty="0" smtClean="0">
                <a:solidFill>
                  <a:schemeClr val="tx1"/>
                </a:solidFill>
                <a:latin typeface="Times New Roman" pitchFamily="18" charset="0"/>
                <a:cs typeface="Times New Roman" pitchFamily="18" charset="0"/>
              </a:rPr>
              <a:t>page: Title page is the important part of an information resource to search bibliographic detail of the information resource. Title, sub-title, author, co-author, translator, editor, compiler, edition, publisher, place of publication, and date of publication is usually found from the title page.</a:t>
            </a:r>
          </a:p>
          <a:p>
            <a:pPr algn="l"/>
            <a:endParaRPr lang="en-US" dirty="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Verso </a:t>
            </a:r>
            <a:r>
              <a:rPr lang="en-US" dirty="0" smtClean="0">
                <a:solidFill>
                  <a:schemeClr val="tx1"/>
                </a:solidFill>
                <a:latin typeface="Times New Roman" pitchFamily="18" charset="0"/>
                <a:cs typeface="Times New Roman" pitchFamily="18" charset="0"/>
              </a:rPr>
              <a:t>page: The verso page is back of the title page. This is the second important part of the information resource because most of the bibliographic information, we can find here to enter in a catalogue i.e. copy right date, series title and number, detail of volumes, price, ISBN, CIP etc.</a:t>
            </a:r>
          </a:p>
          <a:p>
            <a:pPr algn="l"/>
            <a:endParaRPr lang="en-US" dirty="0">
              <a:solidFill>
                <a:schemeClr val="tx1"/>
              </a:solidFill>
              <a:latin typeface="Times New Roman" pitchFamily="18" charset="0"/>
              <a:cs typeface="Times New Roman" pitchFamily="18" charset="0"/>
            </a:endParaRPr>
          </a:p>
          <a:p>
            <a:pPr algn="l"/>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200" b="1" dirty="0" smtClean="0">
                <a:latin typeface="Times New Roman" pitchFamily="18" charset="0"/>
                <a:cs typeface="Times New Roman" pitchFamily="18" charset="0"/>
              </a:rPr>
              <a:t>Important Terms used in Cataloguing</a:t>
            </a:r>
            <a:endParaRPr lang="en-US" sz="3200" b="1" dirty="0"/>
          </a:p>
        </p:txBody>
      </p:sp>
      <p:sp>
        <p:nvSpPr>
          <p:cNvPr id="3" name="Content Placeholder 2"/>
          <p:cNvSpPr>
            <a:spLocks noGrp="1"/>
          </p:cNvSpPr>
          <p:nvPr>
            <p:ph idx="1"/>
          </p:nvPr>
        </p:nvSpPr>
        <p:spPr>
          <a:xfrm>
            <a:off x="457200" y="1219200"/>
            <a:ext cx="8229600" cy="4906963"/>
          </a:xfrm>
        </p:spPr>
        <p:txBody>
          <a:bodyPr>
            <a:normAutofit fontScale="85000" lnSpcReduction="10000"/>
          </a:bodyPr>
          <a:lstStyle/>
          <a:p>
            <a:r>
              <a:rPr lang="en-US" b="1" dirty="0" smtClean="0">
                <a:latin typeface="Times New Roman" pitchFamily="18" charset="0"/>
                <a:cs typeface="Times New Roman" pitchFamily="18" charset="0"/>
              </a:rPr>
              <a:t>Date of Publication</a:t>
            </a:r>
            <a:r>
              <a:rPr lang="en-US" dirty="0" smtClean="0">
                <a:latin typeface="Times New Roman" pitchFamily="18" charset="0"/>
                <a:cs typeface="Times New Roman" pitchFamily="18" charset="0"/>
              </a:rPr>
              <a:t>: Date of publication is the date when the information resource was published.</a:t>
            </a:r>
          </a:p>
          <a:p>
            <a:pPr>
              <a:buNone/>
            </a:pP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Date of copy right:</a:t>
            </a:r>
            <a:r>
              <a:rPr lang="en-US" dirty="0" smtClean="0">
                <a:latin typeface="Times New Roman" pitchFamily="18" charset="0"/>
                <a:cs typeface="Times New Roman" pitchFamily="18" charset="0"/>
              </a:rPr>
              <a:t> Copy right date represents the date when the intellectual property right were approved in </a:t>
            </a:r>
            <a:r>
              <a:rPr lang="en-US" dirty="0" err="1" smtClean="0">
                <a:latin typeface="Times New Roman" pitchFamily="18" charset="0"/>
                <a:cs typeface="Times New Roman" pitchFamily="18" charset="0"/>
              </a:rPr>
              <a:t>favour</a:t>
            </a:r>
            <a:r>
              <a:rPr lang="en-US" dirty="0" smtClean="0">
                <a:latin typeface="Times New Roman" pitchFamily="18" charset="0"/>
                <a:cs typeface="Times New Roman" pitchFamily="18" charset="0"/>
              </a:rPr>
              <a:t> of the author, creator.</a:t>
            </a:r>
          </a:p>
          <a:p>
            <a:pPr>
              <a:buNone/>
            </a:pP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Cartographic description</a:t>
            </a:r>
            <a:r>
              <a:rPr lang="en-US" dirty="0" smtClean="0">
                <a:latin typeface="Times New Roman" pitchFamily="18" charset="0"/>
                <a:cs typeface="Times New Roman" pitchFamily="18" charset="0"/>
              </a:rPr>
              <a:t>: Cartographic description is given in the SMD (Specific Material description) area of catalogue to describe usually the proportion of scale used in some map or other projection.</a:t>
            </a:r>
          </a:p>
          <a:p>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dirty="0" smtClean="0">
                <a:latin typeface="Times New Roman" pitchFamily="18" charset="0"/>
                <a:cs typeface="Times New Roman" pitchFamily="18" charset="0"/>
              </a:rPr>
              <a:t>Important Terms used in Cataloguing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1447800"/>
            <a:ext cx="7315200" cy="4800600"/>
          </a:xfrm>
        </p:spPr>
        <p:txBody>
          <a:bodyPr>
            <a:normAutofit fontScale="85000" lnSpcReduction="20000"/>
          </a:bodyPr>
          <a:lstStyle/>
          <a:p>
            <a:pPr algn="l"/>
            <a:r>
              <a:rPr lang="en-US" b="1" dirty="0" smtClean="0">
                <a:solidFill>
                  <a:schemeClr val="tx1"/>
                </a:solidFill>
                <a:latin typeface="Times New Roman" pitchFamily="18" charset="0"/>
                <a:cs typeface="Times New Roman" pitchFamily="18" charset="0"/>
              </a:rPr>
              <a:t>Book material</a:t>
            </a:r>
            <a:r>
              <a:rPr lang="en-US" dirty="0" smtClean="0">
                <a:solidFill>
                  <a:schemeClr val="tx1"/>
                </a:solidFill>
                <a:latin typeface="Times New Roman" pitchFamily="18" charset="0"/>
                <a:cs typeface="Times New Roman" pitchFamily="18" charset="0"/>
              </a:rPr>
              <a:t>: Book material that material which fulfill the criteria of book i.e. minimum 49 page, a title and in binding format.</a:t>
            </a:r>
          </a:p>
          <a:p>
            <a:pPr algn="l"/>
            <a:endParaRPr lang="en-US" dirty="0" smtClean="0">
              <a:solidFill>
                <a:schemeClr val="tx1"/>
              </a:solidFill>
              <a:latin typeface="Times New Roman" pitchFamily="18" charset="0"/>
              <a:cs typeface="Times New Roman" pitchFamily="18" charset="0"/>
            </a:endParaRPr>
          </a:p>
          <a:p>
            <a:pPr algn="l"/>
            <a:r>
              <a:rPr lang="en-US" b="1" dirty="0" smtClean="0">
                <a:solidFill>
                  <a:schemeClr val="tx1"/>
                </a:solidFill>
                <a:latin typeface="Times New Roman" pitchFamily="18" charset="0"/>
                <a:cs typeface="Times New Roman" pitchFamily="18" charset="0"/>
              </a:rPr>
              <a:t>None-book material:</a:t>
            </a:r>
            <a:r>
              <a:rPr lang="en-US" dirty="0" smtClean="0">
                <a:solidFill>
                  <a:schemeClr val="tx1"/>
                </a:solidFill>
                <a:latin typeface="Times New Roman" pitchFamily="18" charset="0"/>
                <a:cs typeface="Times New Roman" pitchFamily="18" charset="0"/>
              </a:rPr>
              <a:t> That material which don’t fulfill the criteria of book material is known as none book material i.e. serials, </a:t>
            </a:r>
            <a:r>
              <a:rPr lang="en-US" dirty="0" err="1" smtClean="0">
                <a:solidFill>
                  <a:schemeClr val="tx1"/>
                </a:solidFill>
                <a:latin typeface="Times New Roman" pitchFamily="18" charset="0"/>
                <a:cs typeface="Times New Roman" pitchFamily="18" charset="0"/>
              </a:rPr>
              <a:t>pumphelets</a:t>
            </a:r>
            <a:r>
              <a:rPr lang="en-US" dirty="0" smtClean="0">
                <a:solidFill>
                  <a:schemeClr val="tx1"/>
                </a:solidFill>
                <a:latin typeface="Times New Roman" pitchFamily="18" charset="0"/>
                <a:cs typeface="Times New Roman" pitchFamily="18" charset="0"/>
              </a:rPr>
              <a:t>, portraits, globe, maps, etc.</a:t>
            </a:r>
          </a:p>
          <a:p>
            <a:pPr algn="l"/>
            <a:endParaRPr lang="en-US" dirty="0" smtClean="0">
              <a:solidFill>
                <a:schemeClr val="tx1"/>
              </a:solidFill>
              <a:latin typeface="Times New Roman" pitchFamily="18" charset="0"/>
              <a:cs typeface="Times New Roman" pitchFamily="18" charset="0"/>
            </a:endParaRPr>
          </a:p>
          <a:p>
            <a:pPr algn="l"/>
            <a:r>
              <a:rPr lang="en-US" b="1" dirty="0" smtClean="0">
                <a:solidFill>
                  <a:schemeClr val="tx1"/>
                </a:solidFill>
                <a:latin typeface="Times New Roman" pitchFamily="18" charset="0"/>
                <a:cs typeface="Times New Roman" pitchFamily="18" charset="0"/>
              </a:rPr>
              <a:t>Audio-Video material</a:t>
            </a:r>
            <a:r>
              <a:rPr lang="en-US" dirty="0" smtClean="0">
                <a:solidFill>
                  <a:schemeClr val="tx1"/>
                </a:solidFill>
                <a:latin typeface="Times New Roman" pitchFamily="18" charset="0"/>
                <a:cs typeface="Times New Roman" pitchFamily="18" charset="0"/>
              </a:rPr>
              <a:t>: Audio-Video material is a kind of none book material which provides information through hearing (audio) and through seeing, looking (video).</a:t>
            </a:r>
          </a:p>
          <a:p>
            <a:pPr algn="l"/>
            <a:endParaRPr lang="en-US" dirty="0" smtClean="0">
              <a:solidFill>
                <a:schemeClr val="tx1"/>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dirty="0" smtClean="0">
                <a:latin typeface="Times New Roman" pitchFamily="18" charset="0"/>
                <a:cs typeface="Times New Roman" pitchFamily="18" charset="0"/>
              </a:rPr>
              <a:t>Important Terms used in Cataloguing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1676400"/>
            <a:ext cx="7315200" cy="4191000"/>
          </a:xfrm>
        </p:spPr>
        <p:txBody>
          <a:bodyPr>
            <a:normAutofit fontScale="92500" lnSpcReduction="20000"/>
          </a:bodyPr>
          <a:lstStyle/>
          <a:p>
            <a:pPr algn="l"/>
            <a:r>
              <a:rPr lang="en-US" b="1" dirty="0" smtClean="0">
                <a:solidFill>
                  <a:schemeClr val="tx1"/>
                </a:solidFill>
                <a:latin typeface="Times New Roman" pitchFamily="18" charset="0"/>
                <a:cs typeface="Times New Roman" pitchFamily="18" charset="0"/>
              </a:rPr>
              <a:t>Stock taking</a:t>
            </a:r>
            <a:r>
              <a:rPr lang="en-US" dirty="0" smtClean="0">
                <a:solidFill>
                  <a:schemeClr val="tx1"/>
                </a:solidFill>
                <a:latin typeface="Times New Roman" pitchFamily="18" charset="0"/>
                <a:cs typeface="Times New Roman" pitchFamily="18" charset="0"/>
              </a:rPr>
              <a:t>:</a:t>
            </a:r>
          </a:p>
          <a:p>
            <a:pPr algn="l"/>
            <a:r>
              <a:rPr lang="en-US" dirty="0" smtClean="0">
                <a:solidFill>
                  <a:schemeClr val="tx1"/>
                </a:solidFill>
                <a:latin typeface="Times New Roman" pitchFamily="18" charset="0"/>
                <a:cs typeface="Times New Roman" pitchFamily="18" charset="0"/>
              </a:rPr>
              <a:t> Stock taking is a term in the management of information to check the information resources and verifying the stock of a library and information center.</a:t>
            </a:r>
          </a:p>
          <a:p>
            <a:pPr algn="l"/>
            <a:r>
              <a:rPr lang="en-US" dirty="0" smtClean="0">
                <a:solidFill>
                  <a:schemeClr val="tx1"/>
                </a:solidFill>
                <a:latin typeface="Times New Roman" pitchFamily="18" charset="0"/>
                <a:cs typeface="Times New Roman" pitchFamily="18" charset="0"/>
              </a:rPr>
              <a:t>Stock taking is made annually or as per policy of the library and information center. Now a days barcode reader is used for stock taking which assures ease, accuracy and saves time and </a:t>
            </a:r>
            <a:r>
              <a:rPr lang="en-US" dirty="0" err="1" smtClean="0">
                <a:solidFill>
                  <a:schemeClr val="tx1"/>
                </a:solidFill>
                <a:latin typeface="Times New Roman" pitchFamily="18" charset="0"/>
                <a:cs typeface="Times New Roman" pitchFamily="18" charset="0"/>
              </a:rPr>
              <a:t>labour</a:t>
            </a:r>
            <a:r>
              <a:rPr lang="en-US" dirty="0" smtClean="0">
                <a:solidFill>
                  <a:schemeClr val="tx1"/>
                </a:solidFill>
                <a:latin typeface="Times New Roman" pitchFamily="18" charset="0"/>
                <a:cs typeface="Times New Roman" pitchFamily="18" charset="0"/>
              </a:rPr>
              <a:t>.</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b="1" dirty="0" smtClean="0">
                <a:latin typeface="Times New Roman" pitchFamily="18" charset="0"/>
                <a:cs typeface="Times New Roman" pitchFamily="18" charset="0"/>
              </a:rPr>
              <a:t>Important Terms used in Cataloguing</a:t>
            </a:r>
            <a:endParaRPr lang="en-US" sz="3200" b="1"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1447800"/>
            <a:ext cx="7315200" cy="4495800"/>
          </a:xfrm>
        </p:spPr>
        <p:txBody>
          <a:bodyPr>
            <a:normAutofit fontScale="85000" lnSpcReduction="10000"/>
          </a:bodyPr>
          <a:lstStyle/>
          <a:p>
            <a:pPr algn="l"/>
            <a:r>
              <a:rPr lang="en-US" b="1" dirty="0" smtClean="0">
                <a:solidFill>
                  <a:schemeClr val="tx1"/>
                </a:solidFill>
                <a:latin typeface="Times New Roman" pitchFamily="18" charset="0"/>
                <a:cs typeface="Times New Roman" pitchFamily="18" charset="0"/>
              </a:rPr>
              <a:t>Serials / Periodicals:</a:t>
            </a:r>
            <a:r>
              <a:rPr lang="en-US" dirty="0" smtClean="0">
                <a:solidFill>
                  <a:schemeClr val="tx1"/>
                </a:solidFill>
                <a:latin typeface="Times New Roman" pitchFamily="18" charset="0"/>
                <a:cs typeface="Times New Roman" pitchFamily="18" charset="0"/>
              </a:rPr>
              <a:t> Newspapers, serials, periodicals are none book material. The term serial is used in UK while the term periodical is used in USA. </a:t>
            </a:r>
          </a:p>
          <a:p>
            <a:pPr algn="l"/>
            <a:r>
              <a:rPr lang="en-US" dirty="0" smtClean="0">
                <a:solidFill>
                  <a:schemeClr val="tx1"/>
                </a:solidFill>
                <a:latin typeface="Times New Roman" pitchFamily="18" charset="0"/>
                <a:cs typeface="Times New Roman" pitchFamily="18" charset="0"/>
              </a:rPr>
              <a:t>Serials and periodicals are such publications which are published after some determined intervals known as frequency i.e. weekly, monthly, quarterly, yearly etc. under same title with new informative material of several authors and creators regularly and continues for un-defined period.</a:t>
            </a:r>
          </a:p>
          <a:p>
            <a:pPr algn="l"/>
            <a:r>
              <a:rPr lang="en-US" dirty="0" smtClean="0">
                <a:solidFill>
                  <a:schemeClr val="tx1"/>
                </a:solidFill>
                <a:latin typeface="Times New Roman" pitchFamily="18" charset="0"/>
                <a:cs typeface="Times New Roman" pitchFamily="18" charset="0"/>
              </a:rPr>
              <a:t> </a:t>
            </a:r>
          </a:p>
          <a:p>
            <a:pPr algn="l"/>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dirty="0" smtClean="0">
                <a:latin typeface="Times New Roman" pitchFamily="18" charset="0"/>
                <a:cs typeface="Times New Roman" pitchFamily="18" charset="0"/>
              </a:rPr>
              <a:t>Important Terms used in Cataloguing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1676400"/>
            <a:ext cx="7315200" cy="4191000"/>
          </a:xfrm>
        </p:spPr>
        <p:txBody>
          <a:bodyPr>
            <a:normAutofit fontScale="85000" lnSpcReduction="20000"/>
          </a:bodyPr>
          <a:lstStyle/>
          <a:p>
            <a:pPr algn="l"/>
            <a:r>
              <a:rPr lang="en-US" b="1" dirty="0" smtClean="0">
                <a:solidFill>
                  <a:schemeClr val="tx1"/>
                </a:solidFill>
                <a:latin typeface="Times New Roman" pitchFamily="18" charset="0"/>
                <a:cs typeface="Times New Roman" pitchFamily="18" charset="0"/>
              </a:rPr>
              <a:t>Tracing:</a:t>
            </a:r>
          </a:p>
          <a:p>
            <a:pPr algn="l"/>
            <a:r>
              <a:rPr lang="en-US" dirty="0" smtClean="0">
                <a:solidFill>
                  <a:schemeClr val="tx1"/>
                </a:solidFill>
                <a:latin typeface="Times New Roman" pitchFamily="18" charset="0"/>
                <a:cs typeface="Times New Roman" pitchFamily="18" charset="0"/>
              </a:rPr>
              <a:t>Tracing is given at the end main entry catalogue which is prepared usually under the heading of principal author. Tracing addresses the further access points as headings of added entry catalogues of the same information resource to provide maximum searching points for information seekers in alphabetical arranged catalogue. Tracing shows the strength of added entry catalogues of the same item in the same terminology as is used as heading in added entry catalogues i.e. co-authors, translator, editor, subject heading etc.</a:t>
            </a:r>
          </a:p>
          <a:p>
            <a:pPr algn="l"/>
            <a:endParaRPr lang="en-US" dirty="0" smtClean="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dirty="0" smtClean="0">
                <a:latin typeface="Times New Roman" pitchFamily="18" charset="0"/>
                <a:cs typeface="Times New Roman" pitchFamily="18" charset="0"/>
              </a:rPr>
              <a:t>Important Terms used in Cataloguing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1676400"/>
            <a:ext cx="7315200" cy="4191000"/>
          </a:xfrm>
        </p:spPr>
        <p:txBody>
          <a:bodyPr>
            <a:normAutofit fontScale="92500" lnSpcReduction="20000"/>
          </a:bodyPr>
          <a:lstStyle/>
          <a:p>
            <a:pPr algn="l"/>
            <a:r>
              <a:rPr lang="en-US" dirty="0" smtClean="0">
                <a:solidFill>
                  <a:schemeClr val="tx1"/>
                </a:solidFill>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Preface:</a:t>
            </a:r>
          </a:p>
          <a:p>
            <a:pPr algn="l"/>
            <a:r>
              <a:rPr lang="en-US" dirty="0" smtClean="0">
                <a:solidFill>
                  <a:schemeClr val="tx1"/>
                </a:solidFill>
                <a:latin typeface="Times New Roman" pitchFamily="18" charset="0"/>
                <a:cs typeface="Times New Roman" pitchFamily="18" charset="0"/>
              </a:rPr>
              <a:t> Preface is an introduction of the information resource written by the author/creator to highlight the scope, need, audience and brief annotation of the included contents describing the importance of the information resource. Preface is also known as Foreword (The explanation about information resource before starting the real text). It helps to determine subject of the item in hand.</a:t>
            </a:r>
          </a:p>
          <a:p>
            <a:pPr algn="l"/>
            <a:endParaRPr lang="en-US" dirty="0" smtClean="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dirty="0" smtClean="0">
                <a:latin typeface="Times New Roman" pitchFamily="18" charset="0"/>
                <a:cs typeface="Times New Roman" pitchFamily="18" charset="0"/>
              </a:rPr>
              <a:t>Important Terms used in Cataloguing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1676400"/>
            <a:ext cx="7315200" cy="4191000"/>
          </a:xfrm>
        </p:spPr>
        <p:txBody>
          <a:bodyPr>
            <a:normAutofit fontScale="85000" lnSpcReduction="20000"/>
          </a:bodyPr>
          <a:lstStyle/>
          <a:p>
            <a:pPr algn="l"/>
            <a:r>
              <a:rPr lang="en-US" dirty="0" smtClean="0">
                <a:solidFill>
                  <a:schemeClr val="tx1"/>
                </a:solidFill>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Introduction:</a:t>
            </a:r>
          </a:p>
          <a:p>
            <a:pPr algn="l"/>
            <a:r>
              <a:rPr lang="en-US" dirty="0" smtClean="0">
                <a:solidFill>
                  <a:schemeClr val="tx1"/>
                </a:solidFill>
                <a:latin typeface="Times New Roman" pitchFamily="18" charset="0"/>
                <a:cs typeface="Times New Roman" pitchFamily="18" charset="0"/>
              </a:rPr>
              <a:t> Introduction throws light on the author/creator education, experience, ability, scope of the topic within the book or article, its standard, qualities and flaws existing in the intellectual work presented in the information resource. In contradict to  preface, the Introduction is written not by the author or creator himself/herself but by some well known, expert of the topic other than the author. It increases the value of the information resource in hand and helps to determine its subject.</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dirty="0" smtClean="0">
                <a:latin typeface="Times New Roman" pitchFamily="18" charset="0"/>
                <a:cs typeface="Times New Roman" pitchFamily="18" charset="0"/>
              </a:rPr>
              <a:t>Important Terms used in Cataloguing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1524000"/>
            <a:ext cx="7315200" cy="4648200"/>
          </a:xfrm>
        </p:spPr>
        <p:txBody>
          <a:bodyPr>
            <a:normAutofit fontScale="77500" lnSpcReduction="20000"/>
          </a:bodyPr>
          <a:lstStyle/>
          <a:p>
            <a:pPr algn="l"/>
            <a:r>
              <a:rPr lang="en-US" dirty="0" smtClean="0">
                <a:solidFill>
                  <a:schemeClr val="tx1"/>
                </a:solidFill>
                <a:latin typeface="Times New Roman" pitchFamily="18" charset="0"/>
                <a:cs typeface="Times New Roman" pitchFamily="18" charset="0"/>
              </a:rPr>
              <a:t>Author: Author is the person who is responsible for the intellectual work presented in an information resource. In other words we can say that author is creator who </a:t>
            </a:r>
            <a:r>
              <a:rPr lang="en-US" dirty="0" err="1" smtClean="0">
                <a:solidFill>
                  <a:schemeClr val="tx1"/>
                </a:solidFill>
                <a:latin typeface="Times New Roman" pitchFamily="18" charset="0"/>
                <a:cs typeface="Times New Roman" pitchFamily="18" charset="0"/>
              </a:rPr>
              <a:t>wrires</a:t>
            </a:r>
            <a:r>
              <a:rPr lang="en-US" dirty="0" smtClean="0">
                <a:solidFill>
                  <a:schemeClr val="tx1"/>
                </a:solidFill>
                <a:latin typeface="Times New Roman" pitchFamily="18" charset="0"/>
                <a:cs typeface="Times New Roman" pitchFamily="18" charset="0"/>
              </a:rPr>
              <a:t> the book, article or some other informative material.</a:t>
            </a:r>
          </a:p>
          <a:p>
            <a:pPr algn="l"/>
            <a:endParaRPr lang="en-US" dirty="0" smtClean="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Co-author: Co-author is also known as joint author. He/she helps the principal author of the work in completing the task. Co-author or joint authors may be more than one persons and are usually written after the first/principal author. If the name of principal author is written in bold font, then the font of co-authors will be normal.</a:t>
            </a:r>
          </a:p>
          <a:p>
            <a:pPr algn="l"/>
            <a:r>
              <a:rPr lang="en-US" dirty="0" smtClean="0">
                <a:solidFill>
                  <a:schemeClr val="tx1"/>
                </a:solidFill>
                <a:latin typeface="Times New Roman" pitchFamily="18" charset="0"/>
                <a:cs typeface="Times New Roman" pitchFamily="18" charset="0"/>
              </a:rPr>
              <a:t> </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dirty="0" smtClean="0">
                <a:latin typeface="Times New Roman" pitchFamily="18" charset="0"/>
                <a:cs typeface="Times New Roman" pitchFamily="18" charset="0"/>
              </a:rPr>
              <a:t>Important Terms used in Cataloguing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1600200"/>
            <a:ext cx="7315200" cy="4267200"/>
          </a:xfrm>
        </p:spPr>
        <p:txBody>
          <a:bodyPr>
            <a:normAutofit fontScale="77500" lnSpcReduction="20000"/>
          </a:bodyPr>
          <a:lstStyle/>
          <a:p>
            <a:pPr algn="l"/>
            <a:r>
              <a:rPr lang="en-US" dirty="0" smtClean="0">
                <a:solidFill>
                  <a:schemeClr val="tx1"/>
                </a:solidFill>
                <a:latin typeface="Times New Roman" pitchFamily="18" charset="0"/>
                <a:cs typeface="Times New Roman" pitchFamily="18" charset="0"/>
              </a:rPr>
              <a:t>Corporate body: Corporate body is an institute, company or any organization that is responsible to write or create an information resource and is written as principle author of the work and main entry catalogue of the information resource is prepared under the heading of corporate body as author/creator. </a:t>
            </a:r>
          </a:p>
          <a:p>
            <a:pPr algn="l"/>
            <a:endParaRPr lang="en-US" dirty="0" smtClean="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 Surname: This is the part of the name which is mostly used by the author and this is the well known part of the name, this part is written first in the catalogue to make easy search for information seekers about their required author in a catalogue which is arranged alphabetically. </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dirty="0" smtClean="0">
                <a:latin typeface="Times New Roman" pitchFamily="18" charset="0"/>
                <a:cs typeface="Times New Roman" pitchFamily="18" charset="0"/>
              </a:rPr>
              <a:t>Important Terms used in Cataloguing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1447800"/>
            <a:ext cx="7315200" cy="4876800"/>
          </a:xfrm>
        </p:spPr>
        <p:txBody>
          <a:bodyPr>
            <a:normAutofit fontScale="85000" lnSpcReduction="20000"/>
          </a:bodyPr>
          <a:lstStyle/>
          <a:p>
            <a:pPr algn="l"/>
            <a:r>
              <a:rPr lang="en-US" dirty="0" smtClean="0">
                <a:solidFill>
                  <a:schemeClr val="tx1"/>
                </a:solidFill>
                <a:latin typeface="Times New Roman" pitchFamily="18" charset="0"/>
                <a:cs typeface="Times New Roman" pitchFamily="18" charset="0"/>
              </a:rPr>
              <a:t>Editor: Editor is the person who edits the intellectual works of other authors. The editor of serials, journals, magazines edits the articles of contributors and make their work according to the policy of journal, periodical to publish after making amendments in it.</a:t>
            </a:r>
          </a:p>
          <a:p>
            <a:pPr algn="l"/>
            <a:endParaRPr lang="en-US" dirty="0" smtClean="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Compiler: Compiler is the person who compiles the works of other authors and collection of one or more authors works is published under a new title but the difference between editor and compiler is that compile don’t make amendments in the works but works in original form are included in the information resource.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dirty="0" smtClean="0">
                <a:latin typeface="Times New Roman" pitchFamily="18" charset="0"/>
                <a:cs typeface="Times New Roman" pitchFamily="18" charset="0"/>
              </a:rPr>
              <a:t>Important Terms used in Cataloguing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838200" y="1447800"/>
            <a:ext cx="7391400" cy="4953000"/>
          </a:xfrm>
        </p:spPr>
        <p:txBody>
          <a:bodyPr>
            <a:normAutofit fontScale="85000" lnSpcReduction="20000"/>
          </a:bodyPr>
          <a:lstStyle/>
          <a:p>
            <a:pPr algn="l"/>
            <a:r>
              <a:rPr lang="en-US" dirty="0" smtClean="0">
                <a:solidFill>
                  <a:schemeClr val="tx1"/>
                </a:solidFill>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Illustrator:</a:t>
            </a:r>
            <a:r>
              <a:rPr lang="en-US" dirty="0" smtClean="0">
                <a:solidFill>
                  <a:schemeClr val="tx1"/>
                </a:solidFill>
                <a:latin typeface="Times New Roman" pitchFamily="18" charset="0"/>
                <a:cs typeface="Times New Roman" pitchFamily="18" charset="0"/>
              </a:rPr>
              <a:t> Illustrator is the person who is responsible to create graphical works, paintings photographs,, pictures in some information resource to explain and annotate the text or to provide some other information.</a:t>
            </a:r>
          </a:p>
          <a:p>
            <a:pPr algn="l"/>
            <a:endParaRPr lang="en-US" dirty="0" smtClean="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Caption: Caption is </a:t>
            </a:r>
            <a:r>
              <a:rPr lang="en-US" dirty="0" err="1" smtClean="0">
                <a:solidFill>
                  <a:schemeClr val="tx1"/>
                </a:solidFill>
                <a:latin typeface="Times New Roman" pitchFamily="18" charset="0"/>
                <a:cs typeface="Times New Roman" pitchFamily="18" charset="0"/>
              </a:rPr>
              <a:t>aterm</a:t>
            </a:r>
            <a:r>
              <a:rPr lang="en-US" dirty="0" smtClean="0">
                <a:solidFill>
                  <a:schemeClr val="tx1"/>
                </a:solidFill>
                <a:latin typeface="Times New Roman" pitchFamily="18" charset="0"/>
                <a:cs typeface="Times New Roman" pitchFamily="18" charset="0"/>
              </a:rPr>
              <a:t> used in cataloguing and addresses to write bibliographic detail of information resource in capital letters by following rules and regulations mentioned in some code of cataloguing.</a:t>
            </a:r>
          </a:p>
          <a:p>
            <a:pPr algn="l"/>
            <a:endParaRPr lang="en-US" dirty="0" smtClean="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 </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dirty="0" smtClean="0">
                <a:latin typeface="Times New Roman" pitchFamily="18" charset="0"/>
                <a:cs typeface="Times New Roman" pitchFamily="18" charset="0"/>
              </a:rPr>
              <a:t>Important Terms used in Cataloguing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1676400"/>
            <a:ext cx="7315200" cy="4191000"/>
          </a:xfrm>
        </p:spPr>
        <p:txBody>
          <a:bodyPr>
            <a:normAutofit fontScale="62500" lnSpcReduction="20000"/>
          </a:bodyPr>
          <a:lstStyle/>
          <a:p>
            <a:pPr algn="l"/>
            <a:r>
              <a:rPr lang="en-US" b="1" dirty="0" smtClean="0">
                <a:solidFill>
                  <a:schemeClr val="tx1"/>
                </a:solidFill>
                <a:latin typeface="Times New Roman" pitchFamily="18" charset="0"/>
                <a:cs typeface="Times New Roman" pitchFamily="18" charset="0"/>
              </a:rPr>
              <a:t>Subject heading</a:t>
            </a:r>
            <a:r>
              <a:rPr lang="en-US" dirty="0" smtClean="0">
                <a:solidFill>
                  <a:schemeClr val="tx1"/>
                </a:solidFill>
                <a:latin typeface="Times New Roman" pitchFamily="18" charset="0"/>
                <a:cs typeface="Times New Roman" pitchFamily="18" charset="0"/>
              </a:rPr>
              <a:t>: Subject heading is a word or a group of words that represent all the titles of information resources having same subject and topic. And is assigned by consulting some authentic tool of subject headings. Subject heading is given as heading in the subject catalogue and is usually written in red ink in manual catalogue and bold font is used in computer catalogue to differentiate from title of that information resource. </a:t>
            </a:r>
          </a:p>
          <a:p>
            <a:pPr algn="l"/>
            <a:endParaRPr lang="en-US" dirty="0" smtClean="0">
              <a:solidFill>
                <a:schemeClr val="tx1"/>
              </a:solidFill>
              <a:latin typeface="Times New Roman" pitchFamily="18" charset="0"/>
              <a:cs typeface="Times New Roman" pitchFamily="18" charset="0"/>
            </a:endParaRPr>
          </a:p>
          <a:p>
            <a:pPr algn="l"/>
            <a:r>
              <a:rPr lang="en-US" b="1" dirty="0" smtClean="0">
                <a:solidFill>
                  <a:schemeClr val="tx1"/>
                </a:solidFill>
                <a:latin typeface="Times New Roman" pitchFamily="18" charset="0"/>
                <a:cs typeface="Times New Roman" pitchFamily="18" charset="0"/>
              </a:rPr>
              <a:t>Barcode no</a:t>
            </a:r>
            <a:r>
              <a:rPr lang="en-US" dirty="0" smtClean="0">
                <a:solidFill>
                  <a:schemeClr val="tx1"/>
                </a:solidFill>
                <a:latin typeface="Times New Roman" pitchFamily="18" charset="0"/>
                <a:cs typeface="Times New Roman" pitchFamily="18" charset="0"/>
              </a:rPr>
              <a:t>: Barcode number is basically accession number of the information resource. It is serial number of accession register and against this serial number all the bibliographic detail of the information resource is given keep its record bur barcode is different from accession number that it is in machine readable form and barcode reader can recognize it and issuing , receiving and stock taking functions  are performed automatically without writing 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200" dirty="0" smtClean="0">
                <a:latin typeface="Times New Roman" pitchFamily="18" charset="0"/>
                <a:cs typeface="Times New Roman" pitchFamily="18" charset="0"/>
              </a:rPr>
              <a:t>Important Terms used in Cataloguing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914400" y="1447800"/>
            <a:ext cx="7315200" cy="4495800"/>
          </a:xfrm>
        </p:spPr>
        <p:txBody>
          <a:bodyPr>
            <a:normAutofit fontScale="85000" lnSpcReduction="20000"/>
          </a:bodyPr>
          <a:lstStyle/>
          <a:p>
            <a:pPr algn="l"/>
            <a:r>
              <a:rPr lang="en-US" b="1" dirty="0" smtClean="0">
                <a:solidFill>
                  <a:schemeClr val="tx1"/>
                </a:solidFill>
                <a:latin typeface="Times New Roman" pitchFamily="18" charset="0"/>
                <a:cs typeface="Times New Roman" pitchFamily="18" charset="0"/>
              </a:rPr>
              <a:t>Imprint</a:t>
            </a:r>
            <a:r>
              <a:rPr lang="en-US" dirty="0" smtClean="0">
                <a:solidFill>
                  <a:schemeClr val="tx1"/>
                </a:solidFill>
                <a:latin typeface="Times New Roman" pitchFamily="18" charset="0"/>
                <a:cs typeface="Times New Roman" pitchFamily="18" charset="0"/>
              </a:rPr>
              <a:t>: Imprint is an area specified in the catalogue to write the bibliographic detail about place of publication, publisher and date of publication.</a:t>
            </a:r>
          </a:p>
          <a:p>
            <a:pPr algn="l"/>
            <a:endParaRPr lang="en-US" dirty="0" smtClean="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Place of publication</a:t>
            </a:r>
            <a:r>
              <a:rPr lang="en-US" dirty="0" smtClean="0">
                <a:solidFill>
                  <a:schemeClr val="tx1"/>
                </a:solidFill>
                <a:latin typeface="Times New Roman" pitchFamily="18" charset="0"/>
                <a:cs typeface="Times New Roman" pitchFamily="18" charset="0"/>
              </a:rPr>
              <a:t>: Place of publication represents the </a:t>
            </a:r>
            <a:r>
              <a:rPr lang="en-US" dirty="0" err="1" smtClean="0">
                <a:solidFill>
                  <a:schemeClr val="tx1"/>
                </a:solidFill>
                <a:latin typeface="Times New Roman" pitchFamily="18" charset="0"/>
                <a:cs typeface="Times New Roman" pitchFamily="18" charset="0"/>
              </a:rPr>
              <a:t>the</a:t>
            </a:r>
            <a:r>
              <a:rPr lang="en-US" dirty="0" smtClean="0">
                <a:solidFill>
                  <a:schemeClr val="tx1"/>
                </a:solidFill>
                <a:latin typeface="Times New Roman" pitchFamily="18" charset="0"/>
                <a:cs typeface="Times New Roman" pitchFamily="18" charset="0"/>
              </a:rPr>
              <a:t> address and location from where the information resource is published.</a:t>
            </a:r>
          </a:p>
          <a:p>
            <a:pPr algn="l"/>
            <a:endParaRPr lang="en-US" dirty="0" smtClean="0">
              <a:solidFill>
                <a:schemeClr val="tx1"/>
              </a:solidFill>
              <a:latin typeface="Times New Roman" pitchFamily="18" charset="0"/>
              <a:cs typeface="Times New Roman" pitchFamily="18" charset="0"/>
            </a:endParaRPr>
          </a:p>
          <a:p>
            <a:pPr algn="l"/>
            <a:r>
              <a:rPr lang="en-US" b="1" dirty="0" smtClean="0">
                <a:solidFill>
                  <a:schemeClr val="tx1"/>
                </a:solidFill>
                <a:latin typeface="Times New Roman" pitchFamily="18" charset="0"/>
                <a:cs typeface="Times New Roman" pitchFamily="18" charset="0"/>
              </a:rPr>
              <a:t>Publisher</a:t>
            </a:r>
            <a:r>
              <a:rPr lang="en-US" dirty="0" smtClean="0">
                <a:solidFill>
                  <a:schemeClr val="tx1"/>
                </a:solidFill>
                <a:latin typeface="Times New Roman" pitchFamily="18" charset="0"/>
                <a:cs typeface="Times New Roman" pitchFamily="18" charset="0"/>
              </a:rPr>
              <a:t>: Publisher is the person, company, institute responsible to publish some information resource.</a:t>
            </a:r>
          </a:p>
          <a:p>
            <a:pPr algn="l"/>
            <a:endParaRPr lang="en-US" dirty="0" smtClean="0">
              <a:solidFill>
                <a:schemeClr val="tx1"/>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1341</Words>
  <Application>Microsoft Office PowerPoint</Application>
  <PresentationFormat>On-screen Show (4:3)</PresentationFormat>
  <Paragraphs>62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Important Terms used in Cataloguing</vt:lpstr>
      <vt:lpstr>Important Terms used in Cataloguing</vt:lpstr>
      <vt:lpstr>Important Terms used in Cataloguing</vt:lpstr>
      <vt:lpstr>Important Terms used in Cataloguing</vt:lpstr>
      <vt:lpstr>Important Terms used in Cataloguing</vt:lpstr>
      <vt:lpstr>Important Terms used in Cataloguing</vt:lpstr>
      <vt:lpstr>Important Terms used in Cataloguing</vt:lpstr>
      <vt:lpstr>Important Terms used in Cataloguing</vt:lpstr>
      <vt:lpstr>Important Terms used in Cataloguing</vt:lpstr>
      <vt:lpstr>Important Terms used in Cataloguing</vt:lpstr>
      <vt:lpstr>Important Terms used in Cataloguing</vt:lpstr>
      <vt:lpstr>Important Terms used in Cataloguing</vt:lpstr>
      <vt:lpstr>Important Terms used in Cataloguing</vt:lpstr>
      <vt:lpstr>Important Terms used in Cataloguing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Important Terms used in Cataloguing</dc:title>
  <dc:creator>hp</dc:creator>
  <cp:lastModifiedBy>hp</cp:lastModifiedBy>
  <cp:revision>30</cp:revision>
  <dcterms:created xsi:type="dcterms:W3CDTF">2020-10-22T17:03:11Z</dcterms:created>
  <dcterms:modified xsi:type="dcterms:W3CDTF">2020-11-01T02:53:37Z</dcterms:modified>
</cp:coreProperties>
</file>