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80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2CBE9-99D9-434D-B507-7271CCF8098F}" type="datetimeFigureOut">
              <a:rPr lang="en-US" smtClean="0"/>
              <a:t>1/30/20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660C3-5388-9F46-843D-C79B390D5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34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9540561F-C124-4FC0-B573-56799F7EB4C3}" type="slidenum">
              <a:rPr lang="en-US" smtClean="0">
                <a:latin typeface="Arial" charset="0"/>
              </a:rPr>
              <a:pPr eaLnBrk="1" hangingPunct="1"/>
              <a:t>3</a:t>
            </a:fld>
            <a:endParaRPr lang="en-US" smtClean="0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279D3179-83D8-4AC7-9CC0-36978477291E}" type="slidenum">
              <a:rPr lang="en-US" smtClean="0">
                <a:latin typeface="Arial" charset="0"/>
              </a:rPr>
              <a:pPr eaLnBrk="1" hangingPunct="1"/>
              <a:t>6</a:t>
            </a:fld>
            <a:endParaRPr lang="en-US" smtClean="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01E841-BE88-4CB3-B4B0-0EA3B4356D37}" type="slidenum">
              <a:rPr lang="en-US"/>
              <a:pPr/>
              <a:t>9</a:t>
            </a:fld>
            <a:endParaRPr lang="en-US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F237-8537-4A42-83D0-2492C641ACB4}" type="datetimeFigureOut">
              <a:rPr lang="en-US" smtClean="0"/>
              <a:t>1/30/20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99CD-F817-6C4D-A4D5-2ED2A85DE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12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F237-8537-4A42-83D0-2492C641ACB4}" type="datetimeFigureOut">
              <a:rPr lang="en-US" smtClean="0"/>
              <a:t>1/30/20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99CD-F817-6C4D-A4D5-2ED2A85DE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851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F237-8537-4A42-83D0-2492C641ACB4}" type="datetimeFigureOut">
              <a:rPr lang="en-US" smtClean="0"/>
              <a:t>1/30/20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99CD-F817-6C4D-A4D5-2ED2A85DE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69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D062D-20C9-4AD0-BB03-BA4EF9A500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191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F237-8537-4A42-83D0-2492C641ACB4}" type="datetimeFigureOut">
              <a:rPr lang="en-US" smtClean="0"/>
              <a:t>1/30/20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99CD-F817-6C4D-A4D5-2ED2A85DE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38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F237-8537-4A42-83D0-2492C641ACB4}" type="datetimeFigureOut">
              <a:rPr lang="en-US" smtClean="0"/>
              <a:t>1/30/20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99CD-F817-6C4D-A4D5-2ED2A85DE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588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F237-8537-4A42-83D0-2492C641ACB4}" type="datetimeFigureOut">
              <a:rPr lang="en-US" smtClean="0"/>
              <a:t>1/30/20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99CD-F817-6C4D-A4D5-2ED2A85DE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51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F237-8537-4A42-83D0-2492C641ACB4}" type="datetimeFigureOut">
              <a:rPr lang="en-US" smtClean="0"/>
              <a:t>1/30/20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99CD-F817-6C4D-A4D5-2ED2A85DE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44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F237-8537-4A42-83D0-2492C641ACB4}" type="datetimeFigureOut">
              <a:rPr lang="en-US" smtClean="0"/>
              <a:t>1/30/20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99CD-F817-6C4D-A4D5-2ED2A85DE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3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F237-8537-4A42-83D0-2492C641ACB4}" type="datetimeFigureOut">
              <a:rPr lang="en-US" smtClean="0"/>
              <a:t>1/30/20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99CD-F817-6C4D-A4D5-2ED2A85DE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439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F237-8537-4A42-83D0-2492C641ACB4}" type="datetimeFigureOut">
              <a:rPr lang="en-US" smtClean="0"/>
              <a:t>1/30/20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99CD-F817-6C4D-A4D5-2ED2A85DE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99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F237-8537-4A42-83D0-2492C641ACB4}" type="datetimeFigureOut">
              <a:rPr lang="en-US" smtClean="0"/>
              <a:t>1/30/20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C99CD-F817-6C4D-A4D5-2ED2A85DE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2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7F237-8537-4A42-83D0-2492C641ACB4}" type="datetimeFigureOut">
              <a:rPr lang="en-US" smtClean="0"/>
              <a:t>1/30/20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C99CD-F817-6C4D-A4D5-2ED2A85DE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54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Evaluation </a:t>
            </a:r>
            <a:r>
              <a:rPr lang="en-US" b="1" dirty="0">
                <a:solidFill>
                  <a:srgbClr val="FF0000"/>
                </a:solidFill>
              </a:rPr>
              <a:t>&amp; Audit</a:t>
            </a:r>
          </a:p>
          <a:p>
            <a:r>
              <a:rPr lang="en-US" dirty="0"/>
              <a:t>A. Evaluation</a:t>
            </a:r>
          </a:p>
          <a:p>
            <a:pPr marL="731520">
              <a:buFont typeface="Wingdings" pitchFamily="2" charset="2"/>
              <a:buChar char="q"/>
            </a:pPr>
            <a:r>
              <a:rPr lang="en-US" dirty="0" smtClean="0"/>
              <a:t>make </a:t>
            </a:r>
            <a:r>
              <a:rPr lang="en-US" dirty="0"/>
              <a:t>an “assessment, of an ongoing or completed project</a:t>
            </a:r>
            <a:r>
              <a:rPr lang="en-US" dirty="0" smtClean="0"/>
              <a:t>, program </a:t>
            </a:r>
            <a:r>
              <a:rPr lang="en-US" dirty="0"/>
              <a:t>or policy, its design, implementation and results.</a:t>
            </a:r>
          </a:p>
          <a:p>
            <a:pPr marL="731520">
              <a:buFont typeface="Wingdings" pitchFamily="2" charset="2"/>
              <a:buChar char="q"/>
            </a:pPr>
            <a:r>
              <a:rPr lang="en-US" dirty="0" smtClean="0"/>
              <a:t>determine </a:t>
            </a:r>
            <a:r>
              <a:rPr lang="en-US" dirty="0"/>
              <a:t>the relevance and fulfillment of objectives,</a:t>
            </a:r>
          </a:p>
          <a:p>
            <a:pPr marL="731520">
              <a:buFont typeface="Wingdings" pitchFamily="2" charset="2"/>
              <a:buChar char="q"/>
            </a:pPr>
            <a:r>
              <a:rPr lang="en-US" dirty="0"/>
              <a:t>developmental efficiency, effectiveness, impact and</a:t>
            </a:r>
          </a:p>
          <a:p>
            <a:pPr marL="388620" indent="0">
              <a:buNone/>
            </a:pPr>
            <a:r>
              <a:rPr lang="en-US" dirty="0" smtClean="0"/>
              <a:t>     sustainability</a:t>
            </a:r>
            <a:r>
              <a:rPr lang="en-US" dirty="0"/>
              <a:t>.</a:t>
            </a:r>
          </a:p>
          <a:p>
            <a:pPr marL="731520">
              <a:buFont typeface="Wingdings" pitchFamily="2" charset="2"/>
              <a:buChar char="q"/>
            </a:pPr>
            <a:r>
              <a:rPr lang="en-US" dirty="0" smtClean="0"/>
              <a:t>provide </a:t>
            </a:r>
            <a:r>
              <a:rPr lang="en-US" dirty="0"/>
              <a:t>information that is credible and useful, enabling </a:t>
            </a:r>
            <a:r>
              <a:rPr lang="en-US" dirty="0" smtClean="0"/>
              <a:t>the incorporation </a:t>
            </a:r>
            <a:r>
              <a:rPr lang="en-US" dirty="0"/>
              <a:t>of lessons learned into the </a:t>
            </a:r>
            <a:r>
              <a:rPr lang="en-US" dirty="0" smtClean="0"/>
              <a:t>decision-making process </a:t>
            </a:r>
            <a:r>
              <a:rPr lang="en-US" dirty="0"/>
              <a:t>of both recipients and donors”.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Monitoring </a:t>
            </a:r>
            <a:r>
              <a:rPr lang="en-US" b="1" smtClean="0"/>
              <a:t>&amp; Evaluation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Practical </a:t>
            </a:r>
            <a:r>
              <a:rPr lang="en-US" b="1" dirty="0" smtClean="0"/>
              <a:t>Model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1923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162681"/>
              </p:ext>
            </p:extLst>
          </p:nvPr>
        </p:nvGraphicFramePr>
        <p:xfrm>
          <a:off x="2177" y="228600"/>
          <a:ext cx="9144000" cy="5323840"/>
        </p:xfrm>
        <a:graphic>
          <a:graphicData uri="http://schemas.openxmlformats.org/drawingml/2006/table">
            <a:tbl>
              <a:tblPr/>
              <a:tblGrid>
                <a:gridCol w="4349750"/>
                <a:gridCol w="4794250"/>
              </a:tblGrid>
              <a:tr h="2841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Monitoring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Evaluation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A </a:t>
                      </a: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continuous</a:t>
                      </a: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 process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A </a:t>
                      </a: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specific</a:t>
                      </a: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 activity or moment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To provide information to day-to-day decision making (adjustments)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To provide recommendations to strategic decision-making processes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</a:tr>
              <a:tr h="9302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It is carried out by the project team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SimSun" pitchFamily="2" charset="-122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SimSun" pitchFamily="2" charset="-122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For the project team (to adapt and improve the impacts) and the donors (to follow the progress)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It is carried out by an evaluation team (internal or external to the project team)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SimSun" pitchFamily="2" charset="-122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SimSun" pitchFamily="2" charset="-122"/>
                        </a:rPr>
                        <a:t>For the project team and the donors (lesson learned)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20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53000"/>
          </a:xfrm>
        </p:spPr>
        <p:txBody>
          <a:bodyPr>
            <a:normAutofit fontScale="62500" lnSpcReduction="20000"/>
          </a:bodyPr>
          <a:lstStyle/>
          <a:p>
            <a:r>
              <a:rPr lang="en-US" sz="4500" b="1" dirty="0">
                <a:solidFill>
                  <a:srgbClr val="FF0000"/>
                </a:solidFill>
              </a:rPr>
              <a:t>Principles of evaluation are:</a:t>
            </a:r>
          </a:p>
          <a:p>
            <a:r>
              <a:rPr lang="en-US" sz="3800" dirty="0" smtClean="0"/>
              <a:t>independence </a:t>
            </a:r>
            <a:r>
              <a:rPr lang="en-US" sz="3800" dirty="0"/>
              <a:t>of the evaluation process from the programming</a:t>
            </a:r>
          </a:p>
          <a:p>
            <a:r>
              <a:rPr lang="en-US" sz="3800" dirty="0"/>
              <a:t>and implementation functions;</a:t>
            </a:r>
          </a:p>
          <a:p>
            <a:r>
              <a:rPr lang="en-US" sz="3800" dirty="0" smtClean="0"/>
              <a:t>Credibility</a:t>
            </a:r>
            <a:r>
              <a:rPr lang="en-US" sz="3800" dirty="0"/>
              <a:t>, through use of appropriately skilled and independent</a:t>
            </a:r>
          </a:p>
          <a:p>
            <a:pPr marL="0" indent="0">
              <a:buNone/>
            </a:pPr>
            <a:r>
              <a:rPr lang="en-US" sz="3800" dirty="0"/>
              <a:t> </a:t>
            </a:r>
            <a:r>
              <a:rPr lang="en-US" sz="3800" dirty="0" smtClean="0"/>
              <a:t>     experts </a:t>
            </a:r>
            <a:r>
              <a:rPr lang="en-US" sz="3800" dirty="0"/>
              <a:t>and the transparency of the evaluation process,</a:t>
            </a:r>
          </a:p>
          <a:p>
            <a:r>
              <a:rPr lang="en-US" sz="3800" dirty="0"/>
              <a:t>including wide dissemination of results;</a:t>
            </a:r>
          </a:p>
          <a:p>
            <a:r>
              <a:rPr lang="en-US" sz="3800" dirty="0" smtClean="0"/>
              <a:t>Participation </a:t>
            </a:r>
            <a:r>
              <a:rPr lang="en-US" sz="3800" dirty="0"/>
              <a:t>of stakeholders, to ensure different perspectives</a:t>
            </a:r>
          </a:p>
          <a:p>
            <a:r>
              <a:rPr lang="en-US" sz="3800" dirty="0"/>
              <a:t>and views are taken into account; and</a:t>
            </a:r>
          </a:p>
          <a:p>
            <a:r>
              <a:rPr lang="en-US" sz="3800" dirty="0" smtClean="0"/>
              <a:t>Usefulness </a:t>
            </a:r>
            <a:r>
              <a:rPr lang="en-US" sz="3800" dirty="0"/>
              <a:t>of the evaluation findings and recommendations,</a:t>
            </a:r>
          </a:p>
          <a:p>
            <a:pPr marL="0" indent="0">
              <a:buNone/>
            </a:pPr>
            <a:r>
              <a:rPr lang="en-US" sz="3800" dirty="0"/>
              <a:t> </a:t>
            </a:r>
            <a:r>
              <a:rPr lang="en-US" sz="3800" dirty="0" smtClean="0"/>
              <a:t>     through </a:t>
            </a:r>
            <a:r>
              <a:rPr lang="en-US" sz="3800" dirty="0"/>
              <a:t>timely </a:t>
            </a:r>
            <a:r>
              <a:rPr lang="en-US" sz="3800" dirty="0" smtClean="0"/>
              <a:t>presentation of </a:t>
            </a:r>
            <a:r>
              <a:rPr lang="en-US" sz="3800" dirty="0"/>
              <a:t>relevant, clear and </a:t>
            </a:r>
            <a:r>
              <a:rPr lang="en-US" sz="3800" dirty="0" smtClean="0"/>
              <a:t>concise        </a:t>
            </a:r>
          </a:p>
          <a:p>
            <a:pPr marL="0" indent="0">
              <a:buNone/>
            </a:pPr>
            <a:r>
              <a:rPr lang="en-US" sz="3800" dirty="0"/>
              <a:t> </a:t>
            </a:r>
            <a:r>
              <a:rPr lang="en-US" sz="3800" dirty="0" smtClean="0"/>
              <a:t>     information </a:t>
            </a:r>
            <a:r>
              <a:rPr lang="en-US" sz="3800" dirty="0"/>
              <a:t>to decision makers.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Practical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70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Relationship Between M&amp;E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 &amp; E are two different management tools that are closely related, interactive and </a:t>
            </a:r>
            <a:r>
              <a:rPr lang="en-US" sz="2800" i="1" dirty="0" smtClean="0"/>
              <a:t>mutually supportive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900" i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Through routine tracking of project progress, monitoring can provide quantitative and qualitative data useful for designing and implementing project evaluation exercises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9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Through the results of periodic evaluations, monitoring tools and strategies can be refined and further developed</a:t>
            </a:r>
            <a:r>
              <a:rPr lang="en-US" dirty="0" smtClean="0"/>
              <a:t> </a:t>
            </a:r>
            <a:endParaRPr lang="en-US" sz="2800" dirty="0" smtClean="0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9C429DD2-F12A-4B77-84C9-5002F35A3787}" type="slidenum">
              <a:rPr lang="en-US" smtClean="0">
                <a:latin typeface="Arial" charset="0"/>
              </a:rPr>
              <a:pPr eaLnBrk="1" hangingPunct="1"/>
              <a:t>3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448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84238"/>
          </a:xfrm>
        </p:spPr>
        <p:txBody>
          <a:bodyPr/>
          <a:lstStyle/>
          <a:p>
            <a:r>
              <a:rPr lang="en-US" dirty="0" smtClean="0"/>
              <a:t>M &amp; 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Tx/>
              <a:buNone/>
            </a:pPr>
            <a:r>
              <a:rPr lang="fr-FR" b="1" u="sng" dirty="0"/>
              <a:t>Monitoring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 long </a:t>
            </a:r>
            <a:r>
              <a:rPr lang="fr-FR" dirty="0" err="1"/>
              <a:t>term</a:t>
            </a:r>
            <a:r>
              <a:rPr lang="fr-FR" dirty="0"/>
              <a:t> </a:t>
            </a:r>
            <a:r>
              <a:rPr lang="fr-FR" b="1" dirty="0" err="1"/>
              <a:t>process</a:t>
            </a:r>
            <a:r>
              <a:rPr lang="fr-FR" dirty="0"/>
              <a:t> / </a:t>
            </a:r>
            <a:r>
              <a:rPr lang="fr-FR" b="1" dirty="0"/>
              <a:t>on </a:t>
            </a:r>
            <a:r>
              <a:rPr lang="fr-FR" b="1" dirty="0" err="1"/>
              <a:t>going</a:t>
            </a:r>
            <a:r>
              <a:rPr lang="fr-FR" dirty="0"/>
              <a:t> in </a:t>
            </a:r>
            <a:r>
              <a:rPr lang="fr-FR" dirty="0" err="1"/>
              <a:t>order</a:t>
            </a:r>
            <a:r>
              <a:rPr lang="fr-FR" dirty="0"/>
              <a:t> to </a:t>
            </a:r>
            <a:r>
              <a:rPr lang="fr-FR" dirty="0" err="1"/>
              <a:t>ensure</a:t>
            </a:r>
            <a:r>
              <a:rPr lang="fr-FR" dirty="0"/>
              <a:t> </a:t>
            </a:r>
            <a:r>
              <a:rPr lang="fr-FR" dirty="0" err="1"/>
              <a:t>activities</a:t>
            </a:r>
            <a:r>
              <a:rPr lang="fr-FR" dirty="0"/>
              <a:t> are </a:t>
            </a:r>
            <a:r>
              <a:rPr lang="fr-FR" dirty="0" err="1"/>
              <a:t>taking</a:t>
            </a:r>
            <a:r>
              <a:rPr lang="fr-FR" dirty="0"/>
              <a:t> place </a:t>
            </a:r>
            <a:r>
              <a:rPr lang="fr-FR" dirty="0" err="1"/>
              <a:t>according</a:t>
            </a:r>
            <a:r>
              <a:rPr lang="fr-FR" dirty="0"/>
              <a:t> to </a:t>
            </a:r>
            <a:r>
              <a:rPr lang="fr-FR" dirty="0" smtClean="0"/>
              <a:t>standards </a:t>
            </a:r>
            <a:r>
              <a:rPr lang="fr-FR" dirty="0"/>
              <a:t>and to </a:t>
            </a:r>
            <a:r>
              <a:rPr lang="fr-FR" dirty="0" err="1"/>
              <a:t>find</a:t>
            </a:r>
            <a:r>
              <a:rPr lang="fr-FR" dirty="0"/>
              <a:t> out </a:t>
            </a:r>
            <a:r>
              <a:rPr lang="fr-FR" dirty="0" err="1"/>
              <a:t>weaknesses</a:t>
            </a:r>
            <a:r>
              <a:rPr lang="fr-FR" dirty="0"/>
              <a:t> and gaps </a:t>
            </a:r>
            <a:r>
              <a:rPr lang="fr-FR" dirty="0" err="1"/>
              <a:t>within</a:t>
            </a:r>
            <a:r>
              <a:rPr lang="fr-FR" dirty="0"/>
              <a:t> the </a:t>
            </a:r>
            <a:r>
              <a:rPr lang="fr-FR" dirty="0" err="1"/>
              <a:t>project</a:t>
            </a:r>
            <a:endParaRPr lang="fr-FR" dirty="0"/>
          </a:p>
          <a:p>
            <a:pPr algn="just">
              <a:lnSpc>
                <a:spcPct val="80000"/>
              </a:lnSpc>
              <a:buFontTx/>
              <a:buNone/>
            </a:pPr>
            <a:endParaRPr lang="fr-FR" b="1" dirty="0" smtClean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fr-FR" b="1" dirty="0" smtClean="0"/>
              <a:t>Monitoring </a:t>
            </a:r>
            <a:r>
              <a:rPr lang="fr-FR" dirty="0" err="1"/>
              <a:t>involve</a:t>
            </a:r>
            <a:r>
              <a:rPr lang="fr-FR" dirty="0"/>
              <a:t> the team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implementing</a:t>
            </a:r>
            <a:r>
              <a:rPr lang="fr-FR" dirty="0"/>
              <a:t> the </a:t>
            </a:r>
            <a:r>
              <a:rPr lang="fr-FR" dirty="0" err="1"/>
              <a:t>project</a:t>
            </a:r>
            <a:r>
              <a:rPr lang="fr-FR" dirty="0"/>
              <a:t> 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fr-FR" dirty="0" smtClean="0">
              <a:solidFill>
                <a:srgbClr val="FF6600"/>
              </a:solidFill>
            </a:endParaRPr>
          </a:p>
          <a:p>
            <a:pPr algn="just">
              <a:lnSpc>
                <a:spcPct val="80000"/>
              </a:lnSpc>
              <a:buFontTx/>
              <a:buNone/>
            </a:pPr>
            <a:r>
              <a:rPr lang="fr-FR" dirty="0" smtClean="0">
                <a:solidFill>
                  <a:srgbClr val="FF6600"/>
                </a:solidFill>
              </a:rPr>
              <a:t>Monitoring </a:t>
            </a:r>
            <a:r>
              <a:rPr lang="fr-FR" dirty="0" err="1">
                <a:solidFill>
                  <a:srgbClr val="FF6600"/>
                </a:solidFill>
              </a:rPr>
              <a:t>is</a:t>
            </a:r>
            <a:r>
              <a:rPr lang="fr-FR" dirty="0">
                <a:solidFill>
                  <a:srgbClr val="FF6600"/>
                </a:solidFill>
              </a:rPr>
              <a:t> </a:t>
            </a:r>
            <a:r>
              <a:rPr lang="fr-FR" dirty="0" err="1">
                <a:solidFill>
                  <a:srgbClr val="FF6600"/>
                </a:solidFill>
              </a:rPr>
              <a:t>activity</a:t>
            </a:r>
            <a:r>
              <a:rPr lang="fr-FR" dirty="0">
                <a:solidFill>
                  <a:srgbClr val="FF6600"/>
                </a:solidFill>
              </a:rPr>
              <a:t> </a:t>
            </a:r>
            <a:r>
              <a:rPr lang="fr-FR" dirty="0" err="1">
                <a:solidFill>
                  <a:srgbClr val="FF6600"/>
                </a:solidFill>
              </a:rPr>
              <a:t>based</a:t>
            </a:r>
            <a:r>
              <a:rPr lang="fr-FR" dirty="0">
                <a:solidFill>
                  <a:srgbClr val="FF6600"/>
                </a:solidFill>
              </a:rPr>
              <a:t> (??)</a:t>
            </a:r>
          </a:p>
          <a:p>
            <a:pPr>
              <a:lnSpc>
                <a:spcPct val="80000"/>
              </a:lnSpc>
              <a:buFontTx/>
              <a:buNone/>
            </a:pPr>
            <a:endParaRPr lang="fr-FR" dirty="0">
              <a:solidFill>
                <a:srgbClr val="FF66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697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 &amp; 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fr-FR" b="1" dirty="0"/>
              <a:t>Evaluation</a:t>
            </a:r>
            <a:r>
              <a:rPr lang="fr-FR" dirty="0"/>
              <a:t>: </a:t>
            </a:r>
            <a:r>
              <a:rPr lang="fr-FR" dirty="0" err="1"/>
              <a:t>after</a:t>
            </a:r>
            <a:r>
              <a:rPr lang="fr-FR" dirty="0"/>
              <a:t> the end of the </a:t>
            </a:r>
            <a:r>
              <a:rPr lang="fr-FR" dirty="0" err="1"/>
              <a:t>project</a:t>
            </a:r>
            <a:r>
              <a:rPr lang="fr-FR" dirty="0"/>
              <a:t> (or </a:t>
            </a:r>
            <a:r>
              <a:rPr lang="fr-FR" dirty="0" err="1"/>
              <a:t>at</a:t>
            </a:r>
            <a:r>
              <a:rPr lang="fr-FR" dirty="0"/>
              <a:t> </a:t>
            </a:r>
            <a:r>
              <a:rPr lang="fr-FR" dirty="0" err="1"/>
              <a:t>mid</a:t>
            </a:r>
            <a:r>
              <a:rPr lang="fr-FR" dirty="0"/>
              <a:t> </a:t>
            </a:r>
            <a:r>
              <a:rPr lang="fr-FR" dirty="0" err="1"/>
              <a:t>term</a:t>
            </a:r>
            <a:r>
              <a:rPr lang="fr-FR" dirty="0"/>
              <a:t>) to </a:t>
            </a:r>
            <a:r>
              <a:rPr lang="fr-FR" dirty="0" err="1"/>
              <a:t>find</a:t>
            </a:r>
            <a:r>
              <a:rPr lang="fr-FR" dirty="0"/>
              <a:t> out the </a:t>
            </a:r>
            <a:r>
              <a:rPr lang="fr-FR" dirty="0" err="1"/>
              <a:t>weaknesses</a:t>
            </a:r>
            <a:r>
              <a:rPr lang="fr-FR" dirty="0"/>
              <a:t> and the </a:t>
            </a:r>
            <a:r>
              <a:rPr lang="fr-FR" dirty="0" err="1"/>
              <a:t>results</a:t>
            </a:r>
            <a:r>
              <a:rPr lang="fr-FR" dirty="0"/>
              <a:t> of the </a:t>
            </a:r>
            <a:r>
              <a:rPr lang="fr-FR" dirty="0" err="1" smtClean="0"/>
              <a:t>project</a:t>
            </a:r>
            <a:r>
              <a:rPr lang="fr-FR" dirty="0" smtClean="0"/>
              <a:t> </a:t>
            </a:r>
            <a:endParaRPr lang="fr-FR" dirty="0"/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fr-FR" dirty="0" smtClean="0"/>
              <a:t>Evaluation </a:t>
            </a:r>
            <a:r>
              <a:rPr lang="fr-FR" dirty="0" err="1"/>
              <a:t>can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used</a:t>
            </a:r>
            <a:r>
              <a:rPr lang="fr-FR" dirty="0"/>
              <a:t> as a point of </a:t>
            </a:r>
            <a:r>
              <a:rPr lang="fr-FR" dirty="0" err="1"/>
              <a:t>reference</a:t>
            </a:r>
            <a:r>
              <a:rPr lang="fr-FR" dirty="0"/>
              <a:t> for </a:t>
            </a:r>
            <a:r>
              <a:rPr lang="fr-FR" dirty="0" smtClean="0"/>
              <a:t>future </a:t>
            </a:r>
            <a:r>
              <a:rPr lang="fr-FR" dirty="0" err="1"/>
              <a:t>projects</a:t>
            </a:r>
            <a:r>
              <a:rPr lang="fr-FR" dirty="0"/>
              <a:t> (</a:t>
            </a:r>
            <a:r>
              <a:rPr lang="fr-FR" dirty="0" err="1"/>
              <a:t>measure</a:t>
            </a:r>
            <a:r>
              <a:rPr lang="fr-FR" dirty="0"/>
              <a:t> outputs, </a:t>
            </a:r>
            <a:r>
              <a:rPr lang="fr-FR" dirty="0" err="1"/>
              <a:t>outcomes</a:t>
            </a:r>
            <a:r>
              <a:rPr lang="fr-FR" dirty="0"/>
              <a:t> and impacts)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fr-FR" dirty="0"/>
              <a:t>Evaluation </a:t>
            </a:r>
            <a:r>
              <a:rPr lang="fr-FR" dirty="0" err="1"/>
              <a:t>involves</a:t>
            </a:r>
            <a:r>
              <a:rPr lang="fr-FR" dirty="0"/>
              <a:t> </a:t>
            </a:r>
            <a:r>
              <a:rPr lang="fr-FR" dirty="0" err="1"/>
              <a:t>external</a:t>
            </a:r>
            <a:r>
              <a:rPr lang="fr-FR" dirty="0"/>
              <a:t> people</a:t>
            </a:r>
          </a:p>
          <a:p>
            <a:pPr>
              <a:lnSpc>
                <a:spcPct val="80000"/>
              </a:lnSpc>
              <a:buFont typeface="Wingdings" pitchFamily="2" charset="2"/>
              <a:buChar char="q"/>
            </a:pPr>
            <a:r>
              <a:rPr lang="fr-FR" dirty="0"/>
              <a:t>Evaluation </a:t>
            </a:r>
            <a:r>
              <a:rPr lang="fr-FR" dirty="0" err="1"/>
              <a:t>is</a:t>
            </a:r>
            <a:r>
              <a:rPr lang="fr-FR" dirty="0"/>
              <a:t> a one time </a:t>
            </a:r>
            <a:r>
              <a:rPr lang="fr-FR" dirty="0" err="1"/>
              <a:t>event</a:t>
            </a:r>
            <a:r>
              <a:rPr lang="fr-FR" dirty="0"/>
              <a:t> (</a:t>
            </a:r>
            <a:r>
              <a:rPr lang="fr-FR" dirty="0" err="1"/>
              <a:t>happens</a:t>
            </a:r>
            <a:r>
              <a:rPr lang="fr-FR" dirty="0"/>
              <a:t> </a:t>
            </a:r>
            <a:r>
              <a:rPr lang="fr-FR" dirty="0" err="1"/>
              <a:t>at</a:t>
            </a:r>
            <a:r>
              <a:rPr lang="fr-FR" dirty="0"/>
              <a:t> the end of the </a:t>
            </a:r>
            <a:r>
              <a:rPr lang="fr-FR" dirty="0" err="1"/>
              <a:t>project</a:t>
            </a:r>
            <a:r>
              <a:rPr lang="fr-FR" dirty="0"/>
              <a:t>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FR" dirty="0"/>
              <a:t>Evaluation </a:t>
            </a:r>
            <a:r>
              <a:rPr lang="fr-FR" dirty="0" err="1">
                <a:solidFill>
                  <a:srgbClr val="FF6600"/>
                </a:solidFill>
              </a:rPr>
              <a:t>is</a:t>
            </a:r>
            <a:r>
              <a:rPr lang="fr-FR" dirty="0">
                <a:solidFill>
                  <a:srgbClr val="FF6600"/>
                </a:solidFill>
              </a:rPr>
              <a:t> </a:t>
            </a:r>
            <a:r>
              <a:rPr lang="fr-FR" dirty="0" err="1">
                <a:solidFill>
                  <a:srgbClr val="FF6600"/>
                </a:solidFill>
              </a:rPr>
              <a:t>result</a:t>
            </a:r>
            <a:r>
              <a:rPr lang="fr-FR" dirty="0">
                <a:solidFill>
                  <a:srgbClr val="FF6600"/>
                </a:solidFill>
              </a:rPr>
              <a:t> </a:t>
            </a:r>
            <a:r>
              <a:rPr lang="fr-FR" dirty="0" err="1">
                <a:solidFill>
                  <a:srgbClr val="FF6600"/>
                </a:solidFill>
              </a:rPr>
              <a:t>based</a:t>
            </a:r>
            <a:r>
              <a:rPr lang="fr-FR" dirty="0">
                <a:solidFill>
                  <a:srgbClr val="FF6600"/>
                </a:solidFill>
              </a:rPr>
              <a:t> (???) </a:t>
            </a:r>
            <a:r>
              <a:rPr lang="fr-FR" dirty="0" err="1">
                <a:solidFill>
                  <a:srgbClr val="FF6600"/>
                </a:solidFill>
              </a:rPr>
              <a:t>measures</a:t>
            </a:r>
            <a:r>
              <a:rPr lang="fr-FR" dirty="0">
                <a:solidFill>
                  <a:srgbClr val="FF6600"/>
                </a:solidFill>
              </a:rPr>
              <a:t> the </a:t>
            </a:r>
            <a:r>
              <a:rPr lang="fr-FR" dirty="0" err="1">
                <a:solidFill>
                  <a:srgbClr val="FF6600"/>
                </a:solidFill>
              </a:rPr>
              <a:t>results</a:t>
            </a:r>
            <a:r>
              <a:rPr lang="fr-FR" dirty="0">
                <a:solidFill>
                  <a:srgbClr val="FF6600"/>
                </a:solidFill>
              </a:rPr>
              <a:t> </a:t>
            </a:r>
            <a:r>
              <a:rPr lang="fr-FR" dirty="0" err="1">
                <a:solidFill>
                  <a:srgbClr val="FF6600"/>
                </a:solidFill>
              </a:rPr>
              <a:t>through</a:t>
            </a:r>
            <a:r>
              <a:rPr lang="fr-FR" dirty="0">
                <a:solidFill>
                  <a:srgbClr val="FF6600"/>
                </a:solidFill>
              </a:rPr>
              <a:t> </a:t>
            </a:r>
            <a:r>
              <a:rPr lang="fr-FR" dirty="0" err="1">
                <a:solidFill>
                  <a:srgbClr val="FF6600"/>
                </a:solidFill>
              </a:rPr>
              <a:t>indicators</a:t>
            </a:r>
            <a:endParaRPr lang="fr-FR" dirty="0">
              <a:solidFill>
                <a:srgbClr val="FF66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466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/>
              <a:t>Comparison Between M&amp;E</a:t>
            </a:r>
          </a:p>
        </p:txBody>
      </p:sp>
      <p:graphicFrame>
        <p:nvGraphicFramePr>
          <p:cNvPr id="175154" name="Group 5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0322448"/>
              </p:ext>
            </p:extLst>
          </p:nvPr>
        </p:nvGraphicFramePr>
        <p:xfrm>
          <a:off x="271463" y="977900"/>
          <a:ext cx="8686800" cy="5396068"/>
        </p:xfrm>
        <a:graphic>
          <a:graphicData uri="http://schemas.openxmlformats.org/drawingml/2006/table">
            <a:tbl>
              <a:tblPr/>
              <a:tblGrid>
                <a:gridCol w="1976437"/>
                <a:gridCol w="3354388"/>
                <a:gridCol w="3355975"/>
              </a:tblGrid>
              <a:tr h="3657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Item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Monitoring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T="45715" marB="45715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Evaluation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T="45715" marB="45715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Frequency</a:t>
                      </a: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Regular, ongoing</a:t>
                      </a:r>
                    </a:p>
                  </a:txBody>
                  <a:tcPr marT="45715" marB="45715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Episodic</a:t>
                      </a:r>
                    </a:p>
                  </a:txBody>
                  <a:tcPr marT="45715" marB="45715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Main action</a:t>
                      </a: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Keeping track/oversight</a:t>
                      </a:r>
                    </a:p>
                  </a:txBody>
                  <a:tcPr marT="45715" marB="45715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Assessment</a:t>
                      </a:r>
                    </a:p>
                  </a:txBody>
                  <a:tcPr marT="45715" marB="45715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0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Basic purpose</a:t>
                      </a: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Improving efficiency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Adjusting work plan</a:t>
                      </a:r>
                    </a:p>
                  </a:txBody>
                  <a:tcPr marT="45715" marB="45715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Improve effectiveness, impact, future programming</a:t>
                      </a:r>
                    </a:p>
                  </a:txBody>
                  <a:tcPr marT="45715" marB="45715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Focus</a:t>
                      </a: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Inputs/outputs, process outcomes, work plans</a:t>
                      </a:r>
                    </a:p>
                  </a:txBody>
                  <a:tcPr marT="45715" marB="45715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Effectiveness, relevance, efficiency, impact, sustainability</a:t>
                      </a:r>
                    </a:p>
                  </a:txBody>
                  <a:tcPr marT="45715" marB="45715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3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Information sources</a:t>
                      </a: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Routine systems, field visits, stakeholder meetings, output  reports, rapid assessments</a:t>
                      </a:r>
                    </a:p>
                  </a:txBody>
                  <a:tcPr marT="45715" marB="45715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Sample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Surveys (pre-post project)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Special studies</a:t>
                      </a:r>
                    </a:p>
                  </a:txBody>
                  <a:tcPr marT="45715" marB="45715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7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Undertaken by</a:t>
                      </a:r>
                    </a:p>
                  </a:txBody>
                  <a:tcPr marT="45715" marB="45715" horzOverflow="overflow">
                    <a:lnL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Project/program managers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Community workers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Supervisors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Community (beneficiaries)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Funders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Other Stakeholders</a:t>
                      </a:r>
                    </a:p>
                  </a:txBody>
                  <a:tcPr marT="45715" marB="45715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External evaluators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Community (beneficiaries)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Project/program managers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Supervisors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Funders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F75BC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marT="45715" marB="45715" horzOverflow="overflow">
                    <a:lnL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55" name="Text Box 47"/>
          <p:cNvSpPr txBox="1">
            <a:spLocks noChangeArrowheads="1"/>
          </p:cNvSpPr>
          <p:nvPr/>
        </p:nvSpPr>
        <p:spPr bwMode="auto">
          <a:xfrm>
            <a:off x="517525" y="6432550"/>
            <a:ext cx="7813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1200"/>
              <a:t>Adapted from UNICEF, A UNICEF Guide for Monitoring and Evaluation: Making a Difference? New York, 1991, p.3</a:t>
            </a:r>
          </a:p>
          <a:p>
            <a:pPr eaLnBrk="1" hangingPunct="1"/>
            <a:endParaRPr lang="en-US" sz="1200"/>
          </a:p>
        </p:txBody>
      </p:sp>
      <p:sp>
        <p:nvSpPr>
          <p:cNvPr id="9256" name="Slide Number Placeholder 4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/>
            <a:fld id="{87012B98-64AD-4825-A47A-32A9E2B4141A}" type="slidenum">
              <a:rPr lang="en-US" smtClean="0">
                <a:latin typeface="Arial" charset="0"/>
              </a:rPr>
              <a:pPr eaLnBrk="1" hangingPunct="1"/>
              <a:t>6</a:t>
            </a:fld>
            <a:endParaRPr lang="en-US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419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057274"/>
            <a:ext cx="8305799" cy="534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3296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1"/>
            <a:ext cx="86868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6894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Why Monitor and Evaluate?</a:t>
            </a:r>
            <a:endParaRPr lang="en-US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1200" y="1828800"/>
            <a:ext cx="7975600" cy="387985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AU" sz="3600" dirty="0"/>
              <a:t>Collect accurate information about the TB Programme</a:t>
            </a:r>
          </a:p>
          <a:p>
            <a:pPr marL="609600" indent="-609600">
              <a:buFont typeface="Wingdings" pitchFamily="2" charset="2"/>
              <a:buAutoNum type="arabicPeriod"/>
            </a:pPr>
            <a:endParaRPr lang="en-AU" sz="2000" dirty="0"/>
          </a:p>
          <a:p>
            <a:pPr marL="609600" indent="-609600">
              <a:buFont typeface="Wingdings" pitchFamily="2" charset="2"/>
              <a:buAutoNum type="arabicPeriod"/>
            </a:pPr>
            <a:r>
              <a:rPr lang="en-AU" sz="3600" dirty="0"/>
              <a:t>Use that information to improve </a:t>
            </a:r>
            <a:br>
              <a:rPr lang="en-AU" sz="3600" dirty="0"/>
            </a:br>
            <a:r>
              <a:rPr lang="en-AU" sz="3600" dirty="0"/>
              <a:t>the TB Programme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27229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596</Words>
  <Application>Microsoft Macintosh PowerPoint</Application>
  <PresentationFormat>On-screen Show (4:3)</PresentationFormat>
  <Paragraphs>95</Paragraphs>
  <Slides>10</Slides>
  <Notes>3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Monitoring &amp; Evaluation Practical Model</vt:lpstr>
      <vt:lpstr>Practical Model</vt:lpstr>
      <vt:lpstr>Relationship Between M&amp;E</vt:lpstr>
      <vt:lpstr>M &amp; E</vt:lpstr>
      <vt:lpstr>M &amp; E</vt:lpstr>
      <vt:lpstr>Comparison Between M&amp;E</vt:lpstr>
      <vt:lpstr>PowerPoint Presentation</vt:lpstr>
      <vt:lpstr>PowerPoint Presentation</vt:lpstr>
      <vt:lpstr>Why Monitor and Evaluate?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Model</dc:title>
  <dc:creator>Mohammed Yaseen</dc:creator>
  <cp:lastModifiedBy>Mohammed Yaseen</cp:lastModifiedBy>
  <cp:revision>3</cp:revision>
  <dcterms:created xsi:type="dcterms:W3CDTF">2020-01-30T05:15:03Z</dcterms:created>
  <dcterms:modified xsi:type="dcterms:W3CDTF">2020-01-30T05:18:03Z</dcterms:modified>
</cp:coreProperties>
</file>