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5" r:id="rId3"/>
    <p:sldId id="257" r:id="rId4"/>
    <p:sldId id="276" r:id="rId5"/>
    <p:sldId id="260" r:id="rId6"/>
    <p:sldId id="258" r:id="rId7"/>
    <p:sldId id="259" r:id="rId8"/>
    <p:sldId id="261" r:id="rId9"/>
    <p:sldId id="262" r:id="rId10"/>
    <p:sldId id="263" r:id="rId11"/>
    <p:sldId id="264" r:id="rId12"/>
    <p:sldId id="265" r:id="rId13"/>
    <p:sldId id="266" r:id="rId14"/>
    <p:sldId id="268" r:id="rId15"/>
    <p:sldId id="269" r:id="rId16"/>
    <p:sldId id="270" r:id="rId17"/>
    <p:sldId id="271" r:id="rId18"/>
    <p:sldId id="272" r:id="rId19"/>
    <p:sldId id="274"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208" autoAdjust="0"/>
  </p:normalViewPr>
  <p:slideViewPr>
    <p:cSldViewPr snapToGrid="0">
      <p:cViewPr varScale="1">
        <p:scale>
          <a:sx n="66" d="100"/>
          <a:sy n="66" d="100"/>
        </p:scale>
        <p:origin x="900" y="72"/>
      </p:cViewPr>
      <p:guideLst/>
    </p:cSldViewPr>
  </p:slideViewPr>
  <p:notesTextViewPr>
    <p:cViewPr>
      <p:scale>
        <a:sx n="1" d="1"/>
        <a:sy n="1" d="1"/>
      </p:scale>
      <p:origin x="0" y="0"/>
    </p:cViewPr>
  </p:notesTextViewPr>
  <p:sorterViewPr>
    <p:cViewPr>
      <p:scale>
        <a:sx n="100" d="100"/>
        <a:sy n="100" d="100"/>
      </p:scale>
      <p:origin x="0" y="-10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F6C65E-5C83-4C4C-925A-E4029D0AC427}" type="datetimeFigureOut">
              <a:rPr lang="en-US" smtClean="0"/>
              <a:t>2/26/2020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6F652-2FEA-4507-A76C-824373DA662B}" type="slidenum">
              <a:rPr lang="en-US" smtClean="0"/>
              <a:t>‹#›</a:t>
            </a:fld>
            <a:endParaRPr lang="en-US"/>
          </a:p>
        </p:txBody>
      </p:sp>
    </p:spTree>
    <p:extLst>
      <p:ext uri="{BB962C8B-B14F-4D97-AF65-F5344CB8AC3E}">
        <p14:creationId xmlns:p14="http://schemas.microsoft.com/office/powerpoint/2010/main" val="861487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2</a:t>
            </a:fld>
            <a:endParaRPr lang="en-US"/>
          </a:p>
        </p:txBody>
      </p:sp>
    </p:spTree>
    <p:extLst>
      <p:ext uri="{BB962C8B-B14F-4D97-AF65-F5344CB8AC3E}">
        <p14:creationId xmlns:p14="http://schemas.microsoft.com/office/powerpoint/2010/main" val="2625244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U.S. </a:t>
            </a:r>
            <a:r>
              <a:rPr lang="en-GB" sz="1200" b="0" i="0" u="none" strike="noStrike" kern="1200" baseline="0" dirty="0">
                <a:solidFill>
                  <a:schemeClr val="tx1"/>
                </a:solidFill>
                <a:latin typeface="+mn-lt"/>
                <a:ea typeface="+mn-ea"/>
                <a:cs typeface="+mn-cs"/>
              </a:rPr>
              <a:t>Navy Next Generation Computer Resources (NGCR) Program</a:t>
            </a:r>
          </a:p>
          <a:p>
            <a:r>
              <a:rPr lang="en-GB" sz="1200" b="0" i="0" u="none" strike="noStrike" kern="1200" baseline="0" dirty="0">
                <a:solidFill>
                  <a:schemeClr val="tx1"/>
                </a:solidFill>
                <a:latin typeface="+mn-lt"/>
                <a:ea typeface="+mn-ea"/>
                <a:cs typeface="+mn-cs"/>
              </a:rPr>
              <a:t>the Project Support Environments Standards Working </a:t>
            </a:r>
            <a:r>
              <a:rPr lang="en-US" sz="1200" b="0" i="0" u="none" strike="noStrike" kern="1200" baseline="0" dirty="0">
                <a:solidFill>
                  <a:schemeClr val="tx1"/>
                </a:solidFill>
                <a:latin typeface="+mn-lt"/>
                <a:ea typeface="+mn-ea"/>
                <a:cs typeface="+mn-cs"/>
              </a:rPr>
              <a:t>Group (PSESWG) </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3</a:t>
            </a:fld>
            <a:endParaRPr lang="en-US"/>
          </a:p>
        </p:txBody>
      </p:sp>
    </p:spTree>
    <p:extLst>
      <p:ext uri="{BB962C8B-B14F-4D97-AF65-F5344CB8AC3E}">
        <p14:creationId xmlns:p14="http://schemas.microsoft.com/office/powerpoint/2010/main" val="2841786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Figure 13 illustrates the </a:t>
            </a:r>
            <a:r>
              <a:rPr lang="en-GB" sz="1200" b="0" i="0" u="none" strike="noStrike" kern="1200" baseline="0" dirty="0">
                <a:solidFill>
                  <a:schemeClr val="tx1"/>
                </a:solidFill>
                <a:latin typeface="+mn-lt"/>
                <a:ea typeface="+mn-ea"/>
                <a:cs typeface="+mn-cs"/>
              </a:rPr>
              <a:t>distinction between these concepts. </a:t>
            </a:r>
            <a:r>
              <a:rPr lang="en-GB" sz="1200" b="0" i="1" u="none" strike="noStrike" kern="1200" baseline="0" dirty="0">
                <a:solidFill>
                  <a:schemeClr val="tx1"/>
                </a:solidFill>
                <a:latin typeface="+mn-lt"/>
                <a:ea typeface="+mn-ea"/>
                <a:cs typeface="+mn-cs"/>
              </a:rPr>
              <a:t>Service </a:t>
            </a:r>
            <a:r>
              <a:rPr lang="en-GB" sz="1200" b="0" i="0" u="none" strike="noStrike" kern="1200" baseline="0" dirty="0">
                <a:solidFill>
                  <a:schemeClr val="tx1"/>
                </a:solidFill>
                <a:latin typeface="+mn-lt"/>
                <a:ea typeface="+mn-ea"/>
                <a:cs typeface="+mn-cs"/>
              </a:rPr>
              <a:t>can be contrasted with </a:t>
            </a:r>
            <a:r>
              <a:rPr lang="en-GB" sz="1200" b="0" i="1" u="none" strike="noStrike" kern="1200" baseline="0" dirty="0">
                <a:solidFill>
                  <a:schemeClr val="tx1"/>
                </a:solidFill>
                <a:latin typeface="+mn-lt"/>
                <a:ea typeface="+mn-ea"/>
                <a:cs typeface="+mn-cs"/>
              </a:rPr>
              <a:t>tool </a:t>
            </a:r>
            <a:r>
              <a:rPr lang="en-GB" sz="1200" b="0" i="0" u="none" strike="noStrike" kern="1200" baseline="0" dirty="0">
                <a:solidFill>
                  <a:schemeClr val="tx1"/>
                </a:solidFill>
                <a:latin typeface="+mn-lt"/>
                <a:ea typeface="+mn-ea"/>
                <a:cs typeface="+mn-cs"/>
              </a:rPr>
              <a:t>along an axis of conceptual versus actual, or it can be contrasted with </a:t>
            </a:r>
            <a:r>
              <a:rPr lang="en-GB" sz="1200" b="0" i="1" u="none" strike="noStrike" kern="1200" baseline="0" dirty="0">
                <a:solidFill>
                  <a:schemeClr val="tx1"/>
                </a:solidFill>
                <a:latin typeface="+mn-lt"/>
                <a:ea typeface="+mn-ea"/>
                <a:cs typeface="+mn-cs"/>
              </a:rPr>
              <a:t>task </a:t>
            </a:r>
            <a:r>
              <a:rPr lang="en-GB" sz="1200" b="0" i="0" u="none" strike="noStrike" kern="1200" baseline="0" dirty="0">
                <a:solidFill>
                  <a:schemeClr val="tx1"/>
                </a:solidFill>
                <a:latin typeface="+mn-lt"/>
                <a:ea typeface="+mn-ea"/>
                <a:cs typeface="+mn-cs"/>
              </a:rPr>
              <a:t>along an axis </a:t>
            </a:r>
            <a:r>
              <a:rPr lang="en-US" sz="1200" b="0" i="0" u="none" strike="noStrike" kern="1200" baseline="0" dirty="0">
                <a:solidFill>
                  <a:schemeClr val="tx1"/>
                </a:solidFill>
                <a:latin typeface="+mn-lt"/>
                <a:ea typeface="+mn-ea"/>
                <a:cs typeface="+mn-cs"/>
              </a:rPr>
              <a:t>of capability versus activity.</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7</a:t>
            </a:fld>
            <a:endParaRPr lang="en-US"/>
          </a:p>
        </p:txBody>
      </p:sp>
    </p:spTree>
    <p:extLst>
      <p:ext uri="{BB962C8B-B14F-4D97-AF65-F5344CB8AC3E}">
        <p14:creationId xmlns:p14="http://schemas.microsoft.com/office/powerpoint/2010/main" val="1086756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9</a:t>
            </a:fld>
            <a:endParaRPr lang="en-US"/>
          </a:p>
        </p:txBody>
      </p:sp>
    </p:spTree>
    <p:extLst>
      <p:ext uri="{BB962C8B-B14F-4D97-AF65-F5344CB8AC3E}">
        <p14:creationId xmlns:p14="http://schemas.microsoft.com/office/powerpoint/2010/main" val="1421778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End-user services are further subdivided into technical engineering, </a:t>
            </a:r>
            <a:r>
              <a:rPr lang="en-US" sz="1200" b="0" i="0" u="none" strike="noStrike" kern="1200" baseline="0" dirty="0">
                <a:solidFill>
                  <a:schemeClr val="tx1"/>
                </a:solidFill>
                <a:latin typeface="+mn-lt"/>
                <a:ea typeface="+mn-ea"/>
                <a:cs typeface="+mn-cs"/>
              </a:rPr>
              <a:t>project management, technical management, and support services</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11</a:t>
            </a:fld>
            <a:endParaRPr lang="en-US"/>
          </a:p>
        </p:txBody>
      </p:sp>
    </p:spTree>
    <p:extLst>
      <p:ext uri="{BB962C8B-B14F-4D97-AF65-F5344CB8AC3E}">
        <p14:creationId xmlns:p14="http://schemas.microsoft.com/office/powerpoint/2010/main" val="2544444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Since </a:t>
            </a:r>
            <a:r>
              <a:rPr lang="en-GB" sz="1200" b="0" i="0" u="none" strike="noStrike" kern="1200" baseline="0" dirty="0">
                <a:solidFill>
                  <a:schemeClr val="tx1"/>
                </a:solidFill>
                <a:latin typeface="+mn-lt"/>
                <a:ea typeface="+mn-ea"/>
                <a:cs typeface="+mn-cs"/>
              </a:rPr>
              <a:t>1989, NIST has sponsored a series of workshops developing a reference model specifically for environment frameworks. The product of that group is a document</a:t>
            </a:r>
          </a:p>
          <a:p>
            <a:r>
              <a:rPr lang="en-GB" sz="1200" b="0" i="0" u="none" strike="noStrike" kern="1200" baseline="0" dirty="0">
                <a:solidFill>
                  <a:schemeClr val="tx1"/>
                </a:solidFill>
                <a:latin typeface="+mn-lt"/>
                <a:ea typeface="+mn-ea"/>
                <a:cs typeface="+mn-cs"/>
              </a:rPr>
              <a:t>published jointly by NIST and the European Computer Manufacturers’ Association (ECMA), and is commonly known as the </a:t>
            </a:r>
            <a:r>
              <a:rPr lang="en-GB" sz="1200" b="0" i="1" u="none" strike="noStrike" kern="1200" baseline="0" dirty="0">
                <a:solidFill>
                  <a:schemeClr val="tx1"/>
                </a:solidFill>
                <a:latin typeface="+mn-lt"/>
                <a:ea typeface="+mn-ea"/>
                <a:cs typeface="+mn-cs"/>
              </a:rPr>
              <a:t>NIST/ECMA Frameworks</a:t>
            </a:r>
          </a:p>
          <a:p>
            <a:r>
              <a:rPr lang="en-GB" sz="1200" b="0" i="1" u="none" strike="noStrike" kern="1200" baseline="0" dirty="0">
                <a:solidFill>
                  <a:schemeClr val="tx1"/>
                </a:solidFill>
                <a:latin typeface="+mn-lt"/>
                <a:ea typeface="+mn-ea"/>
                <a:cs typeface="+mn-cs"/>
              </a:rPr>
              <a:t>Reference Model </a:t>
            </a:r>
            <a:r>
              <a:rPr lang="en-GB" sz="1200" b="0" i="0" u="none" strike="noStrike" kern="1200" baseline="0" dirty="0">
                <a:solidFill>
                  <a:schemeClr val="tx1"/>
                </a:solidFill>
                <a:latin typeface="+mn-lt"/>
                <a:ea typeface="+mn-ea"/>
                <a:cs typeface="+mn-cs"/>
              </a:rPr>
              <a:t>[62]. This document contains detailed descriptions of 50 framework services. The PSESWG elected essentially to use the NIST document</a:t>
            </a:r>
          </a:p>
          <a:p>
            <a:r>
              <a:rPr lang="en-GB" sz="1200" b="0" i="0" u="none" strike="noStrike" kern="1200" baseline="0" dirty="0">
                <a:solidFill>
                  <a:schemeClr val="tx1"/>
                </a:solidFill>
                <a:latin typeface="+mn-lt"/>
                <a:ea typeface="+mn-ea"/>
                <a:cs typeface="+mn-cs"/>
              </a:rPr>
              <a:t>in its entirety, and the PSESWG Reference Model simply contains abstracts of the more extensive descriptions found in the NIST/ECMA document</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15</a:t>
            </a:fld>
            <a:endParaRPr lang="en-US"/>
          </a:p>
        </p:txBody>
      </p:sp>
    </p:spTree>
    <p:extLst>
      <p:ext uri="{BB962C8B-B14F-4D97-AF65-F5344CB8AC3E}">
        <p14:creationId xmlns:p14="http://schemas.microsoft.com/office/powerpoint/2010/main" val="800345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(e.g., different </a:t>
            </a:r>
            <a:r>
              <a:rPr lang="en-GB" sz="1200" b="0" i="0" u="none" strike="noStrike" kern="1200" baseline="0" dirty="0">
                <a:solidFill>
                  <a:schemeClr val="tx1"/>
                </a:solidFill>
                <a:latin typeface="+mn-lt"/>
                <a:ea typeface="+mn-ea"/>
                <a:cs typeface="+mn-cs"/>
              </a:rPr>
              <a:t>entity-relationship (ER) design editors, or different C compilers)</a:t>
            </a:r>
          </a:p>
          <a:p>
            <a:r>
              <a:rPr lang="en-GB" sz="1200" b="0" i="0" u="none" strike="noStrike" kern="1200" baseline="0" dirty="0">
                <a:solidFill>
                  <a:schemeClr val="tx1"/>
                </a:solidFill>
                <a:latin typeface="+mn-lt"/>
                <a:ea typeface="+mn-ea"/>
                <a:cs typeface="+mn-cs"/>
              </a:rPr>
              <a:t>(e.g., cooperation between compilers and debuggers, or between ER design editors and design </a:t>
            </a:r>
            <a:r>
              <a:rPr lang="en-GB" sz="1200" b="0" i="0" u="none" strike="noStrike" kern="1200" baseline="0" dirty="0" err="1">
                <a:solidFill>
                  <a:schemeClr val="tx1"/>
                </a:solidFill>
                <a:latin typeface="+mn-lt"/>
                <a:ea typeface="+mn-ea"/>
                <a:cs typeface="+mn-cs"/>
              </a:rPr>
              <a:t>analyzers</a:t>
            </a:r>
            <a:r>
              <a:rPr lang="en-GB"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These </a:t>
            </a:r>
            <a:r>
              <a:rPr lang="en-GB" sz="1200" b="0" i="0" u="none" strike="noStrike" kern="1200" baseline="0" dirty="0">
                <a:solidFill>
                  <a:schemeClr val="tx1"/>
                </a:solidFill>
                <a:latin typeface="+mn-lt"/>
                <a:ea typeface="+mn-ea"/>
                <a:cs typeface="+mn-cs"/>
              </a:rPr>
              <a:t>can be interfaces within an engineering domain (e.g., a mapping between identifiers in the coding language and the design language), or interfaces within a management domain (e.g., a mapping between work breakdown structure (WBS) and schedule elements).</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17</a:t>
            </a:fld>
            <a:endParaRPr lang="en-US"/>
          </a:p>
        </p:txBody>
      </p:sp>
    </p:spTree>
    <p:extLst>
      <p:ext uri="{BB962C8B-B14F-4D97-AF65-F5344CB8AC3E}">
        <p14:creationId xmlns:p14="http://schemas.microsoft.com/office/powerpoint/2010/main" val="2416870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Project Support Environments Standards Working </a:t>
            </a:r>
            <a:r>
              <a:rPr lang="en-US" sz="1200" b="0" i="0" u="none" strike="noStrike" kern="1200" baseline="0" dirty="0">
                <a:solidFill>
                  <a:schemeClr val="tx1"/>
                </a:solidFill>
                <a:latin typeface="+mn-lt"/>
                <a:ea typeface="+mn-ea"/>
                <a:cs typeface="+mn-cs"/>
              </a:rPr>
              <a:t>Group (PSESWG)</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18</a:t>
            </a:fld>
            <a:endParaRPr lang="en-US"/>
          </a:p>
        </p:txBody>
      </p:sp>
    </p:spTree>
    <p:extLst>
      <p:ext uri="{BB962C8B-B14F-4D97-AF65-F5344CB8AC3E}">
        <p14:creationId xmlns:p14="http://schemas.microsoft.com/office/powerpoint/2010/main" val="914647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dirty="0"/>
              <a:t>desired degree of tightness of integration based on the process to be supported, </a:t>
            </a:r>
          </a:p>
          <a:p>
            <a:pPr lvl="1"/>
            <a:r>
              <a:rPr lang="en-GB" dirty="0"/>
              <a:t>and the need for flexibility to accommodate product heterogeneity, product replacement, and adaptability of process over time</a:t>
            </a:r>
            <a:endParaRPr lang="en-US" dirty="0"/>
          </a:p>
        </p:txBody>
      </p:sp>
      <p:sp>
        <p:nvSpPr>
          <p:cNvPr id="4" name="Slide Number Placeholder 3"/>
          <p:cNvSpPr>
            <a:spLocks noGrp="1"/>
          </p:cNvSpPr>
          <p:nvPr>
            <p:ph type="sldNum" sz="quarter" idx="5"/>
          </p:nvPr>
        </p:nvSpPr>
        <p:spPr/>
        <p:txBody>
          <a:bodyPr/>
          <a:lstStyle/>
          <a:p>
            <a:fld id="{6276F652-2FEA-4507-A76C-824373DA662B}" type="slidenum">
              <a:rPr lang="en-US" smtClean="0"/>
              <a:t>19</a:t>
            </a:fld>
            <a:endParaRPr lang="en-US"/>
          </a:p>
        </p:txBody>
      </p:sp>
    </p:spTree>
    <p:extLst>
      <p:ext uri="{BB962C8B-B14F-4D97-AF65-F5344CB8AC3E}">
        <p14:creationId xmlns:p14="http://schemas.microsoft.com/office/powerpoint/2010/main" val="1828933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49B44-3B68-40F7-B767-F4E4384767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C5AC13-5FEA-436C-AAFE-BED3542E61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DC2224-0D5C-4255-B9E4-317623A5A21B}"/>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5" name="Footer Placeholder 4">
            <a:extLst>
              <a:ext uri="{FF2B5EF4-FFF2-40B4-BE49-F238E27FC236}">
                <a16:creationId xmlns:a16="http://schemas.microsoft.com/office/drawing/2014/main" id="{1FA241E9-9BA5-4FE1-8A93-3B9604AFE5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4761D-2C6F-4C8F-ACB4-49B7B0A4ED58}"/>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2717533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6DD6F-7E40-4979-8343-6D536DF04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B40CEA-31AA-4AF0-9B25-EBF21E5269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9D8B57-453E-4B01-80BD-A930EB61002E}"/>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5" name="Footer Placeholder 4">
            <a:extLst>
              <a:ext uri="{FF2B5EF4-FFF2-40B4-BE49-F238E27FC236}">
                <a16:creationId xmlns:a16="http://schemas.microsoft.com/office/drawing/2014/main" id="{37C10643-C7BA-4466-8F6A-42A0022FDD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595FC2-0A79-4B4C-B729-8E1E636589B1}"/>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134709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C325C6-E6E9-426D-A3D6-B7DFE70780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9E2ABD-034A-4B8F-A112-70D2806B1D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521AB-9F0F-45ED-8EF9-73316A812A85}"/>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5" name="Footer Placeholder 4">
            <a:extLst>
              <a:ext uri="{FF2B5EF4-FFF2-40B4-BE49-F238E27FC236}">
                <a16:creationId xmlns:a16="http://schemas.microsoft.com/office/drawing/2014/main" id="{AC5004C2-6278-4DE0-96D2-8FCA366F25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62A0FE-8878-4BC3-9C13-14FB17FE1C31}"/>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1829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7A9C9-A07C-45A1-9325-7023F4BEFE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4B9633-0A62-469D-ACBA-E73A8C2AA7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230C0D-36FA-4B78-9BFE-995902815D3E}"/>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5" name="Footer Placeholder 4">
            <a:extLst>
              <a:ext uri="{FF2B5EF4-FFF2-40B4-BE49-F238E27FC236}">
                <a16:creationId xmlns:a16="http://schemas.microsoft.com/office/drawing/2014/main" id="{B20A801A-7B7B-476C-B47F-AFE273A98F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BEAB8D-0A6D-4D93-90E8-8399E6065CAC}"/>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1232516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8E63F-C6BF-489E-9E7A-870399D3F7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0D3316-FCD7-44E2-BA75-5A4664B45D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5E048E-A891-432F-97D6-E4B957FDC1E9}"/>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5" name="Footer Placeholder 4">
            <a:extLst>
              <a:ext uri="{FF2B5EF4-FFF2-40B4-BE49-F238E27FC236}">
                <a16:creationId xmlns:a16="http://schemas.microsoft.com/office/drawing/2014/main" id="{3F170848-3723-4DB7-B15C-F1F497D6DC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086409-B5BC-485E-BFC3-9A39EA823F5A}"/>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4004454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F5C61-E437-4861-B070-21F55F8DE0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53CA44-1A3A-4025-BF09-5520CB3245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83DFFD-0D39-4206-A525-0142ADAE23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DABE1B-FCAE-4ED5-A74D-31E9B853EC66}"/>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6" name="Footer Placeholder 5">
            <a:extLst>
              <a:ext uri="{FF2B5EF4-FFF2-40B4-BE49-F238E27FC236}">
                <a16:creationId xmlns:a16="http://schemas.microsoft.com/office/drawing/2014/main" id="{3BFC2E97-FC2F-4C87-B598-D0CA99E5DA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2326C-5E8A-4CE9-8D9D-458546785FD8}"/>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318942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D99E4-994A-4C03-A993-DAE5313C79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77441C-3C2D-4EC2-A6A2-8BE8FF659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4EDFDE-5B4A-4D96-846F-5B338515BB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F96175-EB88-4065-82F7-4A33CE6831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2A935A-6E90-4BD8-AE4D-C64BF7919D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654094-8B40-4DF1-A66A-91D736D41FE6}"/>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8" name="Footer Placeholder 7">
            <a:extLst>
              <a:ext uri="{FF2B5EF4-FFF2-40B4-BE49-F238E27FC236}">
                <a16:creationId xmlns:a16="http://schemas.microsoft.com/office/drawing/2014/main" id="{9E340B47-E49B-41B9-9F9C-E939549945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C9D650-CB75-4991-AF7B-F8BF45CB97AB}"/>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2498179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2D193-60BC-4501-A0B5-3F4A53A44B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07234E-25C8-4780-A2AD-17CB88C83363}"/>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4" name="Footer Placeholder 3">
            <a:extLst>
              <a:ext uri="{FF2B5EF4-FFF2-40B4-BE49-F238E27FC236}">
                <a16:creationId xmlns:a16="http://schemas.microsoft.com/office/drawing/2014/main" id="{08D474E8-AB87-4392-840E-1A5C980EAA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61ED60-1E9D-4138-AAA2-9CFFCC495840}"/>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318683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662F64-122C-4592-AC26-C642F2250EB7}"/>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3" name="Footer Placeholder 2">
            <a:extLst>
              <a:ext uri="{FF2B5EF4-FFF2-40B4-BE49-F238E27FC236}">
                <a16:creationId xmlns:a16="http://schemas.microsoft.com/office/drawing/2014/main" id="{7310083A-0B48-4106-8159-4FECFF1FA1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A6FA6F-59E5-4AFD-B28F-B776CDEC6C12}"/>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12118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6D33-C307-475D-A394-ECC95329F4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52FCD4-BD60-4269-944A-F61579213F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EE8475-DB22-470F-A73A-7455B0714D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8D9272-3630-4FF7-A4C2-66FE7266A288}"/>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6" name="Footer Placeholder 5">
            <a:extLst>
              <a:ext uri="{FF2B5EF4-FFF2-40B4-BE49-F238E27FC236}">
                <a16:creationId xmlns:a16="http://schemas.microsoft.com/office/drawing/2014/main" id="{017AFBD7-E071-438D-8D3A-F8E82A74B4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75130F-522A-46E4-85D1-0DCA94F59AD1}"/>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2441844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470B3-42B9-4B05-B631-0AA3716002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9D3B8E-B4A3-4697-B2EA-E9BE319251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391DAE-DC0E-479A-9E2B-353DA08FD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2221DD-C30F-4CEB-A4C0-2F724B97911B}"/>
              </a:ext>
            </a:extLst>
          </p:cNvPr>
          <p:cNvSpPr>
            <a:spLocks noGrp="1"/>
          </p:cNvSpPr>
          <p:nvPr>
            <p:ph type="dt" sz="half" idx="10"/>
          </p:nvPr>
        </p:nvSpPr>
        <p:spPr/>
        <p:txBody>
          <a:bodyPr/>
          <a:lstStyle/>
          <a:p>
            <a:fld id="{D1091BD4-C6B2-4163-B664-88E62017A81C}" type="datetimeFigureOut">
              <a:rPr lang="en-US" smtClean="0"/>
              <a:t>2/26/2020</a:t>
            </a:fld>
            <a:endParaRPr lang="en-US"/>
          </a:p>
        </p:txBody>
      </p:sp>
      <p:sp>
        <p:nvSpPr>
          <p:cNvPr id="6" name="Footer Placeholder 5">
            <a:extLst>
              <a:ext uri="{FF2B5EF4-FFF2-40B4-BE49-F238E27FC236}">
                <a16:creationId xmlns:a16="http://schemas.microsoft.com/office/drawing/2014/main" id="{8EADE978-D57E-41E8-9A10-6094A4BD0F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522DCA-C6A9-4D3D-8EC4-91CE326E066F}"/>
              </a:ext>
            </a:extLst>
          </p:cNvPr>
          <p:cNvSpPr>
            <a:spLocks noGrp="1"/>
          </p:cNvSpPr>
          <p:nvPr>
            <p:ph type="sldNum" sz="quarter" idx="12"/>
          </p:nvPr>
        </p:nvSpPr>
        <p:spPr/>
        <p:txBody>
          <a:bodyPr/>
          <a:lstStyle/>
          <a:p>
            <a:fld id="{586472C2-5F99-44C4-95D0-86A03A88AC9D}" type="slidenum">
              <a:rPr lang="en-US" smtClean="0"/>
              <a:t>‹#›</a:t>
            </a:fld>
            <a:endParaRPr lang="en-US"/>
          </a:p>
        </p:txBody>
      </p:sp>
    </p:spTree>
    <p:extLst>
      <p:ext uri="{BB962C8B-B14F-4D97-AF65-F5344CB8AC3E}">
        <p14:creationId xmlns:p14="http://schemas.microsoft.com/office/powerpoint/2010/main" val="3551289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5BF2AD-13C6-4453-A5EA-DF843857E2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22605A-4923-4B72-8614-BECF9A6A32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126951-C69F-449D-A17A-E97C10FC2B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91BD4-C6B2-4163-B664-88E62017A81C}" type="datetimeFigureOut">
              <a:rPr lang="en-US" smtClean="0"/>
              <a:t>2/26/2020</a:t>
            </a:fld>
            <a:endParaRPr lang="en-US"/>
          </a:p>
        </p:txBody>
      </p:sp>
      <p:sp>
        <p:nvSpPr>
          <p:cNvPr id="5" name="Footer Placeholder 4">
            <a:extLst>
              <a:ext uri="{FF2B5EF4-FFF2-40B4-BE49-F238E27FC236}">
                <a16:creationId xmlns:a16="http://schemas.microsoft.com/office/drawing/2014/main" id="{BAED0DB7-985B-4AE9-9DAE-16A3361A32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071BD3-E914-47EE-8E06-8F23163139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472C2-5F99-44C4-95D0-86A03A88AC9D}" type="slidenum">
              <a:rPr lang="en-US" smtClean="0"/>
              <a:t>‹#›</a:t>
            </a:fld>
            <a:endParaRPr lang="en-US"/>
          </a:p>
        </p:txBody>
      </p:sp>
    </p:spTree>
    <p:extLst>
      <p:ext uri="{BB962C8B-B14F-4D97-AF65-F5344CB8AC3E}">
        <p14:creationId xmlns:p14="http://schemas.microsoft.com/office/powerpoint/2010/main" val="3589306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F12F3-1E57-4A80-97CA-ED7D8922A59F}"/>
              </a:ext>
            </a:extLst>
          </p:cNvPr>
          <p:cNvSpPr>
            <a:spLocks noGrp="1"/>
          </p:cNvSpPr>
          <p:nvPr>
            <p:ph type="ctrTitle"/>
          </p:nvPr>
        </p:nvSpPr>
        <p:spPr/>
        <p:txBody>
          <a:bodyPr/>
          <a:lstStyle/>
          <a:p>
            <a:r>
              <a:rPr lang="en-US" b="1"/>
              <a:t>A Service-Based Model of</a:t>
            </a:r>
            <a:br>
              <a:rPr lang="en-US" b="1"/>
            </a:br>
            <a:r>
              <a:rPr lang="en-US" b="1"/>
              <a:t>a CASE Environment</a:t>
            </a:r>
            <a:endParaRPr lang="en-US"/>
          </a:p>
        </p:txBody>
      </p:sp>
      <p:sp>
        <p:nvSpPr>
          <p:cNvPr id="3" name="Subtitle 2">
            <a:extLst>
              <a:ext uri="{FF2B5EF4-FFF2-40B4-BE49-F238E27FC236}">
                <a16:creationId xmlns:a16="http://schemas.microsoft.com/office/drawing/2014/main" id="{BA1421C7-EFD9-4566-B602-D67D0FD49FC1}"/>
              </a:ext>
            </a:extLst>
          </p:cNvPr>
          <p:cNvSpPr>
            <a:spLocks noGrp="1"/>
          </p:cNvSpPr>
          <p:nvPr>
            <p:ph type="subTitle" idx="1"/>
          </p:nvPr>
        </p:nvSpPr>
        <p:spPr/>
        <p:txBody>
          <a:bodyPr/>
          <a:lstStyle/>
          <a:p>
            <a:r>
              <a:rPr lang="en-US" dirty="0"/>
              <a:t>Chapter # 4</a:t>
            </a:r>
          </a:p>
        </p:txBody>
      </p:sp>
    </p:spTree>
    <p:extLst>
      <p:ext uri="{BB962C8B-B14F-4D97-AF65-F5344CB8AC3E}">
        <p14:creationId xmlns:p14="http://schemas.microsoft.com/office/powerpoint/2010/main" val="907650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25116-C529-4DA4-867D-5102B7BD45CC}"/>
              </a:ext>
            </a:extLst>
          </p:cNvPr>
          <p:cNvSpPr>
            <a:spLocks noGrp="1"/>
          </p:cNvSpPr>
          <p:nvPr>
            <p:ph type="title"/>
          </p:nvPr>
        </p:nvSpPr>
        <p:spPr/>
        <p:txBody>
          <a:bodyPr/>
          <a:lstStyle/>
          <a:p>
            <a:r>
              <a:rPr lang="en-GB" b="1" dirty="0"/>
              <a:t>Description of Reference Model Services</a:t>
            </a:r>
            <a:endParaRPr lang="en-US" dirty="0"/>
          </a:p>
        </p:txBody>
      </p:sp>
      <p:sp>
        <p:nvSpPr>
          <p:cNvPr id="3" name="Content Placeholder 2">
            <a:extLst>
              <a:ext uri="{FF2B5EF4-FFF2-40B4-BE49-F238E27FC236}">
                <a16:creationId xmlns:a16="http://schemas.microsoft.com/office/drawing/2014/main" id="{CD45E647-5236-4D23-AB3F-D58EC19FEC47}"/>
              </a:ext>
            </a:extLst>
          </p:cNvPr>
          <p:cNvSpPr>
            <a:spLocks noGrp="1"/>
          </p:cNvSpPr>
          <p:nvPr>
            <p:ph idx="1"/>
          </p:nvPr>
        </p:nvSpPr>
        <p:spPr>
          <a:xfrm>
            <a:off x="838200" y="1825625"/>
            <a:ext cx="10744200" cy="4351338"/>
          </a:xfrm>
        </p:spPr>
        <p:txBody>
          <a:bodyPr>
            <a:normAutofit fontScale="92500" lnSpcReduction="20000"/>
          </a:bodyPr>
          <a:lstStyle/>
          <a:p>
            <a:pPr algn="just"/>
            <a:r>
              <a:rPr lang="en-GB" dirty="0"/>
              <a:t>The reference model is a catalogue of service descriptions spanning the functionality </a:t>
            </a:r>
            <a:r>
              <a:rPr lang="en-US" dirty="0"/>
              <a:t>of a populated environment.</a:t>
            </a:r>
          </a:p>
          <a:p>
            <a:pPr algn="just"/>
            <a:r>
              <a:rPr lang="en-GB" dirty="0"/>
              <a:t>The service descriptions are grouped in varying ways, either by degrees of abstraction, or functionality.</a:t>
            </a:r>
          </a:p>
          <a:p>
            <a:pPr algn="just"/>
            <a:r>
              <a:rPr lang="en-US" dirty="0"/>
              <a:t>The </a:t>
            </a:r>
            <a:r>
              <a:rPr lang="en-GB" dirty="0"/>
              <a:t>highest-level division classifies services either as end-user or framework services.</a:t>
            </a:r>
          </a:p>
          <a:p>
            <a:pPr algn="just"/>
            <a:r>
              <a:rPr lang="en-GB" dirty="0"/>
              <a:t>The former includes services that directly support the execution of a project (i.e., engineers, managers, and secretaries). </a:t>
            </a:r>
          </a:p>
          <a:p>
            <a:pPr algn="just"/>
            <a:r>
              <a:rPr lang="en-GB" dirty="0"/>
              <a:t>The latter services relate to users who facilitate, maintain, or improve the operation of the computer system itself (e.g., a human user performing such tasks as tool installation), </a:t>
            </a:r>
          </a:p>
          <a:p>
            <a:pPr algn="just"/>
            <a:r>
              <a:rPr lang="en-GB" dirty="0"/>
              <a:t>or the services be used directly by other services in the environment.</a:t>
            </a:r>
            <a:endParaRPr lang="en-US" dirty="0"/>
          </a:p>
        </p:txBody>
      </p:sp>
    </p:spTree>
    <p:extLst>
      <p:ext uri="{BB962C8B-B14F-4D97-AF65-F5344CB8AC3E}">
        <p14:creationId xmlns:p14="http://schemas.microsoft.com/office/powerpoint/2010/main" val="2960125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CBCD9-3E32-47AC-ABE1-5CBB04DC06FC}"/>
              </a:ext>
            </a:extLst>
          </p:cNvPr>
          <p:cNvSpPr>
            <a:spLocks noGrp="1"/>
          </p:cNvSpPr>
          <p:nvPr>
            <p:ph type="title"/>
          </p:nvPr>
        </p:nvSpPr>
        <p:spPr/>
        <p:txBody>
          <a:bodyPr/>
          <a:lstStyle/>
          <a:p>
            <a:r>
              <a:rPr lang="en-GB" b="1" dirty="0"/>
              <a:t>A Graphical Depiction of the Reference Model Service Groups.</a:t>
            </a:r>
            <a:endParaRPr lang="en-US" b="1" dirty="0"/>
          </a:p>
        </p:txBody>
      </p:sp>
      <p:pic>
        <p:nvPicPr>
          <p:cNvPr id="5" name="Content Placeholder 4">
            <a:extLst>
              <a:ext uri="{FF2B5EF4-FFF2-40B4-BE49-F238E27FC236}">
                <a16:creationId xmlns:a16="http://schemas.microsoft.com/office/drawing/2014/main" id="{A87E2EC2-3A76-4EFD-AAA5-F4FF41C3461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26436" y="1825625"/>
            <a:ext cx="9872868" cy="4667250"/>
          </a:xfrm>
        </p:spPr>
      </p:pic>
    </p:spTree>
    <p:extLst>
      <p:ext uri="{BB962C8B-B14F-4D97-AF65-F5344CB8AC3E}">
        <p14:creationId xmlns:p14="http://schemas.microsoft.com/office/powerpoint/2010/main" val="2685444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5F0C5-5153-40EC-A155-7D001B8EF817}"/>
              </a:ext>
            </a:extLst>
          </p:cNvPr>
          <p:cNvSpPr>
            <a:spLocks noGrp="1"/>
          </p:cNvSpPr>
          <p:nvPr>
            <p:ph type="title"/>
          </p:nvPr>
        </p:nvSpPr>
        <p:spPr/>
        <p:txBody>
          <a:bodyPr/>
          <a:lstStyle/>
          <a:p>
            <a:r>
              <a:rPr lang="en-US" b="1" dirty="0"/>
              <a:t>Technical Engineering Services</a:t>
            </a:r>
            <a:endParaRPr lang="en-US" dirty="0"/>
          </a:p>
        </p:txBody>
      </p:sp>
      <p:sp>
        <p:nvSpPr>
          <p:cNvPr id="3" name="Content Placeholder 2">
            <a:extLst>
              <a:ext uri="{FF2B5EF4-FFF2-40B4-BE49-F238E27FC236}">
                <a16:creationId xmlns:a16="http://schemas.microsoft.com/office/drawing/2014/main" id="{E31398AC-2337-4D59-B7EE-485B95B1E305}"/>
              </a:ext>
            </a:extLst>
          </p:cNvPr>
          <p:cNvSpPr>
            <a:spLocks noGrp="1"/>
          </p:cNvSpPr>
          <p:nvPr>
            <p:ph idx="1"/>
          </p:nvPr>
        </p:nvSpPr>
        <p:spPr/>
        <p:txBody>
          <a:bodyPr>
            <a:normAutofit lnSpcReduction="10000"/>
          </a:bodyPr>
          <a:lstStyle/>
          <a:p>
            <a:pPr algn="just"/>
            <a:r>
              <a:rPr lang="en-GB" dirty="0"/>
              <a:t>The following services are defined in the reference model: </a:t>
            </a:r>
          </a:p>
          <a:p>
            <a:pPr algn="just"/>
            <a:r>
              <a:rPr lang="en-GB" dirty="0"/>
              <a:t>system engineering services </a:t>
            </a:r>
          </a:p>
          <a:p>
            <a:pPr lvl="1" algn="just"/>
            <a:r>
              <a:rPr lang="en-GB" dirty="0"/>
              <a:t>(requirements engineering, design and allocation, simulation and modelling, static analysis, testing, integration, reengineering, host-target connection, target monitoring, and traceability);</a:t>
            </a:r>
          </a:p>
          <a:p>
            <a:pPr algn="just"/>
            <a:r>
              <a:rPr lang="en-GB" dirty="0"/>
              <a:t>software engineering services </a:t>
            </a:r>
          </a:p>
          <a:p>
            <a:pPr lvl="1" algn="just"/>
            <a:r>
              <a:rPr lang="en-GB" dirty="0"/>
              <a:t>(requirements analysis, design, simulation and modelling, code verification, software generation, compilation, static analysis, debugging, testing, build, reverse engineering, reengineering, and traceability); </a:t>
            </a:r>
          </a:p>
          <a:p>
            <a:pPr algn="just"/>
            <a:r>
              <a:rPr lang="en-GB" dirty="0"/>
              <a:t>life-cycle process engineering services </a:t>
            </a:r>
          </a:p>
          <a:p>
            <a:pPr lvl="1" algn="just"/>
            <a:r>
              <a:rPr lang="en-GB" dirty="0"/>
              <a:t>(process definition, process library, process </a:t>
            </a:r>
            <a:r>
              <a:rPr lang="en-US" dirty="0"/>
              <a:t>exchange, and process usage).</a:t>
            </a:r>
          </a:p>
        </p:txBody>
      </p:sp>
    </p:spTree>
    <p:extLst>
      <p:ext uri="{BB962C8B-B14F-4D97-AF65-F5344CB8AC3E}">
        <p14:creationId xmlns:p14="http://schemas.microsoft.com/office/powerpoint/2010/main" val="1369907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1CCD0-BC3A-4179-A9A5-DF49F798FB71}"/>
              </a:ext>
            </a:extLst>
          </p:cNvPr>
          <p:cNvSpPr>
            <a:spLocks noGrp="1"/>
          </p:cNvSpPr>
          <p:nvPr>
            <p:ph type="title"/>
          </p:nvPr>
        </p:nvSpPr>
        <p:spPr/>
        <p:txBody>
          <a:bodyPr/>
          <a:lstStyle/>
          <a:p>
            <a:r>
              <a:rPr lang="en-US" b="1" dirty="0"/>
              <a:t>Project Management and Technical Management Services</a:t>
            </a:r>
            <a:endParaRPr lang="en-US" dirty="0"/>
          </a:p>
        </p:txBody>
      </p:sp>
      <p:sp>
        <p:nvSpPr>
          <p:cNvPr id="3" name="Content Placeholder 2">
            <a:extLst>
              <a:ext uri="{FF2B5EF4-FFF2-40B4-BE49-F238E27FC236}">
                <a16:creationId xmlns:a16="http://schemas.microsoft.com/office/drawing/2014/main" id="{729E40E7-2DDE-47C6-B55E-52A36730A746}"/>
              </a:ext>
            </a:extLst>
          </p:cNvPr>
          <p:cNvSpPr>
            <a:spLocks noGrp="1"/>
          </p:cNvSpPr>
          <p:nvPr>
            <p:ph idx="1"/>
          </p:nvPr>
        </p:nvSpPr>
        <p:spPr/>
        <p:txBody>
          <a:bodyPr/>
          <a:lstStyle/>
          <a:p>
            <a:pPr algn="just"/>
            <a:r>
              <a:rPr lang="en-GB" dirty="0"/>
              <a:t>The following project management services are described in the reference model: </a:t>
            </a:r>
          </a:p>
          <a:p>
            <a:pPr lvl="1" algn="just"/>
            <a:r>
              <a:rPr lang="en-GB" dirty="0"/>
              <a:t>planning, estimating, risk analysis, and tracking.</a:t>
            </a:r>
          </a:p>
          <a:p>
            <a:pPr algn="just"/>
            <a:r>
              <a:rPr lang="en-GB" dirty="0"/>
              <a:t>The following technical management services are defined in the reference </a:t>
            </a:r>
            <a:r>
              <a:rPr lang="fr-FR" dirty="0"/>
              <a:t>model: </a:t>
            </a:r>
          </a:p>
          <a:p>
            <a:pPr lvl="1" algn="just"/>
            <a:r>
              <a:rPr lang="fr-FR" dirty="0"/>
              <a:t>configuration management, change management, information management, and </a:t>
            </a:r>
            <a:r>
              <a:rPr lang="en-US" dirty="0"/>
              <a:t>reuse management.</a:t>
            </a:r>
          </a:p>
        </p:txBody>
      </p:sp>
    </p:spTree>
    <p:extLst>
      <p:ext uri="{BB962C8B-B14F-4D97-AF65-F5344CB8AC3E}">
        <p14:creationId xmlns:p14="http://schemas.microsoft.com/office/powerpoint/2010/main" val="3238309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0F5E4-38BF-4FED-99D4-E72B88930901}"/>
              </a:ext>
            </a:extLst>
          </p:cNvPr>
          <p:cNvSpPr>
            <a:spLocks noGrp="1"/>
          </p:cNvSpPr>
          <p:nvPr>
            <p:ph type="title"/>
          </p:nvPr>
        </p:nvSpPr>
        <p:spPr/>
        <p:txBody>
          <a:bodyPr/>
          <a:lstStyle/>
          <a:p>
            <a:r>
              <a:rPr lang="en-US" b="1" dirty="0"/>
              <a:t>Support Services</a:t>
            </a:r>
            <a:endParaRPr lang="en-US" dirty="0"/>
          </a:p>
        </p:txBody>
      </p:sp>
      <p:sp>
        <p:nvSpPr>
          <p:cNvPr id="3" name="Content Placeholder 2">
            <a:extLst>
              <a:ext uri="{FF2B5EF4-FFF2-40B4-BE49-F238E27FC236}">
                <a16:creationId xmlns:a16="http://schemas.microsoft.com/office/drawing/2014/main" id="{4BE5BEF8-EE32-4ABC-BF2B-F408AF4A6A52}"/>
              </a:ext>
            </a:extLst>
          </p:cNvPr>
          <p:cNvSpPr>
            <a:spLocks noGrp="1"/>
          </p:cNvSpPr>
          <p:nvPr>
            <p:ph idx="1"/>
          </p:nvPr>
        </p:nvSpPr>
        <p:spPr/>
        <p:txBody>
          <a:bodyPr>
            <a:normAutofit/>
          </a:bodyPr>
          <a:lstStyle/>
          <a:p>
            <a:pPr algn="just"/>
            <a:r>
              <a:rPr lang="en-GB" dirty="0"/>
              <a:t>The reference model describes the following support services: </a:t>
            </a:r>
          </a:p>
          <a:p>
            <a:pPr algn="just"/>
            <a:r>
              <a:rPr lang="en-GB" dirty="0"/>
              <a:t>common support services </a:t>
            </a:r>
          </a:p>
          <a:p>
            <a:pPr lvl="1" algn="just"/>
            <a:r>
              <a:rPr lang="en-GB" dirty="0"/>
              <a:t>(text processing, numeric processing, figure processing, audio and video processing, calendar and reminder, and annotation); </a:t>
            </a:r>
          </a:p>
          <a:p>
            <a:pPr algn="just"/>
            <a:r>
              <a:rPr lang="en-GB" dirty="0"/>
              <a:t>user communication services </a:t>
            </a:r>
          </a:p>
          <a:p>
            <a:pPr lvl="1" algn="just"/>
            <a:r>
              <a:rPr lang="en-GB" dirty="0"/>
              <a:t>(mail, bulletin boards, and conferencing); </a:t>
            </a:r>
          </a:p>
          <a:p>
            <a:pPr algn="just"/>
            <a:r>
              <a:rPr lang="en-GB" dirty="0"/>
              <a:t>Administration services </a:t>
            </a:r>
          </a:p>
          <a:p>
            <a:pPr lvl="1" algn="just"/>
            <a:r>
              <a:rPr lang="en-GB" dirty="0"/>
              <a:t>(tool installation and customization, PSE user and </a:t>
            </a:r>
            <a:r>
              <a:rPr lang="en-US" dirty="0"/>
              <a:t>role management, PSE resource management, PSE status monitoring, PSE diagnostic, </a:t>
            </a:r>
            <a:r>
              <a:rPr lang="en-GB" dirty="0"/>
              <a:t>PSE interchange, PSE user access, and PSE instruction).</a:t>
            </a:r>
            <a:endParaRPr lang="en-US" dirty="0"/>
          </a:p>
        </p:txBody>
      </p:sp>
    </p:spTree>
    <p:extLst>
      <p:ext uri="{BB962C8B-B14F-4D97-AF65-F5344CB8AC3E}">
        <p14:creationId xmlns:p14="http://schemas.microsoft.com/office/powerpoint/2010/main" val="2493639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71FC9-F6B4-4429-A729-DBB6D95B5F4B}"/>
              </a:ext>
            </a:extLst>
          </p:cNvPr>
          <p:cNvSpPr>
            <a:spLocks noGrp="1"/>
          </p:cNvSpPr>
          <p:nvPr>
            <p:ph type="title"/>
          </p:nvPr>
        </p:nvSpPr>
        <p:spPr/>
        <p:txBody>
          <a:bodyPr/>
          <a:lstStyle/>
          <a:p>
            <a:r>
              <a:rPr lang="en-US" b="1" dirty="0"/>
              <a:t>Framework Services</a:t>
            </a:r>
            <a:endParaRPr lang="en-US" dirty="0"/>
          </a:p>
        </p:txBody>
      </p:sp>
      <p:sp>
        <p:nvSpPr>
          <p:cNvPr id="3" name="Content Placeholder 2">
            <a:extLst>
              <a:ext uri="{FF2B5EF4-FFF2-40B4-BE49-F238E27FC236}">
                <a16:creationId xmlns:a16="http://schemas.microsoft.com/office/drawing/2014/main" id="{34235439-00A4-4085-B3FA-B9F582E09E5D}"/>
              </a:ext>
            </a:extLst>
          </p:cNvPr>
          <p:cNvSpPr>
            <a:spLocks noGrp="1"/>
          </p:cNvSpPr>
          <p:nvPr>
            <p:ph idx="1"/>
          </p:nvPr>
        </p:nvSpPr>
        <p:spPr>
          <a:xfrm>
            <a:off x="838199" y="1825625"/>
            <a:ext cx="10798277" cy="4351338"/>
          </a:xfrm>
        </p:spPr>
        <p:txBody>
          <a:bodyPr>
            <a:normAutofit/>
          </a:bodyPr>
          <a:lstStyle/>
          <a:p>
            <a:pPr algn="just"/>
            <a:r>
              <a:rPr lang="en-GB" dirty="0"/>
              <a:t>Framework services comprise the infrastructure of an environment.</a:t>
            </a:r>
          </a:p>
          <a:p>
            <a:pPr algn="just"/>
            <a:r>
              <a:rPr lang="en-GB" dirty="0"/>
              <a:t>The reference model defines the following framework services: </a:t>
            </a:r>
          </a:p>
          <a:p>
            <a:pPr lvl="1" algn="just"/>
            <a:r>
              <a:rPr lang="en-GB" dirty="0"/>
              <a:t>object management, </a:t>
            </a:r>
            <a:r>
              <a:rPr lang="en-US" dirty="0"/>
              <a:t>process management, communication, operating system, user interface, </a:t>
            </a:r>
            <a:r>
              <a:rPr lang="en-GB" dirty="0"/>
              <a:t>and policy enforcement. </a:t>
            </a:r>
          </a:p>
          <a:p>
            <a:pPr algn="just"/>
            <a:r>
              <a:rPr lang="en-GB" dirty="0"/>
              <a:t>In addition to these services, the NIST/ECMA Reference Model contains services related to framework administration and configuration; </a:t>
            </a:r>
          </a:p>
        </p:txBody>
      </p:sp>
    </p:spTree>
    <p:extLst>
      <p:ext uri="{BB962C8B-B14F-4D97-AF65-F5344CB8AC3E}">
        <p14:creationId xmlns:p14="http://schemas.microsoft.com/office/powerpoint/2010/main" val="2571713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C9A23-9D8D-45FA-9922-399DD6A6AC82}"/>
              </a:ext>
            </a:extLst>
          </p:cNvPr>
          <p:cNvSpPr>
            <a:spLocks noGrp="1"/>
          </p:cNvSpPr>
          <p:nvPr>
            <p:ph type="title"/>
          </p:nvPr>
        </p:nvSpPr>
        <p:spPr/>
        <p:txBody>
          <a:bodyPr/>
          <a:lstStyle/>
          <a:p>
            <a:r>
              <a:rPr lang="en-GB" b="1" dirty="0"/>
              <a:t>Uses of the Reference Model</a:t>
            </a:r>
            <a:endParaRPr lang="en-US" dirty="0"/>
          </a:p>
        </p:txBody>
      </p:sp>
      <p:sp>
        <p:nvSpPr>
          <p:cNvPr id="3" name="Content Placeholder 2">
            <a:extLst>
              <a:ext uri="{FF2B5EF4-FFF2-40B4-BE49-F238E27FC236}">
                <a16:creationId xmlns:a16="http://schemas.microsoft.com/office/drawing/2014/main" id="{A1D676C7-AEAF-4A7F-8916-AC43C298E7B4}"/>
              </a:ext>
            </a:extLst>
          </p:cNvPr>
          <p:cNvSpPr>
            <a:spLocks noGrp="1"/>
          </p:cNvSpPr>
          <p:nvPr>
            <p:ph idx="1"/>
          </p:nvPr>
        </p:nvSpPr>
        <p:spPr/>
        <p:txBody>
          <a:bodyPr>
            <a:normAutofit/>
          </a:bodyPr>
          <a:lstStyle/>
          <a:p>
            <a:pPr algn="just"/>
            <a:r>
              <a:rPr lang="en-GB" dirty="0"/>
              <a:t>While our particular interest in the reference model is related to our examination of CASE tool integration, there are also some immediate and pragmatic uses for the reference model, particularly in defining or characterizing an integrated environment. </a:t>
            </a:r>
          </a:p>
          <a:p>
            <a:pPr algn="just"/>
            <a:r>
              <a:rPr lang="en-GB" dirty="0"/>
              <a:t>We now consider some of these, including: </a:t>
            </a:r>
          </a:p>
          <a:p>
            <a:pPr lvl="1" algn="just"/>
            <a:r>
              <a:rPr lang="en-GB" dirty="0"/>
              <a:t>choosing interface areas for potential standardization; </a:t>
            </a:r>
          </a:p>
          <a:p>
            <a:pPr lvl="1" algn="just"/>
            <a:r>
              <a:rPr lang="en-GB" dirty="0"/>
              <a:t>producing mappings and comparisons based on the reference model;</a:t>
            </a:r>
          </a:p>
          <a:p>
            <a:pPr lvl="1" algn="just"/>
            <a:r>
              <a:rPr lang="en-GB" dirty="0"/>
              <a:t>describing the integration requirements of a system; </a:t>
            </a:r>
          </a:p>
          <a:p>
            <a:pPr lvl="1" algn="just"/>
            <a:r>
              <a:rPr lang="en-GB" dirty="0"/>
              <a:t>defining tool and environment architectures.</a:t>
            </a:r>
            <a:endParaRPr lang="en-US" dirty="0"/>
          </a:p>
        </p:txBody>
      </p:sp>
    </p:spTree>
    <p:extLst>
      <p:ext uri="{BB962C8B-B14F-4D97-AF65-F5344CB8AC3E}">
        <p14:creationId xmlns:p14="http://schemas.microsoft.com/office/powerpoint/2010/main" val="3101604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8F8DD-8A92-40CF-91F9-C4026C175CF4}"/>
              </a:ext>
            </a:extLst>
          </p:cNvPr>
          <p:cNvSpPr>
            <a:spLocks noGrp="1"/>
          </p:cNvSpPr>
          <p:nvPr>
            <p:ph type="title"/>
          </p:nvPr>
        </p:nvSpPr>
        <p:spPr/>
        <p:txBody>
          <a:bodyPr/>
          <a:lstStyle/>
          <a:p>
            <a:r>
              <a:rPr lang="en-GB" b="1" dirty="0"/>
              <a:t>Choosing Interface Areas for Potential Standardization</a:t>
            </a:r>
            <a:endParaRPr lang="en-US" dirty="0"/>
          </a:p>
        </p:txBody>
      </p:sp>
      <p:sp>
        <p:nvSpPr>
          <p:cNvPr id="3" name="Content Placeholder 2">
            <a:extLst>
              <a:ext uri="{FF2B5EF4-FFF2-40B4-BE49-F238E27FC236}">
                <a16:creationId xmlns:a16="http://schemas.microsoft.com/office/drawing/2014/main" id="{0409DC0D-CB95-4F09-A760-D0D4B0C3D62F}"/>
              </a:ext>
            </a:extLst>
          </p:cNvPr>
          <p:cNvSpPr>
            <a:spLocks noGrp="1"/>
          </p:cNvSpPr>
          <p:nvPr>
            <p:ph idx="1"/>
          </p:nvPr>
        </p:nvSpPr>
        <p:spPr>
          <a:xfrm>
            <a:off x="838200" y="1825625"/>
            <a:ext cx="10515600" cy="4667250"/>
          </a:xfrm>
        </p:spPr>
        <p:txBody>
          <a:bodyPr>
            <a:normAutofit/>
          </a:bodyPr>
          <a:lstStyle/>
          <a:p>
            <a:pPr algn="just"/>
            <a:r>
              <a:rPr lang="en-GB" dirty="0"/>
              <a:t>An important point to emphasize is that within the end-user services there are a number of different interface </a:t>
            </a:r>
            <a:r>
              <a:rPr lang="en-GB" i="1" dirty="0"/>
              <a:t>areas </a:t>
            </a:r>
            <a:r>
              <a:rPr lang="en-GB" dirty="0"/>
              <a:t>that may be of interest. </a:t>
            </a:r>
            <a:r>
              <a:rPr lang="en-US" dirty="0"/>
              <a:t>For example:</a:t>
            </a:r>
          </a:p>
          <a:p>
            <a:pPr lvl="1" algn="just"/>
            <a:r>
              <a:rPr lang="en-GB" dirty="0"/>
              <a:t>Interfaces that permit two instances of one end-user service to interoperate, or to allow one instance to be replaced by another.</a:t>
            </a:r>
          </a:p>
          <a:p>
            <a:pPr lvl="1" algn="just"/>
            <a:r>
              <a:rPr lang="en-GB" dirty="0"/>
              <a:t>Interfaces that permit different services within one life-cycle step to work </a:t>
            </a:r>
            <a:r>
              <a:rPr lang="en-US" dirty="0"/>
              <a:t>together</a:t>
            </a:r>
          </a:p>
          <a:p>
            <a:pPr lvl="1" algn="just"/>
            <a:r>
              <a:rPr lang="en-GB" dirty="0"/>
              <a:t>Interfaces between two specific steps in a life-cycle domain. </a:t>
            </a:r>
          </a:p>
          <a:p>
            <a:pPr lvl="1" algn="just"/>
            <a:r>
              <a:rPr lang="en-GB" dirty="0"/>
              <a:t>Interfaces to an engineering domain, or to the management domain</a:t>
            </a:r>
          </a:p>
          <a:p>
            <a:pPr lvl="1" algn="just"/>
            <a:r>
              <a:rPr lang="en-GB" dirty="0"/>
              <a:t>Interfaces between management and engineering services.</a:t>
            </a:r>
            <a:endParaRPr lang="en-US" dirty="0"/>
          </a:p>
        </p:txBody>
      </p:sp>
    </p:spTree>
    <p:extLst>
      <p:ext uri="{BB962C8B-B14F-4D97-AF65-F5344CB8AC3E}">
        <p14:creationId xmlns:p14="http://schemas.microsoft.com/office/powerpoint/2010/main" val="2960164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D4D70-D760-4566-B35C-E89462A09DFF}"/>
              </a:ext>
            </a:extLst>
          </p:cNvPr>
          <p:cNvSpPr>
            <a:spLocks noGrp="1"/>
          </p:cNvSpPr>
          <p:nvPr>
            <p:ph type="title"/>
          </p:nvPr>
        </p:nvSpPr>
        <p:spPr/>
        <p:txBody>
          <a:bodyPr>
            <a:normAutofit/>
          </a:bodyPr>
          <a:lstStyle/>
          <a:p>
            <a:r>
              <a:rPr lang="en-GB" b="1" dirty="0"/>
              <a:t>Mapping Environment Implementations to the Reference </a:t>
            </a:r>
            <a:r>
              <a:rPr lang="en-US" b="1" dirty="0"/>
              <a:t>Model</a:t>
            </a:r>
            <a:endParaRPr lang="en-US" dirty="0"/>
          </a:p>
        </p:txBody>
      </p:sp>
      <p:sp>
        <p:nvSpPr>
          <p:cNvPr id="3" name="Content Placeholder 2">
            <a:extLst>
              <a:ext uri="{FF2B5EF4-FFF2-40B4-BE49-F238E27FC236}">
                <a16:creationId xmlns:a16="http://schemas.microsoft.com/office/drawing/2014/main" id="{4CF9A2BC-CD04-4026-8C78-FDF308DC64C9}"/>
              </a:ext>
            </a:extLst>
          </p:cNvPr>
          <p:cNvSpPr>
            <a:spLocks noGrp="1"/>
          </p:cNvSpPr>
          <p:nvPr>
            <p:ph idx="1"/>
          </p:nvPr>
        </p:nvSpPr>
        <p:spPr>
          <a:xfrm>
            <a:off x="838200" y="1825625"/>
            <a:ext cx="11109960" cy="4351338"/>
          </a:xfrm>
        </p:spPr>
        <p:txBody>
          <a:bodyPr>
            <a:normAutofit/>
          </a:bodyPr>
          <a:lstStyle/>
          <a:p>
            <a:pPr algn="just"/>
            <a:r>
              <a:rPr lang="en-GB" dirty="0"/>
              <a:t>Mapping: A key activity within the PSESWG work is the validation of the reference model through its application either to an interface standard or to existing tools and environments. </a:t>
            </a:r>
          </a:p>
          <a:p>
            <a:pPr algn="just"/>
            <a:r>
              <a:rPr lang="en-US" dirty="0"/>
              <a:t>Although producing </a:t>
            </a:r>
            <a:r>
              <a:rPr lang="en-GB" dirty="0"/>
              <a:t>a mapping is an extremely useful exercise, it is not a simple task (time, complexity, </a:t>
            </a:r>
            <a:r>
              <a:rPr lang="en-US" dirty="0"/>
              <a:t>mapping guidelines, </a:t>
            </a:r>
            <a:r>
              <a:rPr lang="en-GB" dirty="0"/>
              <a:t>examples, training)</a:t>
            </a:r>
          </a:p>
          <a:p>
            <a:pPr algn="just"/>
            <a:r>
              <a:rPr lang="en-GB" dirty="0"/>
              <a:t>Reference model permits different products to be compared directly with each other, using a common vocabulary and a common </a:t>
            </a:r>
            <a:r>
              <a:rPr lang="en-US" dirty="0"/>
              <a:t>reference point.</a:t>
            </a:r>
          </a:p>
          <a:p>
            <a:pPr algn="just"/>
            <a:r>
              <a:rPr lang="en-GB" dirty="0"/>
              <a:t>Such comparisons are especially useful because they distinguish products' abstract functionality from their implementation mechanisms.</a:t>
            </a:r>
          </a:p>
          <a:p>
            <a:pPr algn="just"/>
            <a:endParaRPr lang="en-US" dirty="0"/>
          </a:p>
        </p:txBody>
      </p:sp>
    </p:spTree>
    <p:extLst>
      <p:ext uri="{BB962C8B-B14F-4D97-AF65-F5344CB8AC3E}">
        <p14:creationId xmlns:p14="http://schemas.microsoft.com/office/powerpoint/2010/main" val="1267473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131D9-C8AD-4A04-9E4B-53C240425856}"/>
              </a:ext>
            </a:extLst>
          </p:cNvPr>
          <p:cNvSpPr>
            <a:spLocks noGrp="1"/>
          </p:cNvSpPr>
          <p:nvPr>
            <p:ph type="title"/>
          </p:nvPr>
        </p:nvSpPr>
        <p:spPr/>
        <p:txBody>
          <a:bodyPr/>
          <a:lstStyle/>
          <a:p>
            <a:r>
              <a:rPr lang="en-GB" b="1" dirty="0"/>
              <a:t>Describing the Integration Requirements of a System</a:t>
            </a:r>
            <a:endParaRPr lang="en-US" dirty="0"/>
          </a:p>
        </p:txBody>
      </p:sp>
      <p:sp>
        <p:nvSpPr>
          <p:cNvPr id="3" name="Content Placeholder 2">
            <a:extLst>
              <a:ext uri="{FF2B5EF4-FFF2-40B4-BE49-F238E27FC236}">
                <a16:creationId xmlns:a16="http://schemas.microsoft.com/office/drawing/2014/main" id="{06E271B4-29EB-4F17-8F22-022935A123FB}"/>
              </a:ext>
            </a:extLst>
          </p:cNvPr>
          <p:cNvSpPr>
            <a:spLocks noGrp="1"/>
          </p:cNvSpPr>
          <p:nvPr>
            <p:ph idx="1"/>
          </p:nvPr>
        </p:nvSpPr>
        <p:spPr>
          <a:xfrm>
            <a:off x="838200" y="1825625"/>
            <a:ext cx="10515600" cy="4667250"/>
          </a:xfrm>
        </p:spPr>
        <p:txBody>
          <a:bodyPr>
            <a:normAutofit lnSpcReduction="10000"/>
          </a:bodyPr>
          <a:lstStyle/>
          <a:p>
            <a:pPr algn="just"/>
            <a:r>
              <a:rPr lang="en-GB" dirty="0"/>
              <a:t>By defining a system's services, the reference model can be used as a basis for describing the integration requirements of a system.</a:t>
            </a:r>
          </a:p>
          <a:p>
            <a:pPr algn="just"/>
            <a:r>
              <a:rPr lang="en-GB" dirty="0"/>
              <a:t>The advantage of doing this is that these requirements can be described in an abstract way, in terms of required services and the interfaces necessary among and within those services.</a:t>
            </a:r>
          </a:p>
          <a:p>
            <a:pPr algn="just"/>
            <a:r>
              <a:rPr lang="en-GB" dirty="0"/>
              <a:t>When considering the integration of a number of tool products with a particular framework product, the reference model can help in a number </a:t>
            </a:r>
            <a:r>
              <a:rPr lang="en-US" dirty="0"/>
              <a:t>of ways.</a:t>
            </a:r>
          </a:p>
          <a:p>
            <a:pPr lvl="1" algn="just"/>
            <a:r>
              <a:rPr lang="en-GB" dirty="0"/>
              <a:t> it can help determine the amount of overlap in providing the same services; </a:t>
            </a:r>
          </a:p>
          <a:p>
            <a:pPr lvl="1" algn="just"/>
            <a:r>
              <a:rPr lang="en-GB" dirty="0"/>
              <a:t> identify the sets of interfaces provided by the products;</a:t>
            </a:r>
          </a:p>
          <a:p>
            <a:pPr lvl="1" algn="just"/>
            <a:r>
              <a:rPr lang="en-GB" dirty="0"/>
              <a:t> look for patterns of commonality among the tool services; </a:t>
            </a:r>
          </a:p>
          <a:p>
            <a:pPr lvl="1" algn="just"/>
            <a:r>
              <a:rPr lang="en-GB" dirty="0"/>
              <a:t>and derive an integration strategy.</a:t>
            </a:r>
          </a:p>
        </p:txBody>
      </p:sp>
    </p:spTree>
    <p:extLst>
      <p:ext uri="{BB962C8B-B14F-4D97-AF65-F5344CB8AC3E}">
        <p14:creationId xmlns:p14="http://schemas.microsoft.com/office/powerpoint/2010/main" val="2678254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50D3-C123-4B4A-90D9-B3DEBC35FEE0}"/>
              </a:ext>
            </a:extLst>
          </p:cNvPr>
          <p:cNvSpPr>
            <a:spLocks noGrp="1"/>
          </p:cNvSpPr>
          <p:nvPr>
            <p:ph type="title"/>
          </p:nvPr>
        </p:nvSpPr>
        <p:spPr/>
        <p:txBody>
          <a:bodyPr/>
          <a:lstStyle/>
          <a:p>
            <a:r>
              <a:rPr lang="en-US" b="1" dirty="0"/>
              <a:t>Contents</a:t>
            </a:r>
          </a:p>
        </p:txBody>
      </p:sp>
      <p:sp>
        <p:nvSpPr>
          <p:cNvPr id="3" name="Content Placeholder 2">
            <a:extLst>
              <a:ext uri="{FF2B5EF4-FFF2-40B4-BE49-F238E27FC236}">
                <a16:creationId xmlns:a16="http://schemas.microsoft.com/office/drawing/2014/main" id="{E4C0C838-C8E5-4BFC-ABC0-16ABC47EB566}"/>
              </a:ext>
            </a:extLst>
          </p:cNvPr>
          <p:cNvSpPr>
            <a:spLocks noGrp="1"/>
          </p:cNvSpPr>
          <p:nvPr>
            <p:ph idx="1"/>
          </p:nvPr>
        </p:nvSpPr>
        <p:spPr/>
        <p:txBody>
          <a:bodyPr/>
          <a:lstStyle/>
          <a:p>
            <a:r>
              <a:rPr lang="en-GB" dirty="0"/>
              <a:t>Overview of the PSE Reference Model</a:t>
            </a:r>
          </a:p>
          <a:p>
            <a:r>
              <a:rPr lang="en-GB" dirty="0"/>
              <a:t>Description of Reference Model Services</a:t>
            </a:r>
          </a:p>
          <a:p>
            <a:r>
              <a:rPr lang="en-GB" dirty="0"/>
              <a:t>Uses of the Reference Model</a:t>
            </a:r>
          </a:p>
          <a:p>
            <a:endParaRPr lang="en-GB" b="1" dirty="0"/>
          </a:p>
          <a:p>
            <a:endParaRPr lang="en-US" dirty="0"/>
          </a:p>
        </p:txBody>
      </p:sp>
    </p:spTree>
    <p:extLst>
      <p:ext uri="{BB962C8B-B14F-4D97-AF65-F5344CB8AC3E}">
        <p14:creationId xmlns:p14="http://schemas.microsoft.com/office/powerpoint/2010/main" val="1789407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15362-59EB-4C9E-B672-62A37FF1A8FF}"/>
              </a:ext>
            </a:extLst>
          </p:cNvPr>
          <p:cNvSpPr>
            <a:spLocks noGrp="1"/>
          </p:cNvSpPr>
          <p:nvPr>
            <p:ph type="title"/>
          </p:nvPr>
        </p:nvSpPr>
        <p:spPr/>
        <p:txBody>
          <a:bodyPr/>
          <a:lstStyle/>
          <a:p>
            <a:r>
              <a:rPr lang="en-GB" b="1" dirty="0"/>
              <a:t>Defining Tool and Environment Architectures</a:t>
            </a:r>
            <a:endParaRPr lang="en-US" dirty="0"/>
          </a:p>
        </p:txBody>
      </p:sp>
      <p:sp>
        <p:nvSpPr>
          <p:cNvPr id="3" name="Content Placeholder 2">
            <a:extLst>
              <a:ext uri="{FF2B5EF4-FFF2-40B4-BE49-F238E27FC236}">
                <a16:creationId xmlns:a16="http://schemas.microsoft.com/office/drawing/2014/main" id="{CD288B0A-B3B5-4CEE-A8A0-C111C925231B}"/>
              </a:ext>
            </a:extLst>
          </p:cNvPr>
          <p:cNvSpPr>
            <a:spLocks noGrp="1"/>
          </p:cNvSpPr>
          <p:nvPr>
            <p:ph idx="1"/>
          </p:nvPr>
        </p:nvSpPr>
        <p:spPr/>
        <p:txBody>
          <a:bodyPr>
            <a:normAutofit fontScale="92500" lnSpcReduction="10000"/>
          </a:bodyPr>
          <a:lstStyle/>
          <a:p>
            <a:pPr algn="just"/>
            <a:r>
              <a:rPr lang="en-GB" dirty="0"/>
              <a:t>The reference model and the interface areas identified by it should be able to accommodate a number of different tool and environment architectures and tool integration approaches. </a:t>
            </a:r>
          </a:p>
          <a:p>
            <a:pPr algn="just"/>
            <a:r>
              <a:rPr lang="en-GB" dirty="0"/>
              <a:t>In particular, tools and environments may cooperate in different ways to provide some, or all, of the services defined. </a:t>
            </a:r>
          </a:p>
          <a:p>
            <a:pPr lvl="1" algn="just"/>
            <a:r>
              <a:rPr lang="en-GB" dirty="0"/>
              <a:t>For example, an individual tool product typically provides a number of different services within the one tool. </a:t>
            </a:r>
          </a:p>
          <a:p>
            <a:pPr algn="just"/>
            <a:r>
              <a:rPr lang="en-GB" dirty="0"/>
              <a:t>Often it may only offer an interface to a subset of those services. Similarly, tools may implement those services in different ways. </a:t>
            </a:r>
          </a:p>
          <a:p>
            <a:pPr lvl="1" algn="just"/>
            <a:r>
              <a:rPr lang="en-GB" dirty="0"/>
              <a:t>For example, a tool may implement all of its services itself and only rely on platform services to support its operation, or it may utilize other tools and services in its implementation </a:t>
            </a:r>
            <a:r>
              <a:rPr lang="en-US" dirty="0"/>
              <a:t>(e.g., a relational database).</a:t>
            </a:r>
          </a:p>
        </p:txBody>
      </p:sp>
    </p:spTree>
    <p:extLst>
      <p:ext uri="{BB962C8B-B14F-4D97-AF65-F5344CB8AC3E}">
        <p14:creationId xmlns:p14="http://schemas.microsoft.com/office/powerpoint/2010/main" val="2684006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DF507-DC8D-4408-8786-ADA3CFE8706B}"/>
              </a:ext>
            </a:extLst>
          </p:cNvPr>
          <p:cNvSpPr>
            <a:spLocks noGrp="1"/>
          </p:cNvSpPr>
          <p:nvPr>
            <p:ph type="title"/>
          </p:nvPr>
        </p:nvSpPr>
        <p:spPr/>
        <p:txBody>
          <a:bodyPr/>
          <a:lstStyle/>
          <a:p>
            <a:r>
              <a:rPr lang="en-GB" b="1" dirty="0"/>
              <a:t>Overview of the PSE Reference Model</a:t>
            </a:r>
            <a:endParaRPr lang="en-US" dirty="0"/>
          </a:p>
        </p:txBody>
      </p:sp>
      <p:sp>
        <p:nvSpPr>
          <p:cNvPr id="3" name="Content Placeholder 2">
            <a:extLst>
              <a:ext uri="{FF2B5EF4-FFF2-40B4-BE49-F238E27FC236}">
                <a16:creationId xmlns:a16="http://schemas.microsoft.com/office/drawing/2014/main" id="{1725E289-648D-405C-B65F-FFDE4A8CB3FF}"/>
              </a:ext>
            </a:extLst>
          </p:cNvPr>
          <p:cNvSpPr>
            <a:spLocks noGrp="1"/>
          </p:cNvSpPr>
          <p:nvPr>
            <p:ph idx="1"/>
          </p:nvPr>
        </p:nvSpPr>
        <p:spPr>
          <a:xfrm>
            <a:off x="838198" y="1825625"/>
            <a:ext cx="10947401" cy="4351338"/>
          </a:xfrm>
        </p:spPr>
        <p:txBody>
          <a:bodyPr>
            <a:normAutofit/>
          </a:bodyPr>
          <a:lstStyle/>
          <a:p>
            <a:pPr algn="just"/>
            <a:r>
              <a:rPr lang="en-US" dirty="0"/>
              <a:t>In this </a:t>
            </a:r>
            <a:r>
              <a:rPr lang="en-US" b="1" dirty="0"/>
              <a:t>chapter</a:t>
            </a:r>
            <a:r>
              <a:rPr lang="en-US" dirty="0"/>
              <a:t>, we focus on the </a:t>
            </a:r>
            <a:r>
              <a:rPr lang="en-US" b="1" dirty="0"/>
              <a:t>services aspect</a:t>
            </a:r>
            <a:r>
              <a:rPr lang="en-US" dirty="0"/>
              <a:t>, and </a:t>
            </a:r>
            <a:r>
              <a:rPr lang="en-US" b="1" dirty="0"/>
              <a:t>examine</a:t>
            </a:r>
            <a:r>
              <a:rPr lang="en-US" dirty="0"/>
              <a:t> what we actually mean by "</a:t>
            </a:r>
            <a:r>
              <a:rPr lang="en-US" b="1" dirty="0"/>
              <a:t>service</a:t>
            </a:r>
            <a:r>
              <a:rPr lang="en-US" dirty="0"/>
              <a:t>." .</a:t>
            </a:r>
          </a:p>
          <a:p>
            <a:pPr algn="just"/>
            <a:r>
              <a:rPr lang="en-US" dirty="0"/>
              <a:t>We also consider the variety of services typically found in an environment, and the interrelationships between services and other aspects of an environment </a:t>
            </a:r>
            <a:r>
              <a:rPr lang="en-US" b="1" dirty="0"/>
              <a:t>(i.e., interfaces between services)</a:t>
            </a:r>
            <a:r>
              <a:rPr lang="en-US" dirty="0"/>
              <a:t> </a:t>
            </a:r>
          </a:p>
          <a:p>
            <a:pPr algn="just"/>
            <a:r>
              <a:rPr lang="en-US" dirty="0"/>
              <a:t>This examination is an abstract description called a “</a:t>
            </a:r>
            <a:r>
              <a:rPr lang="en-US" b="1" dirty="0"/>
              <a:t>reference model.”</a:t>
            </a:r>
          </a:p>
          <a:p>
            <a:pPr algn="just"/>
            <a:r>
              <a:rPr lang="en-US" dirty="0"/>
              <a:t>The PSE(Project Support Environments) Reference Model is a conceptual description of the functionality that may be provided by a CASE environment</a:t>
            </a:r>
            <a:endParaRPr lang="en-GB" dirty="0"/>
          </a:p>
        </p:txBody>
      </p:sp>
    </p:spTree>
    <p:extLst>
      <p:ext uri="{BB962C8B-B14F-4D97-AF65-F5344CB8AC3E}">
        <p14:creationId xmlns:p14="http://schemas.microsoft.com/office/powerpoint/2010/main" val="13730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98EDC-9966-4B25-8EBF-293BC45F806C}"/>
              </a:ext>
            </a:extLst>
          </p:cNvPr>
          <p:cNvSpPr>
            <a:spLocks noGrp="1"/>
          </p:cNvSpPr>
          <p:nvPr>
            <p:ph type="title"/>
          </p:nvPr>
        </p:nvSpPr>
        <p:spPr/>
        <p:txBody>
          <a:bodyPr/>
          <a:lstStyle/>
          <a:p>
            <a:r>
              <a:rPr lang="en-GB" b="1"/>
              <a:t>Overview of the PSE Reference Model</a:t>
            </a:r>
            <a:endParaRPr lang="en-US"/>
          </a:p>
        </p:txBody>
      </p:sp>
      <p:sp>
        <p:nvSpPr>
          <p:cNvPr id="3" name="Content Placeholder 2">
            <a:extLst>
              <a:ext uri="{FF2B5EF4-FFF2-40B4-BE49-F238E27FC236}">
                <a16:creationId xmlns:a16="http://schemas.microsoft.com/office/drawing/2014/main" id="{26129E48-CB57-47AE-B0DC-52B5F9E7E6EF}"/>
              </a:ext>
            </a:extLst>
          </p:cNvPr>
          <p:cNvSpPr>
            <a:spLocks noGrp="1"/>
          </p:cNvSpPr>
          <p:nvPr>
            <p:ph idx="1"/>
          </p:nvPr>
        </p:nvSpPr>
        <p:spPr/>
        <p:txBody>
          <a:bodyPr>
            <a:normAutofit fontScale="85000" lnSpcReduction="10000"/>
          </a:bodyPr>
          <a:lstStyle/>
          <a:p>
            <a:pPr algn="just"/>
            <a:r>
              <a:rPr lang="en-US" dirty="0"/>
              <a:t>This description is general and is bounded neither by a particular application domain nor by any specific lifecycle paradigm for a development project. </a:t>
            </a:r>
          </a:p>
          <a:p>
            <a:pPr algn="just"/>
            <a:r>
              <a:rPr lang="en-US" dirty="0"/>
              <a:t>The reference model we use as our exemplar is the one developed by the </a:t>
            </a:r>
            <a:r>
              <a:rPr lang="en-US" b="1" dirty="0"/>
              <a:t>U.S. Navy Next Generation Computer Resources (NGCR)</a:t>
            </a:r>
            <a:r>
              <a:rPr lang="en-US" dirty="0"/>
              <a:t> Program. </a:t>
            </a:r>
          </a:p>
          <a:p>
            <a:pPr algn="just"/>
            <a:r>
              <a:rPr lang="en-US" dirty="0"/>
              <a:t>As part of the work of the NGCR, the </a:t>
            </a:r>
            <a:r>
              <a:rPr lang="en-US" b="1" dirty="0"/>
              <a:t>Project Support Environments Standards Working Group (PSESWG)</a:t>
            </a:r>
            <a:r>
              <a:rPr lang="en-US" dirty="0"/>
              <a:t> defined an environment reference model as its starting point for selecting interface standards. </a:t>
            </a:r>
          </a:p>
          <a:p>
            <a:pPr algn="just"/>
            <a:r>
              <a:rPr lang="en-US" dirty="0"/>
              <a:t>The working group examined many existing efforts (e.g., the Software Technology for Adaptable, Reliable Systems (STARS) Program, the National Institute of Standards and Technology (NIST) Integrated Software Engineering Environment (ISEE) working group), synthesized many aspects from them, and eventually created an entirely new document called </a:t>
            </a:r>
            <a:r>
              <a:rPr lang="en-US" i="1" dirty="0"/>
              <a:t>A </a:t>
            </a:r>
            <a:r>
              <a:rPr lang="en-US" b="1" i="1" dirty="0"/>
              <a:t>Reference Model for Project Support Environments </a:t>
            </a:r>
            <a:endParaRPr lang="en-US" dirty="0"/>
          </a:p>
        </p:txBody>
      </p:sp>
    </p:spTree>
    <p:extLst>
      <p:ext uri="{BB962C8B-B14F-4D97-AF65-F5344CB8AC3E}">
        <p14:creationId xmlns:p14="http://schemas.microsoft.com/office/powerpoint/2010/main" val="3675411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What is the aim of an environment reference model ?</a:t>
            </a:r>
          </a:p>
        </p:txBody>
      </p:sp>
      <p:sp>
        <p:nvSpPr>
          <p:cNvPr id="3" name="Content Placeholder 2"/>
          <p:cNvSpPr>
            <a:spLocks noGrp="1"/>
          </p:cNvSpPr>
          <p:nvPr>
            <p:ph idx="1"/>
          </p:nvPr>
        </p:nvSpPr>
        <p:spPr/>
        <p:txBody>
          <a:bodyPr>
            <a:normAutofit fontScale="92500" lnSpcReduction="20000"/>
          </a:bodyPr>
          <a:lstStyle/>
          <a:p>
            <a:pPr algn="just"/>
            <a:r>
              <a:rPr lang="en-US" dirty="0"/>
              <a:t>To describe from a purely conceptual viewpoint what functionality an environment can be expected to provide. </a:t>
            </a:r>
          </a:p>
          <a:p>
            <a:pPr algn="just"/>
            <a:r>
              <a:rPr lang="en-US" dirty="0"/>
              <a:t>A </a:t>
            </a:r>
            <a:r>
              <a:rPr lang="en-US" i="1" dirty="0"/>
              <a:t>reference model </a:t>
            </a:r>
            <a:r>
              <a:rPr lang="en-US" dirty="0"/>
              <a:t>is explicitly not intended to define the physical architecture of an environment. </a:t>
            </a:r>
          </a:p>
          <a:p>
            <a:pPr algn="just"/>
            <a:r>
              <a:rPr lang="en-US" dirty="0"/>
              <a:t>A </a:t>
            </a:r>
            <a:r>
              <a:rPr lang="en-US" i="1" dirty="0"/>
              <a:t>reference model </a:t>
            </a:r>
            <a:r>
              <a:rPr lang="en-US" dirty="0"/>
              <a:t>is, however, intended to help understand integration issues in an environment, and to provide a basis for identifying interface areas.</a:t>
            </a:r>
          </a:p>
          <a:p>
            <a:pPr algn="just"/>
            <a:r>
              <a:rPr lang="en-US" dirty="0"/>
              <a:t>Where possible, such interfaces may be standardized, thus improving the ability to:</a:t>
            </a:r>
          </a:p>
          <a:p>
            <a:pPr lvl="1"/>
            <a:r>
              <a:rPr lang="en-US" dirty="0"/>
              <a:t>understand, compare, and contrast available technology</a:t>
            </a:r>
          </a:p>
          <a:p>
            <a:pPr lvl="1"/>
            <a:r>
              <a:rPr lang="en-US" dirty="0"/>
              <a:t>relate users' requirements to actual implementations, and</a:t>
            </a:r>
          </a:p>
          <a:p>
            <a:pPr lvl="1"/>
            <a:r>
              <a:rPr lang="en-US" dirty="0"/>
              <a:t> assess the ease (or otherwise) with which different software tools and products can be integrated. </a:t>
            </a:r>
            <a:br>
              <a:rPr lang="en-US" dirty="0"/>
            </a:br>
            <a:endParaRPr lang="en-US" dirty="0"/>
          </a:p>
        </p:txBody>
      </p:sp>
    </p:spTree>
    <p:extLst>
      <p:ext uri="{BB962C8B-B14F-4D97-AF65-F5344CB8AC3E}">
        <p14:creationId xmlns:p14="http://schemas.microsoft.com/office/powerpoint/2010/main" val="2379099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DF281-3BE2-46D9-ADDF-C9B33D734565}"/>
              </a:ext>
            </a:extLst>
          </p:cNvPr>
          <p:cNvSpPr>
            <a:spLocks noGrp="1"/>
          </p:cNvSpPr>
          <p:nvPr>
            <p:ph type="title"/>
          </p:nvPr>
        </p:nvSpPr>
        <p:spPr/>
        <p:txBody>
          <a:bodyPr/>
          <a:lstStyle/>
          <a:p>
            <a:r>
              <a:rPr lang="en-GB" b="1" dirty="0"/>
              <a:t>The Centrality of Services in the Reference Model</a:t>
            </a:r>
            <a:endParaRPr lang="en-US" dirty="0"/>
          </a:p>
        </p:txBody>
      </p:sp>
      <p:sp>
        <p:nvSpPr>
          <p:cNvPr id="3" name="Content Placeholder 2">
            <a:extLst>
              <a:ext uri="{FF2B5EF4-FFF2-40B4-BE49-F238E27FC236}">
                <a16:creationId xmlns:a16="http://schemas.microsoft.com/office/drawing/2014/main" id="{3A0C0A33-7FF9-4769-AE0D-6CEBFEE3197C}"/>
              </a:ext>
            </a:extLst>
          </p:cNvPr>
          <p:cNvSpPr>
            <a:spLocks noGrp="1"/>
          </p:cNvSpPr>
          <p:nvPr>
            <p:ph idx="1"/>
          </p:nvPr>
        </p:nvSpPr>
        <p:spPr/>
        <p:txBody>
          <a:bodyPr>
            <a:normAutofit/>
          </a:bodyPr>
          <a:lstStyle/>
          <a:p>
            <a:pPr algn="just"/>
            <a:r>
              <a:rPr lang="en-GB" dirty="0"/>
              <a:t>The central notion of the PSE Reference Model is that of a </a:t>
            </a:r>
            <a:r>
              <a:rPr lang="en-GB" i="1" dirty="0"/>
              <a:t>service.</a:t>
            </a:r>
          </a:p>
          <a:p>
            <a:pPr algn="just"/>
            <a:r>
              <a:rPr lang="en-GB" dirty="0"/>
              <a:t>We observe both the actual software component that provides this service (often called a </a:t>
            </a:r>
            <a:r>
              <a:rPr lang="en-GB" i="1" dirty="0"/>
              <a:t>tool), </a:t>
            </a:r>
            <a:r>
              <a:rPr lang="en-GB" dirty="0"/>
              <a:t>and the human work (often called a </a:t>
            </a:r>
            <a:r>
              <a:rPr lang="en-GB" i="1" dirty="0"/>
              <a:t>task) </a:t>
            </a:r>
            <a:r>
              <a:rPr lang="en-GB" dirty="0"/>
              <a:t>for which this service is necessary.</a:t>
            </a:r>
          </a:p>
          <a:p>
            <a:pPr algn="just"/>
            <a:r>
              <a:rPr lang="en-GB" b="1" i="1" dirty="0"/>
              <a:t>A tool is a computer program used to help develop, test, </a:t>
            </a:r>
            <a:r>
              <a:rPr lang="en-GB" b="1" i="1" dirty="0" err="1"/>
              <a:t>analyze</a:t>
            </a:r>
            <a:r>
              <a:rPr lang="en-GB" b="1" i="1" dirty="0"/>
              <a:t>, or maintain another computer program or documentation.</a:t>
            </a:r>
          </a:p>
          <a:p>
            <a:pPr algn="just"/>
            <a:r>
              <a:rPr lang="en-GB" dirty="0"/>
              <a:t>When an environment is considered from the viewpoint of how it supports human activities, then either the environment will provide a </a:t>
            </a:r>
            <a:r>
              <a:rPr lang="en-GB" i="1" dirty="0"/>
              <a:t>service </a:t>
            </a:r>
            <a:r>
              <a:rPr lang="en-GB" dirty="0"/>
              <a:t>to a human user, or a human user will perform some </a:t>
            </a:r>
            <a:r>
              <a:rPr lang="en-GB" i="1" dirty="0"/>
              <a:t>task </a:t>
            </a:r>
            <a:r>
              <a:rPr lang="en-GB" dirty="0"/>
              <a:t>with the aid of the environment.</a:t>
            </a:r>
            <a:endParaRPr lang="en-US" dirty="0"/>
          </a:p>
        </p:txBody>
      </p:sp>
    </p:spTree>
    <p:extLst>
      <p:ext uri="{BB962C8B-B14F-4D97-AF65-F5344CB8AC3E}">
        <p14:creationId xmlns:p14="http://schemas.microsoft.com/office/powerpoint/2010/main" val="2827176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EB0A50-57CE-474D-BD4A-6DC8690B2FA9}"/>
              </a:ext>
            </a:extLst>
          </p:cNvPr>
          <p:cNvSpPr>
            <a:spLocks noGrp="1"/>
          </p:cNvSpPr>
          <p:nvPr>
            <p:ph idx="1"/>
          </p:nvPr>
        </p:nvSpPr>
        <p:spPr>
          <a:xfrm>
            <a:off x="838200" y="883920"/>
            <a:ext cx="10515600" cy="5293043"/>
          </a:xfrm>
        </p:spPr>
        <p:txBody>
          <a:bodyPr/>
          <a:lstStyle/>
          <a:p>
            <a:pPr algn="just"/>
            <a:r>
              <a:rPr lang="en-GB" dirty="0"/>
              <a:t>In brief, services are abstract capabilities of the environment, tasks make use of and provide context for those capabilities, and tools are the actual executable software components that realize environment services.</a:t>
            </a:r>
            <a:endParaRPr lang="en-US" dirty="0"/>
          </a:p>
        </p:txBody>
      </p:sp>
      <p:pic>
        <p:nvPicPr>
          <p:cNvPr id="5" name="Content Placeholder 4">
            <a:extLst>
              <a:ext uri="{FF2B5EF4-FFF2-40B4-BE49-F238E27FC236}">
                <a16:creationId xmlns:a16="http://schemas.microsoft.com/office/drawing/2014/main" id="{12561822-6BD1-4EAA-BEA7-9F8C0345F9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5427" y="2407920"/>
            <a:ext cx="8411403" cy="4328160"/>
          </a:xfrm>
          <a:prstGeom prst="rect">
            <a:avLst/>
          </a:prstGeom>
        </p:spPr>
      </p:pic>
    </p:spTree>
    <p:extLst>
      <p:ext uri="{BB962C8B-B14F-4D97-AF65-F5344CB8AC3E}">
        <p14:creationId xmlns:p14="http://schemas.microsoft.com/office/powerpoint/2010/main" val="340763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9B8F0-8F57-43CC-A8F0-519C8C695B7B}"/>
              </a:ext>
            </a:extLst>
          </p:cNvPr>
          <p:cNvSpPr>
            <a:spLocks noGrp="1"/>
          </p:cNvSpPr>
          <p:nvPr>
            <p:ph type="title"/>
          </p:nvPr>
        </p:nvSpPr>
        <p:spPr/>
        <p:txBody>
          <a:bodyPr>
            <a:normAutofit/>
          </a:bodyPr>
          <a:lstStyle/>
          <a:p>
            <a:r>
              <a:rPr lang="en-GB" b="1" dirty="0"/>
              <a:t>Differences Between Conceptual Models and Actual </a:t>
            </a:r>
            <a:r>
              <a:rPr lang="en-US" b="1" dirty="0"/>
              <a:t>Environments</a:t>
            </a:r>
          </a:p>
        </p:txBody>
      </p:sp>
      <p:sp>
        <p:nvSpPr>
          <p:cNvPr id="3" name="Content Placeholder 2">
            <a:extLst>
              <a:ext uri="{FF2B5EF4-FFF2-40B4-BE49-F238E27FC236}">
                <a16:creationId xmlns:a16="http://schemas.microsoft.com/office/drawing/2014/main" id="{5A9362C8-88E6-4090-B867-D5D73ADAED8F}"/>
              </a:ext>
            </a:extLst>
          </p:cNvPr>
          <p:cNvSpPr>
            <a:spLocks noGrp="1"/>
          </p:cNvSpPr>
          <p:nvPr>
            <p:ph idx="1"/>
          </p:nvPr>
        </p:nvSpPr>
        <p:spPr>
          <a:xfrm>
            <a:off x="838200" y="1825625"/>
            <a:ext cx="10881360" cy="4351338"/>
          </a:xfrm>
        </p:spPr>
        <p:txBody>
          <a:bodyPr>
            <a:normAutofit/>
          </a:bodyPr>
          <a:lstStyle/>
          <a:p>
            <a:pPr algn="just"/>
            <a:r>
              <a:rPr lang="en-US" dirty="0"/>
              <a:t>The conceptual </a:t>
            </a:r>
            <a:r>
              <a:rPr lang="en-GB" dirty="0"/>
              <a:t>viewpoint that governs the reference model provides an abstract description of the functionality that may be found in an environment. </a:t>
            </a:r>
          </a:p>
          <a:p>
            <a:pPr algn="just"/>
            <a:r>
              <a:rPr lang="en-GB" dirty="0"/>
              <a:t>An actual viewpoint would describe a particular realization of the conceptual view in terms of an environment architecture with specific tools and standards.</a:t>
            </a:r>
          </a:p>
        </p:txBody>
      </p:sp>
    </p:spTree>
    <p:extLst>
      <p:ext uri="{BB962C8B-B14F-4D97-AF65-F5344CB8AC3E}">
        <p14:creationId xmlns:p14="http://schemas.microsoft.com/office/powerpoint/2010/main" val="66712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16355-9227-4EDE-9B81-C535BFD1042A}"/>
              </a:ext>
            </a:extLst>
          </p:cNvPr>
          <p:cNvSpPr>
            <a:spLocks noGrp="1"/>
          </p:cNvSpPr>
          <p:nvPr>
            <p:ph type="title"/>
          </p:nvPr>
        </p:nvSpPr>
        <p:spPr>
          <a:xfrm>
            <a:off x="838199" y="365125"/>
            <a:ext cx="10599821" cy="1174917"/>
          </a:xfrm>
        </p:spPr>
        <p:txBody>
          <a:bodyPr>
            <a:normAutofit fontScale="90000"/>
          </a:bodyPr>
          <a:lstStyle/>
          <a:p>
            <a:r>
              <a:rPr lang="en-GB" b="1" dirty="0"/>
              <a:t>Relationship Between Conceptual and Actual Worlds.</a:t>
            </a:r>
            <a:endParaRPr lang="en-US" b="1" dirty="0"/>
          </a:p>
        </p:txBody>
      </p:sp>
      <p:pic>
        <p:nvPicPr>
          <p:cNvPr id="5" name="Content Placeholder 4">
            <a:extLst>
              <a:ext uri="{FF2B5EF4-FFF2-40B4-BE49-F238E27FC236}">
                <a16:creationId xmlns:a16="http://schemas.microsoft.com/office/drawing/2014/main" id="{92F0D737-6595-4A55-9A03-B4F1907E0F8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87641" y="3705727"/>
            <a:ext cx="9400673" cy="3035286"/>
          </a:xfrm>
        </p:spPr>
      </p:pic>
      <p:sp>
        <p:nvSpPr>
          <p:cNvPr id="3" name="Rectangle 2">
            <a:extLst>
              <a:ext uri="{FF2B5EF4-FFF2-40B4-BE49-F238E27FC236}">
                <a16:creationId xmlns:a16="http://schemas.microsoft.com/office/drawing/2014/main" id="{CF90940B-5487-4DF0-BB44-1E7CCF533763}"/>
              </a:ext>
            </a:extLst>
          </p:cNvPr>
          <p:cNvSpPr/>
          <p:nvPr/>
        </p:nvSpPr>
        <p:spPr>
          <a:xfrm>
            <a:off x="433137" y="1997839"/>
            <a:ext cx="11309683" cy="1938992"/>
          </a:xfrm>
          <a:prstGeom prst="rect">
            <a:avLst/>
          </a:prstGeom>
        </p:spPr>
        <p:txBody>
          <a:bodyPr wrap="square">
            <a:spAutoFit/>
          </a:bodyPr>
          <a:lstStyle/>
          <a:p>
            <a:pPr marL="342900" indent="-342900" algn="just">
              <a:buFont typeface="Arial" panose="020B0604020202020204" pitchFamily="34" charset="0"/>
              <a:buChar char="•"/>
            </a:pPr>
            <a:r>
              <a:rPr lang="en-US" sz="2400" dirty="0"/>
              <a:t>Figure illustrates </a:t>
            </a:r>
            <a:r>
              <a:rPr lang="en-GB" sz="2400" dirty="0"/>
              <a:t>the distinction between conceptual service descriptions, having no duplication of functionality, and a set of actual software components, many of which may overlap in their functional capabilities. As the figure shows, tools may duplicate other tools' functionality, and a tool often provides both framework </a:t>
            </a:r>
            <a:r>
              <a:rPr lang="en-US" sz="2400" dirty="0"/>
              <a:t>and end-user services.</a:t>
            </a:r>
          </a:p>
        </p:txBody>
      </p:sp>
    </p:spTree>
    <p:extLst>
      <p:ext uri="{BB962C8B-B14F-4D97-AF65-F5344CB8AC3E}">
        <p14:creationId xmlns:p14="http://schemas.microsoft.com/office/powerpoint/2010/main" val="2114199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325</TotalTime>
  <Words>1992</Words>
  <Application>Microsoft Office PowerPoint</Application>
  <PresentationFormat>Widescreen</PresentationFormat>
  <Paragraphs>125</Paragraphs>
  <Slides>20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A Service-Based Model of a CASE Environment</vt:lpstr>
      <vt:lpstr>Contents</vt:lpstr>
      <vt:lpstr>Overview of the PSE Reference Model</vt:lpstr>
      <vt:lpstr>Overview of the PSE Reference Model</vt:lpstr>
      <vt:lpstr>What is the aim of an environment reference model ?</vt:lpstr>
      <vt:lpstr>The Centrality of Services in the Reference Model</vt:lpstr>
      <vt:lpstr>PowerPoint Presentation</vt:lpstr>
      <vt:lpstr>Differences Between Conceptual Models and Actual Environments</vt:lpstr>
      <vt:lpstr>Relationship Between Conceptual and Actual Worlds.</vt:lpstr>
      <vt:lpstr>Description of Reference Model Services</vt:lpstr>
      <vt:lpstr>A Graphical Depiction of the Reference Model Service Groups.</vt:lpstr>
      <vt:lpstr>Technical Engineering Services</vt:lpstr>
      <vt:lpstr>Project Management and Technical Management Services</vt:lpstr>
      <vt:lpstr>Support Services</vt:lpstr>
      <vt:lpstr>Framework Services</vt:lpstr>
      <vt:lpstr>Uses of the Reference Model</vt:lpstr>
      <vt:lpstr>Choosing Interface Areas for Potential Standardization</vt:lpstr>
      <vt:lpstr>Mapping Environment Implementations to the Reference Model</vt:lpstr>
      <vt:lpstr>Describing the Integration Requirements of a System</vt:lpstr>
      <vt:lpstr>Defining Tool and Environment Architectures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Service-Based Model of a CASE Environment</dc:title>
  <dc:creator>asma khan</dc:creator>
  <cp:lastModifiedBy>asma khan</cp:lastModifiedBy>
  <cp:revision>32</cp:revision>
  <dcterms:created xsi:type="dcterms:W3CDTF">2020-02-14T16:52:24Z</dcterms:created>
  <dcterms:modified xsi:type="dcterms:W3CDTF">2020-02-26T09:04:47Z</dcterms:modified>
</cp:coreProperties>
</file>