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0C0023-331A-4CA3-8936-7CF505BE71B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13F59C-2E08-4017-99A4-BB205C93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Origin of press, radio and television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Topic 1</a:t>
            </a:r>
          </a:p>
          <a:p>
            <a:pPr algn="l"/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Yellow Journalism</a:t>
            </a:r>
          </a:p>
          <a:p>
            <a:pPr lvl="1"/>
            <a:r>
              <a:rPr lang="en-US" dirty="0" smtClean="0"/>
              <a:t>Last decade of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Penny press</a:t>
            </a:r>
          </a:p>
          <a:p>
            <a:pPr lvl="2"/>
            <a:r>
              <a:rPr lang="en-US" dirty="0" smtClean="0"/>
              <a:t>Crime, human interest, humor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New York Sunday World</a:t>
            </a:r>
          </a:p>
          <a:p>
            <a:pPr lvl="2"/>
            <a:r>
              <a:rPr lang="en-US" dirty="0" smtClean="0"/>
              <a:t>Joseph Pulitzer added sensationalism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Yellow Kid: </a:t>
            </a:r>
          </a:p>
          <a:p>
            <a:pPr lvl="2"/>
            <a:r>
              <a:rPr lang="en-US" dirty="0" smtClean="0"/>
              <a:t>Cartoon in Sunday addition- the start of yellow journalism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Origin and development </a:t>
            </a:r>
            <a:r>
              <a:rPr lang="en-US" smtClean="0"/>
              <a:t>of </a:t>
            </a:r>
            <a:r>
              <a:rPr lang="en-US" smtClean="0"/>
              <a:t>radio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1242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Sr.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 dot and dash telegraph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telephone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wireless telegraph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adaptations of radiotelephone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1920s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5400000">
            <a:off x="3886200" y="48768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66800" y="5257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Development and use of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Radio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Regulating the airwaves</a:t>
            </a:r>
          </a:p>
          <a:p>
            <a:pPr lvl="1"/>
            <a:r>
              <a:rPr lang="en-US" dirty="0" smtClean="0"/>
              <a:t>International telegraphic Convention: 25 European countries- telegraphic and cable operators.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Radio during great depression</a:t>
            </a:r>
          </a:p>
          <a:p>
            <a:pPr lvl="1"/>
            <a:r>
              <a:rPr lang="en-US" dirty="0" smtClean="0"/>
              <a:t>1930s: Era of Great Depression-FM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AM &amp; FM</a:t>
            </a:r>
          </a:p>
          <a:p>
            <a:pPr lvl="1"/>
            <a:r>
              <a:rPr lang="en-US" dirty="0" smtClean="0"/>
              <a:t>FM(short and long distances) replaced AM (very long distances)</a:t>
            </a:r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743200"/>
                <a:gridCol w="18478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 of Radio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Indian Broadcasting Company.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 1926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company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IBC started a station at Bombay.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23rd July,1927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beginning of broadcasting in sub-continent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Delhi Radio Station was Opened.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 1936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Lahore Radio Station went on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 1937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Dhaka Radio station was opened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Quaid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-e-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Azam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makes historic address on All India Radio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3rd June 1947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PBC SERVICES:</a:t>
            </a:r>
          </a:p>
          <a:p>
            <a:pPr lvl="1"/>
            <a:r>
              <a:rPr lang="en-US" dirty="0" smtClean="0"/>
              <a:t> Home Service (Domestic Network) 21 languages.</a:t>
            </a:r>
          </a:p>
          <a:p>
            <a:pPr lvl="1"/>
            <a:r>
              <a:rPr lang="en-US" dirty="0" smtClean="0"/>
              <a:t> World Service for Overseas Pakistanis (Middle-East and Western Europe)</a:t>
            </a:r>
          </a:p>
          <a:p>
            <a:pPr lvl="1"/>
            <a:r>
              <a:rPr lang="en-US" dirty="0" smtClean="0"/>
              <a:t> External Service (in almost all important international languages)</a:t>
            </a:r>
          </a:p>
          <a:p>
            <a:pPr lvl="1"/>
            <a:r>
              <a:rPr lang="en-US" dirty="0" smtClean="0"/>
              <a:t> News and Current Affairs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Saut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Quran (Religious Broadcasting)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Origin and development of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 of television-John </a:t>
            </a:r>
            <a:r>
              <a:rPr lang="en-US" dirty="0" err="1" smtClean="0"/>
              <a:t>Logie</a:t>
            </a:r>
            <a:r>
              <a:rPr lang="en-US" dirty="0" smtClean="0"/>
              <a:t> Baird</a:t>
            </a:r>
          </a:p>
          <a:p>
            <a:pPr lvl="1"/>
            <a:r>
              <a:rPr lang="en-US" dirty="0" smtClean="0"/>
              <a:t>Voices and images</a:t>
            </a:r>
          </a:p>
          <a:p>
            <a:r>
              <a:rPr lang="en-US" dirty="0" smtClean="0"/>
              <a:t>1935</a:t>
            </a:r>
          </a:p>
          <a:p>
            <a:pPr lvl="1"/>
            <a:r>
              <a:rPr lang="en-US" dirty="0" smtClean="0"/>
              <a:t>Black and white images replaced by hundreds of  horizontal bands at 30 frames per second</a:t>
            </a:r>
          </a:p>
          <a:p>
            <a:r>
              <a:rPr lang="en-US" dirty="0" smtClean="0"/>
              <a:t>Columbia Broadcasting System</a:t>
            </a:r>
          </a:p>
          <a:p>
            <a:pPr lvl="1"/>
            <a:r>
              <a:rPr lang="en-US" dirty="0" smtClean="0"/>
              <a:t>Coloured TV</a:t>
            </a:r>
          </a:p>
          <a:p>
            <a:r>
              <a:rPr lang="en-US" dirty="0" smtClean="0"/>
              <a:t>1954</a:t>
            </a:r>
          </a:p>
          <a:p>
            <a:pPr lvl="1"/>
            <a:r>
              <a:rPr lang="en-US" dirty="0" smtClean="0"/>
              <a:t>Commercial coloured TV in the US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Television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independence: Radio</a:t>
            </a:r>
          </a:p>
          <a:p>
            <a:r>
              <a:rPr lang="en-US" dirty="0" smtClean="0"/>
              <a:t>After independence: TV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TV station in Lahore in 1964</a:t>
            </a:r>
          </a:p>
          <a:p>
            <a:r>
              <a:rPr lang="en-US" dirty="0" smtClean="0"/>
              <a:t>PTV</a:t>
            </a:r>
          </a:p>
          <a:p>
            <a:pPr lvl="1"/>
            <a:r>
              <a:rPr lang="en-US" dirty="0" smtClean="0"/>
              <a:t>Black and white version </a:t>
            </a:r>
          </a:p>
          <a:p>
            <a:pPr lvl="1"/>
            <a:r>
              <a:rPr lang="en-US" dirty="0" smtClean="0"/>
              <a:t>Live transmission</a:t>
            </a:r>
          </a:p>
          <a:p>
            <a:pPr lvl="1"/>
            <a:r>
              <a:rPr lang="en-US" dirty="0" smtClean="0"/>
              <a:t>No recording</a:t>
            </a:r>
          </a:p>
          <a:p>
            <a:pPr lvl="1"/>
            <a:r>
              <a:rPr lang="en-US" dirty="0" smtClean="0"/>
              <a:t>News, talks, plays and music</a:t>
            </a:r>
          </a:p>
          <a:p>
            <a:pPr lvl="1"/>
            <a:r>
              <a:rPr lang="en-US" dirty="0" smtClean="0"/>
              <a:t>Similar transmission</a:t>
            </a:r>
          </a:p>
          <a:p>
            <a:pPr lvl="1"/>
            <a:r>
              <a:rPr lang="en-US" dirty="0" smtClean="0"/>
              <a:t>Youth, entertainment, sports</a:t>
            </a:r>
          </a:p>
          <a:p>
            <a:r>
              <a:rPr lang="en-US" dirty="0" smtClean="0"/>
              <a:t>Private TV channels: PEMRA since 2002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Definition of mass communication:</a:t>
            </a:r>
          </a:p>
          <a:p>
            <a:endParaRPr lang="en-US" dirty="0" smtClean="0"/>
          </a:p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“Mass communication is a process in which professional communicators use media to disseminate messages widely, rapidly and continuously to arouse intended meanings in large and diverse audiences in attempts to influence them in a variety of ways.”</a:t>
            </a:r>
          </a:p>
          <a:p>
            <a:pPr algn="r">
              <a:buNone/>
            </a:pPr>
            <a:r>
              <a:rPr lang="en-US" dirty="0" err="1" smtClean="0"/>
              <a:t>DeFleur</a:t>
            </a:r>
            <a:r>
              <a:rPr lang="en-US" dirty="0" smtClean="0"/>
              <a:t> Dennis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Origin and development of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Paper: Chinese had started making inked impressions from carved blocks shortly after 175 A.D., when they first developed paper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Books: Koreans &amp; Japanese (18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Movable type printing press: Guttenberg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Newspapers: Mid1500s-public printed news sheets in Venice regarding war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7239000" cy="1143000"/>
          </a:xfrm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86144"/>
          <a:ext cx="7467600" cy="625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57"/>
                <a:gridCol w="2279583"/>
                <a:gridCol w="1493520"/>
                <a:gridCol w="1493520"/>
                <a:gridCol w="1493520"/>
              </a:tblGrid>
              <a:tr h="62612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Newspapers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(if any)</a:t>
                      </a:r>
                      <a:endParaRPr lang="en-US" dirty="0"/>
                    </a:p>
                  </a:txBody>
                  <a:tcPr/>
                </a:tc>
              </a:tr>
              <a:tr h="8944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Oxford gazette(London gazette)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Published first by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King Charles-II</a:t>
                      </a:r>
                      <a:endParaRPr lang="en-US" dirty="0"/>
                    </a:p>
                  </a:txBody>
                  <a:tcPr/>
                </a:tc>
              </a:tr>
              <a:tr h="626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Gazette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French newspaper</a:t>
                      </a:r>
                      <a:endParaRPr lang="en-US" dirty="0"/>
                    </a:p>
                  </a:txBody>
                  <a:tcPr/>
                </a:tc>
              </a:tr>
              <a:tr h="11628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Publick</a:t>
                      </a:r>
                      <a:r>
                        <a:rPr kumimoji="0"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Occurrences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time spoke against government</a:t>
                      </a:r>
                      <a:endParaRPr lang="en-US" dirty="0"/>
                    </a:p>
                  </a:txBody>
                  <a:tcPr/>
                </a:tc>
              </a:tr>
              <a:tr h="11628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Sydney Gazette and the New South Wales Advertiser,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1803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Australia’s military government published it</a:t>
                      </a:r>
                      <a:endParaRPr lang="en-US" dirty="0"/>
                    </a:p>
                  </a:txBody>
                  <a:tcPr/>
                </a:tc>
              </a:tr>
              <a:tr h="1683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New England Courant.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James Franklin-</a:t>
                      </a:r>
                      <a:r>
                        <a:rPr lang="en-US" baseline="0" dirty="0" smtClean="0"/>
                        <a:t> first time against the colonial rule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of Press</a:t>
            </a:r>
          </a:p>
          <a:p>
            <a:pPr lvl="1"/>
            <a:r>
              <a:rPr lang="en-US" dirty="0" smtClean="0"/>
              <a:t>Cosby(Governor) and Zenger (Publisher of New York Weekly Journal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Press in Sub-Continent</a:t>
            </a:r>
          </a:p>
          <a:p>
            <a:pPr lvl="1"/>
            <a:r>
              <a:rPr lang="en-US" dirty="0" smtClean="0"/>
              <a:t>Printed material came by ships for the foreign rulers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Colonial Journalism</a:t>
            </a:r>
          </a:p>
          <a:p>
            <a:pPr lvl="1"/>
            <a:r>
              <a:rPr lang="en-US" dirty="0" smtClean="0"/>
              <a:t>By William Bolts, ex-employee of EIC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234696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Newspaper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Publisher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Bengal Gazette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James Augustus Hickey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Calcutta Gazette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Calcutta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Colonial establishment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Madras Courier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Madras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Richard Johnson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Bombay Herald (Courier)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Bombay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Urdu Press</a:t>
            </a:r>
          </a:p>
          <a:p>
            <a:pPr lvl="1"/>
            <a:r>
              <a:rPr lang="en-US" dirty="0" smtClean="0"/>
              <a:t>Jam-e-</a:t>
            </a:r>
            <a:r>
              <a:rPr lang="en-US" dirty="0" err="1" smtClean="0"/>
              <a:t>Jahan</a:t>
            </a:r>
            <a:r>
              <a:rPr lang="en-US" dirty="0" smtClean="0"/>
              <a:t> </a:t>
            </a:r>
            <a:r>
              <a:rPr lang="en-US" dirty="0" err="1" smtClean="0"/>
              <a:t>Numa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urdu</a:t>
            </a:r>
            <a:r>
              <a:rPr lang="en-US" dirty="0" smtClean="0"/>
              <a:t> newspaper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Kohinoor: largely circulated newspaper of that time by </a:t>
            </a:r>
            <a:r>
              <a:rPr lang="en-US" dirty="0" err="1" smtClean="0"/>
              <a:t>Munshi</a:t>
            </a:r>
            <a:r>
              <a:rPr lang="en-US" dirty="0" smtClean="0"/>
              <a:t> </a:t>
            </a:r>
            <a:r>
              <a:rPr lang="en-US" dirty="0" err="1" smtClean="0"/>
              <a:t>Harsukh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Zameendar</a:t>
            </a:r>
            <a:r>
              <a:rPr lang="en-US" dirty="0" smtClean="0"/>
              <a:t>: Best newspaper that highly supported the freedom struggle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Hamdard</a:t>
            </a:r>
            <a:r>
              <a:rPr lang="en-US" dirty="0" smtClean="0"/>
              <a:t>: </a:t>
            </a:r>
            <a:r>
              <a:rPr lang="en-US" dirty="0" err="1" smtClean="0"/>
              <a:t>Maulana</a:t>
            </a:r>
            <a:r>
              <a:rPr lang="en-US" dirty="0" smtClean="0"/>
              <a:t> M. </a:t>
            </a:r>
            <a:r>
              <a:rPr lang="en-US" dirty="0" err="1" smtClean="0"/>
              <a:t>Alii</a:t>
            </a:r>
            <a:r>
              <a:rPr lang="en-US" dirty="0" smtClean="0"/>
              <a:t> </a:t>
            </a:r>
            <a:r>
              <a:rPr lang="en-US" dirty="0" err="1" smtClean="0"/>
              <a:t>Jauhar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Al-</a:t>
            </a:r>
            <a:r>
              <a:rPr lang="en-US" dirty="0" err="1" smtClean="0"/>
              <a:t>Hilal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largest circulation after </a:t>
            </a:r>
            <a:r>
              <a:rPr lang="en-US" dirty="0" err="1" smtClean="0"/>
              <a:t>Zameendar</a:t>
            </a:r>
            <a:r>
              <a:rPr lang="en-US" dirty="0" smtClean="0"/>
              <a:t>, by </a:t>
            </a:r>
            <a:r>
              <a:rPr lang="en-US" dirty="0" err="1" smtClean="0"/>
              <a:t>maulana</a:t>
            </a:r>
            <a:r>
              <a:rPr lang="en-US" dirty="0" smtClean="0"/>
              <a:t> </a:t>
            </a:r>
            <a:r>
              <a:rPr lang="en-US" dirty="0" err="1" smtClean="0"/>
              <a:t>Abul</a:t>
            </a:r>
            <a:r>
              <a:rPr lang="en-US" dirty="0" smtClean="0"/>
              <a:t> </a:t>
            </a:r>
            <a:r>
              <a:rPr lang="en-US" dirty="0" err="1" smtClean="0"/>
              <a:t>kalam</a:t>
            </a:r>
            <a:r>
              <a:rPr lang="en-US" dirty="0" smtClean="0"/>
              <a:t> Azad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Newspapers and movement for independence</a:t>
            </a:r>
          </a:p>
          <a:p>
            <a:pPr lvl="1" algn="just"/>
            <a:r>
              <a:rPr lang="en-US" dirty="0" err="1" smtClean="0"/>
              <a:t>Khilafat</a:t>
            </a:r>
            <a:r>
              <a:rPr lang="en-US" dirty="0" smtClean="0"/>
              <a:t>, </a:t>
            </a:r>
            <a:r>
              <a:rPr lang="en-US" dirty="0" err="1" smtClean="0"/>
              <a:t>Siasat</a:t>
            </a:r>
            <a:r>
              <a:rPr lang="en-US" dirty="0" smtClean="0"/>
              <a:t>, </a:t>
            </a:r>
            <a:r>
              <a:rPr lang="en-US" dirty="0" err="1" smtClean="0"/>
              <a:t>Ujala</a:t>
            </a:r>
            <a:r>
              <a:rPr lang="en-US" dirty="0" smtClean="0"/>
              <a:t>, </a:t>
            </a:r>
            <a:r>
              <a:rPr lang="en-US" dirty="0" err="1" smtClean="0"/>
              <a:t>Taj</a:t>
            </a:r>
            <a:r>
              <a:rPr lang="en-US" dirty="0" smtClean="0"/>
              <a:t>, </a:t>
            </a:r>
            <a:r>
              <a:rPr lang="en-US" dirty="0" err="1" smtClean="0"/>
              <a:t>Roznama</a:t>
            </a:r>
            <a:r>
              <a:rPr lang="en-US" dirty="0" smtClean="0"/>
              <a:t>-e-Hind, </a:t>
            </a:r>
            <a:r>
              <a:rPr lang="en-US" dirty="0" err="1" smtClean="0"/>
              <a:t>Ajmal</a:t>
            </a:r>
            <a:r>
              <a:rPr lang="en-US" dirty="0" smtClean="0"/>
              <a:t>, </a:t>
            </a:r>
            <a:r>
              <a:rPr lang="en-US" dirty="0" err="1" smtClean="0"/>
              <a:t>Hilal</a:t>
            </a:r>
            <a:r>
              <a:rPr lang="en-US" dirty="0" smtClean="0"/>
              <a:t>, </a:t>
            </a:r>
            <a:r>
              <a:rPr lang="en-US" dirty="0" err="1" smtClean="0"/>
              <a:t>Milap</a:t>
            </a:r>
            <a:r>
              <a:rPr lang="en-US" dirty="0" smtClean="0"/>
              <a:t>, </a:t>
            </a:r>
            <a:r>
              <a:rPr lang="en-US" dirty="0" err="1" smtClean="0"/>
              <a:t>Partap</a:t>
            </a:r>
            <a:r>
              <a:rPr lang="en-US" dirty="0" smtClean="0"/>
              <a:t>, </a:t>
            </a:r>
            <a:r>
              <a:rPr lang="en-US" dirty="0" err="1" smtClean="0"/>
              <a:t>Tej</a:t>
            </a:r>
            <a:r>
              <a:rPr lang="en-US" dirty="0" smtClean="0"/>
              <a:t>, </a:t>
            </a:r>
            <a:r>
              <a:rPr lang="en-US" dirty="0" err="1" smtClean="0"/>
              <a:t>Qaumi</a:t>
            </a:r>
            <a:r>
              <a:rPr lang="en-US" dirty="0" smtClean="0"/>
              <a:t> </a:t>
            </a:r>
            <a:r>
              <a:rPr lang="en-US" dirty="0" err="1" smtClean="0"/>
              <a:t>Awaz</a:t>
            </a:r>
            <a:r>
              <a:rPr lang="en-US" dirty="0" smtClean="0"/>
              <a:t>, Jung, </a:t>
            </a:r>
            <a:r>
              <a:rPr lang="en-US" dirty="0" err="1" smtClean="0"/>
              <a:t>Anjam</a:t>
            </a:r>
            <a:r>
              <a:rPr lang="en-US" dirty="0" smtClean="0"/>
              <a:t>, </a:t>
            </a:r>
            <a:r>
              <a:rPr lang="en-US" dirty="0" err="1" smtClean="0"/>
              <a:t>Inqualab</a:t>
            </a:r>
            <a:r>
              <a:rPr lang="en-US" dirty="0" smtClean="0"/>
              <a:t>, </a:t>
            </a:r>
            <a:r>
              <a:rPr lang="en-US" dirty="0" err="1" smtClean="0"/>
              <a:t>Nawa</a:t>
            </a:r>
            <a:r>
              <a:rPr lang="en-US" dirty="0" smtClean="0"/>
              <a:t>-e-</a:t>
            </a:r>
            <a:r>
              <a:rPr lang="en-US" dirty="0" err="1" smtClean="0"/>
              <a:t>Waqt</a:t>
            </a:r>
            <a:r>
              <a:rPr lang="en-US" dirty="0" smtClean="0"/>
              <a:t>, Hindustan, </a:t>
            </a:r>
            <a:r>
              <a:rPr lang="en-US" dirty="0" err="1" smtClean="0"/>
              <a:t>Aftab</a:t>
            </a:r>
            <a:r>
              <a:rPr lang="en-US" dirty="0" smtClean="0"/>
              <a:t>, </a:t>
            </a:r>
            <a:r>
              <a:rPr lang="en-US" dirty="0" err="1" smtClean="0"/>
              <a:t>Jumhuriat</a:t>
            </a:r>
            <a:r>
              <a:rPr lang="en-US" dirty="0" smtClean="0"/>
              <a:t>, </a:t>
            </a:r>
            <a:r>
              <a:rPr lang="en-US" dirty="0" err="1" smtClean="0"/>
              <a:t>Iqbal</a:t>
            </a:r>
            <a:r>
              <a:rPr lang="en-US" dirty="0" smtClean="0"/>
              <a:t>, </a:t>
            </a:r>
            <a:r>
              <a:rPr lang="en-US" dirty="0" err="1" smtClean="0"/>
              <a:t>Asr</a:t>
            </a:r>
            <a:r>
              <a:rPr lang="en-US" dirty="0" smtClean="0"/>
              <a:t>-e-</a:t>
            </a:r>
            <a:r>
              <a:rPr lang="en-US" dirty="0" err="1" smtClean="0"/>
              <a:t>Jadeed</a:t>
            </a:r>
            <a:r>
              <a:rPr lang="en-US" dirty="0" smtClean="0"/>
              <a:t>, Azad-e-Hind, </a:t>
            </a:r>
            <a:r>
              <a:rPr lang="en-US" dirty="0" err="1" smtClean="0"/>
              <a:t>Sandesh</a:t>
            </a:r>
            <a:r>
              <a:rPr lang="en-US" dirty="0" smtClean="0"/>
              <a:t>, </a:t>
            </a:r>
            <a:r>
              <a:rPr lang="en-US" dirty="0" err="1" smtClean="0"/>
              <a:t>Vakeel</a:t>
            </a:r>
            <a:r>
              <a:rPr lang="en-US" dirty="0" smtClean="0"/>
              <a:t>, </a:t>
            </a:r>
            <a:r>
              <a:rPr lang="en-US" dirty="0" err="1" smtClean="0"/>
              <a:t>Khidmat</a:t>
            </a:r>
            <a:r>
              <a:rPr lang="en-US" dirty="0" smtClean="0"/>
              <a:t>, </a:t>
            </a:r>
            <a:r>
              <a:rPr lang="en-US" dirty="0" err="1" smtClean="0"/>
              <a:t>Musalman</a:t>
            </a:r>
            <a:r>
              <a:rPr lang="en-US" dirty="0" smtClean="0"/>
              <a:t>, Azad, </a:t>
            </a:r>
            <a:r>
              <a:rPr lang="en-US" dirty="0" err="1" smtClean="0"/>
              <a:t>Paswan</a:t>
            </a:r>
            <a:r>
              <a:rPr lang="en-US" dirty="0" smtClean="0"/>
              <a:t> </a:t>
            </a:r>
            <a:r>
              <a:rPr lang="en-US" dirty="0" err="1" smtClean="0"/>
              <a:t>Weer</a:t>
            </a:r>
            <a:r>
              <a:rPr lang="en-US" dirty="0" smtClean="0"/>
              <a:t> Bharat and Al-</a:t>
            </a:r>
            <a:r>
              <a:rPr lang="en-US" dirty="0" err="1" smtClean="0"/>
              <a:t>Jamiath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Penny press</a:t>
            </a:r>
          </a:p>
          <a:p>
            <a:pPr lvl="1"/>
            <a:r>
              <a:rPr lang="en-US" b="1" dirty="0" smtClean="0"/>
              <a:t>The New York Sun (1883)</a:t>
            </a:r>
          </a:p>
          <a:p>
            <a:pPr lvl="2"/>
            <a:r>
              <a:rPr lang="en-US" dirty="0" smtClean="0"/>
              <a:t>Less sophisticated people</a:t>
            </a:r>
          </a:p>
          <a:p>
            <a:pPr lvl="2"/>
            <a:r>
              <a:rPr lang="en-US" dirty="0" smtClean="0"/>
              <a:t>One-penny</a:t>
            </a:r>
          </a:p>
          <a:p>
            <a:pPr lvl="2"/>
            <a:r>
              <a:rPr lang="en-US" dirty="0" smtClean="0"/>
              <a:t>Circulation to 8000 copies per day</a:t>
            </a:r>
          </a:p>
          <a:p>
            <a:pPr lvl="2"/>
            <a:r>
              <a:rPr lang="en-US" dirty="0" smtClean="0"/>
              <a:t>Competitors</a:t>
            </a:r>
          </a:p>
          <a:p>
            <a:pPr lvl="2"/>
            <a:r>
              <a:rPr lang="en-US" dirty="0" smtClean="0"/>
              <a:t>All newspapers as penny press</a:t>
            </a:r>
          </a:p>
          <a:p>
            <a:pPr lvl="2"/>
            <a:r>
              <a:rPr lang="en-US" dirty="0" smtClean="0"/>
              <a:t>Financial page, editorial comments</a:t>
            </a:r>
          </a:p>
          <a:p>
            <a:pPr lvl="2"/>
            <a:r>
              <a:rPr lang="en-US" dirty="0" smtClean="0"/>
              <a:t>Later became vulgar and sensational so some worth reading material was added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762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Origin of press, radio and television</vt:lpstr>
      <vt:lpstr>Introduction</vt:lpstr>
      <vt:lpstr>Origin and development of press</vt:lpstr>
      <vt:lpstr>Continued…</vt:lpstr>
      <vt:lpstr>Continued…</vt:lpstr>
      <vt:lpstr>Continued…</vt:lpstr>
      <vt:lpstr>Continued…</vt:lpstr>
      <vt:lpstr>Continued</vt:lpstr>
      <vt:lpstr>Continued…</vt:lpstr>
      <vt:lpstr>Continued…</vt:lpstr>
      <vt:lpstr>Origin and development of radio</vt:lpstr>
      <vt:lpstr>continued</vt:lpstr>
      <vt:lpstr>Continued…</vt:lpstr>
      <vt:lpstr>continued</vt:lpstr>
      <vt:lpstr>Origin and development of Television</vt:lpstr>
      <vt:lpstr>Television in Pakistan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press, radio and television</dc:title>
  <dc:creator>Olive</dc:creator>
  <cp:lastModifiedBy>Olive</cp:lastModifiedBy>
  <cp:revision>59</cp:revision>
  <dcterms:created xsi:type="dcterms:W3CDTF">2020-10-13T14:44:13Z</dcterms:created>
  <dcterms:modified xsi:type="dcterms:W3CDTF">2020-10-21T05:22:51Z</dcterms:modified>
</cp:coreProperties>
</file>