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6CAF1-1B2A-4065-871F-6AC448B80BE6}" type="datetimeFigureOut">
              <a:rPr lang="en-US" smtClean="0"/>
              <a:t>11/11/2020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6FEA7-D618-40BF-953A-E148A8307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48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8F6266B-6240-49CF-B8C3-7F55018BCB99}" type="slidenum">
              <a:rPr lang="en-US" smtClean="0">
                <a:latin typeface="Times New Roman" pitchFamily="18" charset="0"/>
              </a:rPr>
              <a:pPr/>
              <a:t>23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361B739-C12E-4587-86DE-20A203B5086C}" type="slidenum">
              <a:rPr lang="en-US" smtClean="0">
                <a:latin typeface="Times New Roman" pitchFamily="18" charset="0"/>
              </a:rPr>
              <a:pPr/>
              <a:t>24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86531DB-E87B-4AE9-89AD-95656B2ADDB6}" type="slidenum">
              <a:rPr lang="en-US" smtClean="0">
                <a:latin typeface="Times New Roman" pitchFamily="18" charset="0"/>
              </a:rPr>
              <a:pPr/>
              <a:t>25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CFA3F40-E28B-46F8-91B0-2F535BF3E8E0}" type="slidenum">
              <a:rPr lang="en-US" smtClean="0">
                <a:latin typeface="Times New Roman" pitchFamily="18" charset="0"/>
              </a:rPr>
              <a:pPr/>
              <a:t>26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C09A294-24EA-4B92-B0FC-B9A653EAD1E0}" type="slidenum">
              <a:rPr lang="en-US" smtClean="0">
                <a:latin typeface="Times New Roman" pitchFamily="18" charset="0"/>
              </a:rPr>
              <a:pPr/>
              <a:t>27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CF498DC-5B59-4F6C-BBE6-9A67045F81FB}" type="slidenum">
              <a:rPr lang="en-US" smtClean="0">
                <a:latin typeface="Times New Roman" pitchFamily="18" charset="0"/>
              </a:rPr>
              <a:pPr/>
              <a:t>28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4C47D8D-0A12-445C-91BC-DE9CB343EA46}" type="slidenum">
              <a:rPr lang="en-US" smtClean="0">
                <a:latin typeface="Times New Roman" pitchFamily="18" charset="0"/>
              </a:rPr>
              <a:pPr/>
              <a:t>29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469E2856-DD58-4F76-825B-3D5E5B319279}" type="slidenum">
              <a:rPr lang="en-US" smtClean="0">
                <a:latin typeface="Times New Roman" pitchFamily="18" charset="0"/>
              </a:rPr>
              <a:pPr/>
              <a:t>30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10E8A30-A069-4E86-8C73-E57627D8D57C}" type="slidenum">
              <a:rPr lang="en-US" smtClean="0">
                <a:latin typeface="Times New Roman" pitchFamily="18" charset="0"/>
              </a:rPr>
              <a:pPr/>
              <a:t>31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1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89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1860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31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39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85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78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68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3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6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8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97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9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40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7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6531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1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Investment Alternatives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94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Market Securities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Capital Markets encompass fixed-income and equity securities with maturities greater than1 year.</a:t>
            </a:r>
          </a:p>
          <a:p>
            <a:r>
              <a:rPr lang="en-US" sz="3200" dirty="0"/>
              <a:t>Fixed income</a:t>
            </a:r>
          </a:p>
          <a:p>
            <a:r>
              <a:rPr lang="en-US" sz="3200" dirty="0"/>
              <a:t>Equity Securities</a:t>
            </a:r>
          </a:p>
        </p:txBody>
      </p:sp>
    </p:spTree>
    <p:extLst>
      <p:ext uri="{BB962C8B-B14F-4D97-AF65-F5344CB8AC3E}">
        <p14:creationId xmlns:p14="http://schemas.microsoft.com/office/powerpoint/2010/main" val="33067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Fixed-Income Securities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Securities with specified payment dates and amounts</a:t>
            </a:r>
          </a:p>
          <a:p>
            <a:pPr lvl="1"/>
            <a:r>
              <a:rPr lang="en-US" sz="2400" dirty="0"/>
              <a:t>Treasury bonds</a:t>
            </a:r>
          </a:p>
          <a:p>
            <a:pPr lvl="1"/>
            <a:r>
              <a:rPr lang="en-US" sz="2400" dirty="0"/>
              <a:t>Agency bonds</a:t>
            </a:r>
          </a:p>
          <a:p>
            <a:pPr lvl="1"/>
            <a:r>
              <a:rPr lang="en-US" sz="2400" dirty="0"/>
              <a:t>Municipal bonds</a:t>
            </a:r>
          </a:p>
          <a:p>
            <a:pPr lvl="1"/>
            <a:r>
              <a:rPr lang="en-US" sz="2400" dirty="0"/>
              <a:t>Corporate bonds</a:t>
            </a:r>
          </a:p>
          <a:p>
            <a:pPr lvl="1"/>
            <a:r>
              <a:rPr lang="en-US" sz="2400" dirty="0"/>
              <a:t>asset-backed securities</a:t>
            </a:r>
          </a:p>
          <a:p>
            <a:pPr lvl="1"/>
            <a:r>
              <a:rPr lang="en-US" sz="2400" dirty="0"/>
              <a:t>mortgage-related bonds</a:t>
            </a:r>
          </a:p>
          <a:p>
            <a:pPr lvl="1"/>
            <a:r>
              <a:rPr lang="en-US" sz="2400" dirty="0"/>
              <a:t>Money market securities</a:t>
            </a:r>
          </a:p>
        </p:txBody>
      </p:sp>
    </p:spTree>
    <p:extLst>
      <p:ext uri="{BB962C8B-B14F-4D97-AF65-F5344CB8AC3E}">
        <p14:creationId xmlns:p14="http://schemas.microsoft.com/office/powerpoint/2010/main" val="4184843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Bonds can be described simply as long-term debt instruments representing the issuer’s contractual obligation</a:t>
            </a:r>
          </a:p>
          <a:p>
            <a:r>
              <a:rPr lang="en-US" dirty="0"/>
              <a:t>Known future stream of cash flows to be received from buying and holding the bond to maturity</a:t>
            </a:r>
          </a:p>
          <a:p>
            <a:r>
              <a:rPr lang="en-US" dirty="0"/>
              <a:t>Selling price depends on prevailing interest rates</a:t>
            </a:r>
          </a:p>
          <a:p>
            <a:r>
              <a:rPr lang="en-US" dirty="0"/>
              <a:t>A bond is typically a “safe” asset, at least relative to stocks and derivative securities. </a:t>
            </a:r>
          </a:p>
          <a:p>
            <a:r>
              <a:rPr lang="en-US" dirty="0"/>
              <a:t>Principal and interest are specified and the issuer must meet these obligations or face default, and possibly bankruptcy.</a:t>
            </a:r>
          </a:p>
        </p:txBody>
      </p:sp>
    </p:spTree>
    <p:extLst>
      <p:ext uri="{BB962C8B-B14F-4D97-AF65-F5344CB8AC3E}">
        <p14:creationId xmlns:p14="http://schemas.microsoft.com/office/powerpoint/2010/main" val="564637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Bond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 Value</a:t>
            </a:r>
          </a:p>
          <a:p>
            <a:pPr lvl="1"/>
            <a:r>
              <a:rPr lang="en-US" dirty="0"/>
              <a:t>The amount to be repaid at maturity</a:t>
            </a:r>
          </a:p>
          <a:p>
            <a:r>
              <a:rPr lang="en-US" dirty="0"/>
              <a:t>Term bond</a:t>
            </a:r>
          </a:p>
          <a:p>
            <a:r>
              <a:rPr lang="en-US" dirty="0"/>
              <a:t>Coupon bonds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216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Bond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Bond Prices</a:t>
            </a:r>
          </a:p>
          <a:p>
            <a:r>
              <a:rPr lang="en-US" dirty="0"/>
              <a:t>Par value usually $1000</a:t>
            </a:r>
          </a:p>
          <a:p>
            <a:r>
              <a:rPr lang="en-US" dirty="0"/>
              <a:t>Prices are quoted as percentage of par value called points</a:t>
            </a:r>
          </a:p>
          <a:p>
            <a:r>
              <a:rPr lang="en-US" b="1" dirty="0"/>
              <a:t>Accrued Interest</a:t>
            </a:r>
          </a:p>
          <a:p>
            <a:r>
              <a:rPr lang="en-US" dirty="0"/>
              <a:t>Interest due or earned since last semiannual payment </a:t>
            </a:r>
          </a:p>
          <a:p>
            <a:r>
              <a:rPr lang="en-US" dirty="0"/>
              <a:t>Bond buyers should keep in the additional “cost” when buying a bond because prices are quoted to investors without the accrued interest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605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Bond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Discounts and Premiums</a:t>
            </a:r>
          </a:p>
          <a:p>
            <a:pPr lvl="1"/>
            <a:r>
              <a:rPr lang="en-US" dirty="0"/>
              <a:t>Premium - Selling above par value</a:t>
            </a:r>
          </a:p>
          <a:p>
            <a:pPr lvl="1"/>
            <a:r>
              <a:rPr lang="en-US" dirty="0"/>
              <a:t>Discount – Selling below Par value</a:t>
            </a:r>
          </a:p>
          <a:p>
            <a:r>
              <a:rPr lang="en-US" b="1" dirty="0"/>
              <a:t>Callable Bonds</a:t>
            </a:r>
          </a:p>
          <a:p>
            <a:r>
              <a:rPr lang="en-US" dirty="0"/>
              <a:t>The issuer the right to “call in” the bonds, thus depriving investors of that particular fixed-income security</a:t>
            </a:r>
          </a:p>
          <a:p>
            <a:r>
              <a:rPr lang="en-US" dirty="0"/>
              <a:t>Issuer call when interests are low</a:t>
            </a:r>
          </a:p>
          <a:p>
            <a:r>
              <a:rPr lang="en-US" dirty="0"/>
              <a:t>Costs are incurred to call the bonds, such as a “call premium” and administrative expenses</a:t>
            </a:r>
          </a:p>
        </p:txBody>
      </p:sp>
    </p:spTree>
    <p:extLst>
      <p:ext uri="{BB962C8B-B14F-4D97-AF65-F5344CB8AC3E}">
        <p14:creationId xmlns:p14="http://schemas.microsoft.com/office/powerpoint/2010/main" val="1765408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Bond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b="1" dirty="0"/>
              <a:t>The Zero Coupon Bond</a:t>
            </a:r>
          </a:p>
          <a:p>
            <a:r>
              <a:rPr lang="en-US" dirty="0"/>
              <a:t>The purchaser pays less than par value for zero coupons and receives par value at maturity</a:t>
            </a:r>
          </a:p>
          <a:p>
            <a:r>
              <a:rPr lang="en-US" dirty="0"/>
              <a:t>The difference in these two amounts generates an effective interest rate, or rate of return</a:t>
            </a:r>
          </a:p>
          <a:p>
            <a:r>
              <a:rPr lang="en-US" dirty="0"/>
              <a:t>Issuers of zero coupon bonds include corporations, municipalities, government agencies, and the U.S. Treasury.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30643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TYPES OF BONDS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1- Treasury Securities</a:t>
            </a:r>
          </a:p>
          <a:p>
            <a:pPr lvl="1"/>
            <a:r>
              <a:rPr lang="en-US" sz="2400" dirty="0"/>
              <a:t>Treasury Bonds</a:t>
            </a:r>
          </a:p>
          <a:p>
            <a:pPr lvl="1"/>
            <a:r>
              <a:rPr lang="en-US" sz="2400" dirty="0"/>
              <a:t>TIPS</a:t>
            </a:r>
          </a:p>
          <a:p>
            <a:r>
              <a:rPr lang="en-US" b="1" dirty="0"/>
              <a:t>2 - Government Agency Securities</a:t>
            </a:r>
          </a:p>
          <a:p>
            <a:pPr lvl="1"/>
            <a:r>
              <a:rPr lang="en-US" sz="2400" dirty="0"/>
              <a:t>Federal agencies</a:t>
            </a:r>
          </a:p>
          <a:p>
            <a:pPr lvl="1"/>
            <a:r>
              <a:rPr lang="en-US" sz="2400" dirty="0"/>
              <a:t>Government Sponsored Enterprises</a:t>
            </a:r>
          </a:p>
          <a:p>
            <a:r>
              <a:rPr lang="en-US" b="1" dirty="0"/>
              <a:t>3 - Mortgage-Backed Securities</a:t>
            </a:r>
          </a:p>
          <a:p>
            <a:r>
              <a:rPr lang="en-US" b="1" dirty="0"/>
              <a:t>4 - Municipal Securities</a:t>
            </a:r>
          </a:p>
          <a:p>
            <a:pPr lvl="1"/>
            <a:r>
              <a:rPr lang="en-US" sz="2400" dirty="0"/>
              <a:t>general obligation bonds</a:t>
            </a:r>
          </a:p>
          <a:p>
            <a:pPr lvl="1"/>
            <a:r>
              <a:rPr lang="en-US" sz="2400" dirty="0"/>
              <a:t>revenue bonds,</a:t>
            </a:r>
          </a:p>
        </p:txBody>
      </p:sp>
    </p:spTree>
    <p:extLst>
      <p:ext uri="{BB962C8B-B14F-4D97-AF65-F5344CB8AC3E}">
        <p14:creationId xmlns:p14="http://schemas.microsoft.com/office/powerpoint/2010/main" val="1134260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TYPES OF 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6887389" cy="4724399"/>
          </a:xfrm>
        </p:spPr>
        <p:txBody>
          <a:bodyPr>
            <a:noAutofit/>
          </a:bodyPr>
          <a:lstStyle/>
          <a:p>
            <a:r>
              <a:rPr lang="en-US" b="1" dirty="0"/>
              <a:t>Taxable Equivalent Yield (TEY)</a:t>
            </a:r>
          </a:p>
          <a:p>
            <a:r>
              <a:rPr lang="en-US" dirty="0"/>
              <a:t>It shows before-tax interest rate on a municipal bonds that is equivalent to the stated (after-tax) interest rate on that bond,</a:t>
            </a:r>
            <a:endParaRPr lang="en-US" b="1" dirty="0"/>
          </a:p>
          <a:p>
            <a:r>
              <a:rPr lang="en-US" b="1" dirty="0"/>
              <a:t>Corporates</a:t>
            </a:r>
          </a:p>
          <a:p>
            <a:pPr lvl="1"/>
            <a:r>
              <a:rPr lang="en-US" sz="2400" dirty="0"/>
              <a:t>Issued by high rated corporations</a:t>
            </a:r>
          </a:p>
          <a:p>
            <a:pPr lvl="1"/>
            <a:r>
              <a:rPr lang="en-US" sz="2400" dirty="0"/>
              <a:t>Senior securities</a:t>
            </a:r>
          </a:p>
          <a:p>
            <a:r>
              <a:rPr lang="en-US" b="1" dirty="0"/>
              <a:t>Convertible Bonds</a:t>
            </a:r>
          </a:p>
          <a:p>
            <a:r>
              <a:rPr lang="en-US" dirty="0"/>
              <a:t>The holders of these bonds have the option to convert the bonds into common stock whenever they choose</a:t>
            </a:r>
          </a:p>
          <a:p>
            <a:r>
              <a:rPr lang="en-US" dirty="0"/>
              <a:t>Two Features - Fixed as well variable income</a:t>
            </a:r>
          </a:p>
        </p:txBody>
      </p:sp>
    </p:spTree>
    <p:extLst>
      <p:ext uri="{BB962C8B-B14F-4D97-AF65-F5344CB8AC3E}">
        <p14:creationId xmlns:p14="http://schemas.microsoft.com/office/powerpoint/2010/main" val="863909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Bonds Rating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Corporate and other bonds carry risk of default </a:t>
            </a:r>
          </a:p>
          <a:p>
            <a:r>
              <a:rPr lang="en-US" dirty="0"/>
              <a:t>Rate relative probability of default</a:t>
            </a:r>
          </a:p>
          <a:p>
            <a:r>
              <a:rPr lang="en-US" dirty="0"/>
              <a:t>Rating organizations</a:t>
            </a:r>
          </a:p>
          <a:p>
            <a:pPr lvl="1"/>
            <a:r>
              <a:rPr lang="en-US" dirty="0"/>
              <a:t>Standard and </a:t>
            </a:r>
            <a:r>
              <a:rPr lang="en-US" dirty="0" err="1"/>
              <a:t>Poors</a:t>
            </a:r>
            <a:r>
              <a:rPr lang="en-US" dirty="0"/>
              <a:t> Corporation (S&amp;P)</a:t>
            </a:r>
          </a:p>
          <a:p>
            <a:pPr lvl="1"/>
            <a:r>
              <a:rPr lang="en-US" dirty="0"/>
              <a:t>Moody’s Investors Service </a:t>
            </a:r>
            <a:r>
              <a:rPr lang="en-US" dirty="0" err="1"/>
              <a:t>Inc</a:t>
            </a:r>
            <a:endParaRPr lang="en-US" dirty="0"/>
          </a:p>
          <a:p>
            <a:r>
              <a:rPr lang="en-US" dirty="0"/>
              <a:t>Rating firms perform the credit analysis for the investor</a:t>
            </a:r>
          </a:p>
          <a:p>
            <a:r>
              <a:rPr lang="en-US" dirty="0"/>
              <a:t>Emphasis on the issuer’s relative probability of default</a:t>
            </a:r>
          </a:p>
        </p:txBody>
      </p:sp>
    </p:spTree>
    <p:extLst>
      <p:ext uri="{BB962C8B-B14F-4D97-AF65-F5344CB8AC3E}">
        <p14:creationId xmlns:p14="http://schemas.microsoft.com/office/powerpoint/2010/main" val="3593786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Choices for Households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Traditional Intermediaries </a:t>
            </a:r>
            <a:r>
              <a:rPr lang="en-US" dirty="0" err="1"/>
              <a:t>e.g</a:t>
            </a:r>
            <a:r>
              <a:rPr lang="en-US" dirty="0"/>
              <a:t> Banks, Insurance, thrifts etc.</a:t>
            </a:r>
          </a:p>
          <a:p>
            <a:r>
              <a:rPr lang="en-US" dirty="0"/>
              <a:t>Direct investment in Stocks, Bonds etc.</a:t>
            </a:r>
          </a:p>
          <a:p>
            <a:r>
              <a:rPr lang="en-US" dirty="0"/>
              <a:t>Indirect investment like Mutual Funds and Pension funds.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203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8991600" cy="6858000"/>
          </a:xfrm>
        </p:spPr>
      </p:pic>
    </p:spTree>
    <p:extLst>
      <p:ext uri="{BB962C8B-B14F-4D97-AF65-F5344CB8AC3E}">
        <p14:creationId xmlns:p14="http://schemas.microsoft.com/office/powerpoint/2010/main" val="2308065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Bonds Rating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Investment grade securities</a:t>
            </a:r>
          </a:p>
          <a:p>
            <a:pPr lvl="1"/>
            <a:r>
              <a:rPr lang="en-US" sz="2400" dirty="0"/>
              <a:t>Rated AAA, AA, A, BBB</a:t>
            </a:r>
          </a:p>
          <a:p>
            <a:pPr lvl="1"/>
            <a:r>
              <a:rPr lang="en-US" sz="2400" dirty="0"/>
              <a:t>Typically, institutional investors are confined to bonds in these four categories</a:t>
            </a:r>
          </a:p>
          <a:p>
            <a:r>
              <a:rPr lang="en-US" b="1" dirty="0"/>
              <a:t>Speculative securities</a:t>
            </a:r>
          </a:p>
          <a:p>
            <a:pPr lvl="1"/>
            <a:r>
              <a:rPr lang="en-US" sz="2400" dirty="0"/>
              <a:t>Rated BB, B, CCC, C</a:t>
            </a:r>
          </a:p>
          <a:p>
            <a:pPr lvl="1"/>
            <a:r>
              <a:rPr lang="en-US" sz="2400" dirty="0"/>
              <a:t>Significant uncertainties</a:t>
            </a:r>
          </a:p>
          <a:p>
            <a:pPr lvl="1"/>
            <a:r>
              <a:rPr lang="en-US" sz="2400" dirty="0"/>
              <a:t>C rated bonds are not paying interest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83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Bonds Rating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/>
              <a:t>Junk Bonds</a:t>
            </a:r>
          </a:p>
          <a:p>
            <a:pPr lvl="1"/>
            <a:r>
              <a:rPr lang="en-US" sz="2400" dirty="0"/>
              <a:t>High-risk, high-yield bonds that carry ratings of BB (S&amp;P) or Ba (Moody’s) or lower, with correspondingly higher yields.</a:t>
            </a:r>
          </a:p>
          <a:p>
            <a:pPr lvl="1"/>
            <a:r>
              <a:rPr lang="en-US" sz="2400" dirty="0"/>
              <a:t>Default rate are higher and vary year to year</a:t>
            </a:r>
          </a:p>
          <a:p>
            <a:r>
              <a:rPr lang="en-US" b="1" dirty="0"/>
              <a:t>Asset Baked Securities</a:t>
            </a:r>
          </a:p>
          <a:p>
            <a:pPr lvl="1"/>
            <a:r>
              <a:rPr lang="en-US" sz="2400" dirty="0"/>
              <a:t>Securities issued against some type of asset linked</a:t>
            </a:r>
          </a:p>
          <a:p>
            <a:pPr lvl="1"/>
            <a:r>
              <a:rPr lang="en-US" sz="2400" dirty="0"/>
              <a:t>debts bundled together, such as credit</a:t>
            </a:r>
          </a:p>
          <a:p>
            <a:pPr lvl="1"/>
            <a:r>
              <a:rPr lang="en-US" sz="2400" dirty="0"/>
              <a:t>card receivables or mortgages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57954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Equity Securities</a:t>
            </a:r>
          </a:p>
        </p:txBody>
      </p:sp>
      <p:sp>
        <p:nvSpPr>
          <p:cNvPr id="25604" name="Rectangle 5"/>
          <p:cNvSpPr>
            <a:spLocks noGrp="1" noChangeArrowheads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Denote an ownership interest in a corporation</a:t>
            </a:r>
          </a:p>
          <a:p>
            <a:r>
              <a:rPr lang="en-US" dirty="0"/>
              <a:t>Denote control over management, at least in principle</a:t>
            </a:r>
          </a:p>
          <a:p>
            <a:pPr lvl="1"/>
            <a:r>
              <a:rPr lang="en-US" sz="2400" dirty="0"/>
              <a:t>Voting rights important </a:t>
            </a:r>
          </a:p>
          <a:p>
            <a:r>
              <a:rPr lang="en-US" dirty="0"/>
              <a:t>Denote limited liability</a:t>
            </a:r>
          </a:p>
          <a:p>
            <a:pPr lvl="1"/>
            <a:r>
              <a:rPr lang="en-US" sz="2400" dirty="0"/>
              <a:t>Investor cannot lose more than their investment should the corporation fail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5A579D7E-D33B-4B2A-8632-2DEBEEFA9C99}" type="slidenum">
              <a:rPr lang="en-US" altLang="en-US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493582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Preferred Stocks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Hybrid security because features of both debt and equity </a:t>
            </a:r>
          </a:p>
          <a:p>
            <a:r>
              <a:rPr lang="en-US" dirty="0"/>
              <a:t>Preferred stockholders paid after debt but before common stockholders</a:t>
            </a:r>
          </a:p>
          <a:p>
            <a:pPr lvl="1"/>
            <a:r>
              <a:rPr lang="en-US" dirty="0"/>
              <a:t>Dividend known, fixed in advance</a:t>
            </a:r>
          </a:p>
          <a:p>
            <a:pPr lvl="1"/>
            <a:r>
              <a:rPr lang="en-US" dirty="0"/>
              <a:t>May be cumulative if dividend omitted</a:t>
            </a:r>
          </a:p>
          <a:p>
            <a:r>
              <a:rPr lang="en-US" dirty="0"/>
              <a:t>Often convertible into common stock</a:t>
            </a:r>
          </a:p>
          <a:p>
            <a:r>
              <a:rPr lang="en-US" dirty="0"/>
              <a:t>May carry variable dividend rate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63D65BB9-106F-4752-B131-8F614C653EFA}" type="slidenum">
              <a:rPr lang="en-US" altLang="en-US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7340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Common Stocks</a:t>
            </a:r>
          </a:p>
        </p:txBody>
      </p:sp>
      <p:sp>
        <p:nvSpPr>
          <p:cNvPr id="27652" name="Rectangle 5"/>
          <p:cNvSpPr>
            <a:spLocks noGrp="1" noChangeArrowheads="1"/>
          </p:cNvSpPr>
          <p:nvPr>
            <p:ph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Common stockholders are residual claimants on income and assets </a:t>
            </a:r>
          </a:p>
          <a:p>
            <a:r>
              <a:rPr lang="en-US" dirty="0"/>
              <a:t>Par value is face value of a share</a:t>
            </a:r>
          </a:p>
          <a:p>
            <a:pPr lvl="1"/>
            <a:r>
              <a:rPr lang="en-US" dirty="0"/>
              <a:t>Usually economically insignificant</a:t>
            </a:r>
          </a:p>
          <a:p>
            <a:r>
              <a:rPr lang="en-US" dirty="0"/>
              <a:t>Book value is accounting value of a share</a:t>
            </a:r>
          </a:p>
          <a:p>
            <a:r>
              <a:rPr lang="en-US" dirty="0"/>
              <a:t>Market value is current market price of a share</a:t>
            </a:r>
          </a:p>
          <a:p>
            <a:r>
              <a:rPr lang="en-US"/>
              <a:t>Aggregate </a:t>
            </a:r>
            <a:r>
              <a:rPr lang="en-US" dirty="0"/>
              <a:t>Market value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53DF9A34-C31F-4716-884F-EBC1D17EF366}" type="slidenum">
              <a:rPr lang="en-US" altLang="en-US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5180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Common Stocks</a:t>
            </a:r>
          </a:p>
        </p:txBody>
      </p:sp>
      <p:sp>
        <p:nvSpPr>
          <p:cNvPr id="28676" name="Rectangle 12"/>
          <p:cNvSpPr>
            <a:spLocks noGrp="1" noChangeArrowheads="1"/>
          </p:cNvSpPr>
          <p:nvPr>
            <p:ph idx="1"/>
          </p:nvPr>
        </p:nvSpPr>
        <p:spPr>
          <a:xfrm>
            <a:off x="301625" y="2133599"/>
            <a:ext cx="8504238" cy="3965575"/>
          </a:xfrm>
        </p:spPr>
        <p:txBody>
          <a:bodyPr/>
          <a:lstStyle/>
          <a:p>
            <a:r>
              <a:rPr lang="en-US" dirty="0"/>
              <a:t>Dividends are cash payments to shareholders</a:t>
            </a:r>
          </a:p>
          <a:p>
            <a:pPr lvl="1"/>
            <a:r>
              <a:rPr lang="en-US" dirty="0"/>
              <a:t>Dividend yield is income component of return =D/P</a:t>
            </a:r>
          </a:p>
          <a:p>
            <a:pPr lvl="1"/>
            <a:r>
              <a:rPr lang="en-US" dirty="0"/>
              <a:t>Payout Ratio is ratio of dividends to earnings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ED0D0891-B1DA-4ED7-AE7D-B39E3AF4BC6B}" type="slidenum">
              <a:rPr lang="en-US" altLang="en-US"/>
              <a:pPr>
                <a:defRPr/>
              </a:pPr>
              <a:t>26</a:t>
            </a:fld>
            <a:endParaRPr lang="en-US" altLang="en-US"/>
          </a:p>
        </p:txBody>
      </p:sp>
      <p:graphicFrame>
        <p:nvGraphicFramePr>
          <p:cNvPr id="28677" name="Object 4"/>
          <p:cNvGraphicFramePr>
            <a:graphicFrameLocks noChangeAspect="1"/>
          </p:cNvGraphicFramePr>
          <p:nvPr/>
        </p:nvGraphicFramePr>
        <p:xfrm>
          <a:off x="1066800" y="4648200"/>
          <a:ext cx="708660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Bitmap Image" r:id="rId4" imgW="4285714" imgH="619211" progId="Paint.Picture">
                  <p:embed/>
                </p:oleObj>
              </mc:Choice>
              <mc:Fallback>
                <p:oleObj name="Bitmap Image" r:id="rId4" imgW="4285714" imgH="61921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648200"/>
                        <a:ext cx="7086600" cy="1304925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19050">
                        <a:solidFill>
                          <a:srgbClr val="33339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33537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Common Stocks</a:t>
            </a:r>
          </a:p>
        </p:txBody>
      </p:sp>
      <p:sp>
        <p:nvSpPr>
          <p:cNvPr id="29700" name="Rectangle 5"/>
          <p:cNvSpPr>
            <a:spLocks noGrp="1" noChangeArrowheads="1"/>
          </p:cNvSpPr>
          <p:nvPr>
            <p:ph idx="1"/>
          </p:nvPr>
        </p:nvSpPr>
        <p:spPr>
          <a:xfrm>
            <a:off x="152400" y="2133600"/>
            <a:ext cx="8504238" cy="4572000"/>
          </a:xfrm>
        </p:spPr>
        <p:txBody>
          <a:bodyPr/>
          <a:lstStyle/>
          <a:p>
            <a:r>
              <a:rPr lang="en-US" dirty="0"/>
              <a:t>Stock dividend is payment to owners in stock</a:t>
            </a:r>
          </a:p>
          <a:p>
            <a:r>
              <a:rPr lang="en-US" dirty="0"/>
              <a:t>Stock split is the issuance of additional shares in proportion to the shares outstanding</a:t>
            </a:r>
          </a:p>
          <a:p>
            <a:pPr lvl="1"/>
            <a:r>
              <a:rPr lang="en-US" dirty="0"/>
              <a:t>The book and par values are changed</a:t>
            </a:r>
          </a:p>
          <a:p>
            <a:r>
              <a:rPr lang="en-US" dirty="0"/>
              <a:t>P/E ratio is the ratio of current market price of equity to the firm’s earnings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D78C2B10-78DD-46D0-AC36-D502A7E80B08}" type="slidenum">
              <a:rPr lang="en-US" altLang="en-US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52830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Investing Internationally</a:t>
            </a:r>
          </a:p>
        </p:txBody>
      </p:sp>
      <p:sp>
        <p:nvSpPr>
          <p:cNvPr id="30724" name="Rectangle 5"/>
          <p:cNvSpPr>
            <a:spLocks noGrp="1" noChangeArrowheads="1"/>
          </p:cNvSpPr>
          <p:nvPr>
            <p:ph idx="1"/>
          </p:nvPr>
        </p:nvSpPr>
        <p:spPr>
          <a:xfrm>
            <a:off x="319881" y="2057400"/>
            <a:ext cx="8504238" cy="4255158"/>
          </a:xfrm>
        </p:spPr>
        <p:txBody>
          <a:bodyPr/>
          <a:lstStyle/>
          <a:p>
            <a:r>
              <a:rPr lang="en-US" dirty="0"/>
              <a:t>Direct investing</a:t>
            </a:r>
          </a:p>
          <a:p>
            <a:pPr lvl="1"/>
            <a:r>
              <a:rPr lang="en-US" dirty="0"/>
              <a:t>US stockbrokers can buy and sell securities on foreign stock exchanges</a:t>
            </a:r>
          </a:p>
          <a:p>
            <a:pPr lvl="1"/>
            <a:r>
              <a:rPr lang="en-US" dirty="0"/>
              <a:t>Foreign firms may list their securities on a US exchange or on Nasdaq</a:t>
            </a:r>
          </a:p>
          <a:p>
            <a:pPr lvl="1"/>
            <a:r>
              <a:rPr lang="en-US" dirty="0"/>
              <a:t>Purchase ADR’s </a:t>
            </a:r>
          </a:p>
          <a:p>
            <a:pPr lvl="2"/>
            <a:r>
              <a:rPr lang="en-US" dirty="0"/>
              <a:t>Issued by depositories having physical possession of foreign securities</a:t>
            </a:r>
          </a:p>
          <a:p>
            <a:pPr lvl="2"/>
            <a:r>
              <a:rPr lang="en-US" dirty="0"/>
              <a:t>Investors isolated from currency fluctuations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FF4025C6-B090-496C-BF37-30AE4666D2FA}" type="slidenum">
              <a:rPr lang="en-US" altLang="en-US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04421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Derivative Securities</a:t>
            </a:r>
          </a:p>
        </p:txBody>
      </p:sp>
      <p:sp>
        <p:nvSpPr>
          <p:cNvPr id="31748" name="Rectangle 5"/>
          <p:cNvSpPr>
            <a:spLocks noGrp="1" noChangeArrowheads="1"/>
          </p:cNvSpPr>
          <p:nvPr>
            <p:ph idx="1"/>
          </p:nvPr>
        </p:nvSpPr>
        <p:spPr>
          <a:xfrm>
            <a:off x="228600" y="2057400"/>
            <a:ext cx="8504238" cy="4572000"/>
          </a:xfrm>
        </p:spPr>
        <p:txBody>
          <a:bodyPr/>
          <a:lstStyle/>
          <a:p>
            <a:r>
              <a:rPr lang="en-US" dirty="0"/>
              <a:t>Securities whose value is derived from another security</a:t>
            </a:r>
          </a:p>
          <a:p>
            <a:r>
              <a:rPr lang="en-US" dirty="0"/>
              <a:t>Futures and options contracts are standardized and performance is guaranteed by a third party</a:t>
            </a:r>
          </a:p>
          <a:p>
            <a:pPr lvl="1"/>
            <a:r>
              <a:rPr lang="en-US" dirty="0"/>
              <a:t>Risk management tools</a:t>
            </a:r>
          </a:p>
          <a:p>
            <a:r>
              <a:rPr lang="en-US" dirty="0"/>
              <a:t>Warrants are options issued by firms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D2745BA3-703F-45B5-89CD-1789DBB97503}" type="slidenum">
              <a:rPr lang="en-US" altLang="en-US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16179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75211"/>
          </a:xfrm>
        </p:spPr>
      </p:pic>
    </p:spTree>
    <p:extLst>
      <p:ext uri="{BB962C8B-B14F-4D97-AF65-F5344CB8AC3E}">
        <p14:creationId xmlns:p14="http://schemas.microsoft.com/office/powerpoint/2010/main" val="18258915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Options</a:t>
            </a:r>
          </a:p>
        </p:txBody>
      </p:sp>
      <p:sp>
        <p:nvSpPr>
          <p:cNvPr id="32772" name="Rectangle 5"/>
          <p:cNvSpPr>
            <a:spLocks noGrp="1" noChangeArrowheads="1"/>
          </p:cNvSpPr>
          <p:nvPr>
            <p:ph idx="1"/>
          </p:nvPr>
        </p:nvSpPr>
        <p:spPr>
          <a:xfrm>
            <a:off x="301625" y="2209799"/>
            <a:ext cx="8504238" cy="3889375"/>
          </a:xfrm>
        </p:spPr>
        <p:txBody>
          <a:bodyPr/>
          <a:lstStyle/>
          <a:p>
            <a:r>
              <a:rPr lang="en-US" dirty="0"/>
              <a:t>Exchange-traded options are created by investors, not corporations</a:t>
            </a:r>
          </a:p>
          <a:p>
            <a:r>
              <a:rPr lang="en-US" dirty="0"/>
              <a:t>Call (Put): Buyer has the right but not the obligation to purchase (sell) a fixed quantity from (to) the seller at a fixed price before a certain date</a:t>
            </a:r>
          </a:p>
          <a:p>
            <a:pPr lvl="1"/>
            <a:r>
              <a:rPr lang="en-US" dirty="0"/>
              <a:t>Right is sold in the market at a price</a:t>
            </a:r>
          </a:p>
          <a:p>
            <a:r>
              <a:rPr lang="en-US" dirty="0"/>
              <a:t>Increases return possibilities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6DA406E5-FFB6-4DCC-B7D5-DF12BF0EDC5E}" type="slidenum">
              <a:rPr lang="en-US" altLang="en-US"/>
              <a:pPr>
                <a:defRPr/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076032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</a:rPr>
              <a:t>Futures</a:t>
            </a:r>
          </a:p>
        </p:txBody>
      </p:sp>
      <p:sp>
        <p:nvSpPr>
          <p:cNvPr id="33796" name="Rectangle 5"/>
          <p:cNvSpPr>
            <a:spLocks noGrp="1" noChangeArrowheads="1"/>
          </p:cNvSpPr>
          <p:nvPr>
            <p:ph idx="1"/>
          </p:nvPr>
        </p:nvSpPr>
        <p:spPr>
          <a:xfrm>
            <a:off x="301625" y="2057399"/>
            <a:ext cx="8504238" cy="4041775"/>
          </a:xfrm>
        </p:spPr>
        <p:txBody>
          <a:bodyPr/>
          <a:lstStyle/>
          <a:p>
            <a:r>
              <a:rPr lang="en-US" dirty="0"/>
              <a:t>Futures contract: A standardized agreement between a buyer and seller to make future delivery of a fixed asset at a fixed price</a:t>
            </a:r>
          </a:p>
          <a:p>
            <a:pPr lvl="1"/>
            <a:r>
              <a:rPr lang="en-US" dirty="0"/>
              <a:t>A “good faith deposit,” called margin, is required of both the buyer and seller to reduce default risk</a:t>
            </a:r>
          </a:p>
          <a:p>
            <a:pPr lvl="1"/>
            <a:r>
              <a:rPr lang="en-US" dirty="0"/>
              <a:t>Used to hedge the risk of price changes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altLang="en-US"/>
              <a:t>2-</a:t>
            </a:r>
            <a:fld id="{B1AF108C-C739-42A7-9FA3-C86E2D51C7FB}" type="slidenum">
              <a:rPr lang="en-US" altLang="en-US"/>
              <a:pPr>
                <a:defRPr/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43966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rgbClr val="7B9899"/>
                </a:solidFill>
              </a:rPr>
              <a:t>Nonmarketable Financial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Commonly owned by individuals</a:t>
            </a:r>
          </a:p>
          <a:p>
            <a:r>
              <a:rPr lang="en-US" dirty="0"/>
              <a:t>Represent direct exchange of claims between issuer and investor</a:t>
            </a:r>
          </a:p>
          <a:p>
            <a:r>
              <a:rPr lang="en-US" dirty="0"/>
              <a:t>Usually very liquid or easy to convert to cash without loss of value</a:t>
            </a:r>
          </a:p>
          <a:p>
            <a:r>
              <a:rPr lang="en-US" dirty="0"/>
              <a:t>Examples: Savings accounts and bonds, certificates of deposit, money market deposit accounts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52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of Nonmarketable Financial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Saving Account</a:t>
            </a:r>
          </a:p>
          <a:p>
            <a:pPr lvl="1"/>
            <a:r>
              <a:rPr lang="en-US" sz="2800" dirty="0"/>
              <a:t>Safest if in insured institutes</a:t>
            </a:r>
          </a:p>
          <a:p>
            <a:pPr lvl="1"/>
            <a:r>
              <a:rPr lang="en-US" sz="2800" dirty="0"/>
              <a:t>Annual Percent Yield</a:t>
            </a:r>
          </a:p>
          <a:p>
            <a:r>
              <a:rPr lang="en-US" sz="2800" b="1" dirty="0"/>
              <a:t>Non Negotiable CD’s</a:t>
            </a:r>
          </a:p>
          <a:p>
            <a:pPr lvl="1"/>
            <a:r>
              <a:rPr lang="en-US" sz="2800" dirty="0"/>
              <a:t>Different rates and Maturity </a:t>
            </a:r>
          </a:p>
          <a:p>
            <a:pPr lvl="1"/>
            <a:r>
              <a:rPr lang="en-US" sz="2800" dirty="0"/>
              <a:t>High maturity high rate</a:t>
            </a:r>
          </a:p>
          <a:p>
            <a:pPr lvl="1"/>
            <a:r>
              <a:rPr lang="en-US" sz="2800" dirty="0"/>
              <a:t>Buy and hold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301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 of Nonmarketable Financial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Money Market Deposit Accounts</a:t>
            </a:r>
          </a:p>
          <a:p>
            <a:pPr lvl="1"/>
            <a:r>
              <a:rPr lang="en-US" sz="3200" dirty="0"/>
              <a:t>No ceiling </a:t>
            </a:r>
          </a:p>
          <a:p>
            <a:pPr lvl="1"/>
            <a:r>
              <a:rPr lang="en-US" sz="3200" dirty="0"/>
              <a:t>Insured up to $10000</a:t>
            </a:r>
          </a:p>
          <a:p>
            <a:r>
              <a:rPr lang="en-US" sz="3200" b="1" dirty="0"/>
              <a:t>US Government Saving Bonds</a:t>
            </a:r>
          </a:p>
          <a:p>
            <a:pPr lvl="1"/>
            <a:r>
              <a:rPr lang="en-US" sz="3200" dirty="0"/>
              <a:t>Non transferable </a:t>
            </a:r>
          </a:p>
          <a:p>
            <a:pPr lvl="1"/>
            <a:r>
              <a:rPr lang="en-US" sz="3200" dirty="0"/>
              <a:t>$50 face value with different denominations </a:t>
            </a:r>
          </a:p>
          <a:p>
            <a:pPr marL="457200" lvl="1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5989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Market Securities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Short-term, highly liquid, relatively low-risk debt instruments sold by governments, financial institutions, and corporations to investors with temporary excess funds to invest.</a:t>
            </a:r>
          </a:p>
          <a:p>
            <a:r>
              <a:rPr lang="en-US" sz="3200" dirty="0"/>
              <a:t>Maturity 1 day to 1 year </a:t>
            </a:r>
          </a:p>
          <a:p>
            <a:r>
              <a:rPr lang="en-US" sz="3200" dirty="0"/>
              <a:t>Negotiable and tradable but some not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84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Market Securities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Autofit/>
          </a:bodyPr>
          <a:lstStyle/>
          <a:p>
            <a:r>
              <a:rPr lang="en-US" sz="3200" b="1" dirty="0"/>
              <a:t>T-Bills</a:t>
            </a:r>
          </a:p>
          <a:p>
            <a:pPr lvl="1"/>
            <a:r>
              <a:rPr lang="en-US" sz="3200" dirty="0"/>
              <a:t>Most safe</a:t>
            </a:r>
          </a:p>
          <a:p>
            <a:pPr lvl="1"/>
            <a:r>
              <a:rPr lang="en-US" sz="3200" dirty="0"/>
              <a:t>Secondary market exist</a:t>
            </a:r>
          </a:p>
          <a:p>
            <a:pPr lvl="1"/>
            <a:r>
              <a:rPr lang="en-US" sz="3200" dirty="0"/>
              <a:t>Different maturities</a:t>
            </a:r>
          </a:p>
          <a:p>
            <a:r>
              <a:rPr lang="en-US" sz="3200" b="1" dirty="0"/>
              <a:t>Negotiable CD’s</a:t>
            </a:r>
          </a:p>
          <a:p>
            <a:pPr lvl="1"/>
            <a:r>
              <a:rPr lang="en-US" sz="3200" dirty="0"/>
              <a:t>Issued against Deposits</a:t>
            </a:r>
          </a:p>
          <a:p>
            <a:pPr lvl="1"/>
            <a:r>
              <a:rPr lang="en-US" sz="3200" dirty="0"/>
              <a:t>Payable on demand </a:t>
            </a:r>
          </a:p>
          <a:p>
            <a:pPr lvl="1"/>
            <a:r>
              <a:rPr lang="en-US" sz="3200" dirty="0"/>
              <a:t>14 days to 1 year</a:t>
            </a:r>
          </a:p>
        </p:txBody>
      </p:sp>
    </p:spTree>
    <p:extLst>
      <p:ext uri="{BB962C8B-B14F-4D97-AF65-F5344CB8AC3E}">
        <p14:creationId xmlns:p14="http://schemas.microsoft.com/office/powerpoint/2010/main" val="3627279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0662"/>
            <a:ext cx="6896534" cy="1080938"/>
          </a:xfrm>
        </p:spPr>
        <p:txBody>
          <a:bodyPr/>
          <a:lstStyle/>
          <a:p>
            <a:r>
              <a:rPr lang="en-US" dirty="0"/>
              <a:t>Money Market Securities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5105400"/>
          </a:xfrm>
        </p:spPr>
        <p:txBody>
          <a:bodyPr>
            <a:noAutofit/>
          </a:bodyPr>
          <a:lstStyle/>
          <a:p>
            <a:r>
              <a:rPr lang="en-US" sz="2000" b="1" dirty="0"/>
              <a:t>Repurchase Agreement</a:t>
            </a:r>
          </a:p>
          <a:p>
            <a:pPr lvl="1"/>
            <a:r>
              <a:rPr lang="en-US" dirty="0"/>
              <a:t>An agreement between borrower and a lender to sell and repurchase U.S. government securities</a:t>
            </a:r>
          </a:p>
          <a:p>
            <a:pPr lvl="1"/>
            <a:r>
              <a:rPr lang="en-US" dirty="0"/>
              <a:t>Minimum denomination is typically $100,000</a:t>
            </a:r>
          </a:p>
          <a:p>
            <a:r>
              <a:rPr lang="en-US" sz="2000" b="1" dirty="0"/>
              <a:t>Bankers Acceptance</a:t>
            </a:r>
          </a:p>
          <a:p>
            <a:pPr lvl="1"/>
            <a:r>
              <a:rPr lang="en-US" dirty="0"/>
              <a:t>Bank agrees to pay a particular amount at a specified future date</a:t>
            </a:r>
          </a:p>
          <a:p>
            <a:pPr lvl="1"/>
            <a:r>
              <a:rPr lang="en-US" dirty="0"/>
              <a:t>Negotiable instruments </a:t>
            </a:r>
          </a:p>
          <a:p>
            <a:pPr lvl="1"/>
            <a:r>
              <a:rPr lang="en-US" dirty="0"/>
              <a:t>Sold at discount</a:t>
            </a:r>
          </a:p>
          <a:p>
            <a:pPr lvl="1"/>
            <a:r>
              <a:rPr lang="en-US" dirty="0"/>
              <a:t>Maturities 30 to 180 days, but 90 days being the most common</a:t>
            </a:r>
          </a:p>
          <a:p>
            <a:r>
              <a:rPr lang="en-US" sz="2000" b="1" dirty="0"/>
              <a:t>Commercial Paper</a:t>
            </a:r>
          </a:p>
          <a:p>
            <a:pPr lvl="1"/>
            <a:r>
              <a:rPr lang="en-US" dirty="0"/>
              <a:t>A short-term, unsecured promissory note issued by large, well-known, and financially strong corporations</a:t>
            </a:r>
          </a:p>
          <a:p>
            <a:pPr lvl="1"/>
            <a:r>
              <a:rPr lang="en-US" dirty="0"/>
              <a:t>Denominations start at $100,000, with a maturity of 270 days or less (average maturity is about 30 days).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572641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536</TotalTime>
  <Words>1267</Words>
  <Application>Microsoft Office PowerPoint</Application>
  <PresentationFormat>On-screen Show (4:3)</PresentationFormat>
  <Paragraphs>209</Paragraphs>
  <Slides>31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Times New Roman</vt:lpstr>
      <vt:lpstr>Trebuchet MS</vt:lpstr>
      <vt:lpstr>Berlin</vt:lpstr>
      <vt:lpstr>Bitmap Image</vt:lpstr>
      <vt:lpstr>Investment Alternatives</vt:lpstr>
      <vt:lpstr>Choices for Households</vt:lpstr>
      <vt:lpstr>PowerPoint Presentation</vt:lpstr>
      <vt:lpstr>Nonmarketable Financial Assets</vt:lpstr>
      <vt:lpstr>Examples of Nonmarketable Financial Assets</vt:lpstr>
      <vt:lpstr>Examples of Nonmarketable Financial Assets</vt:lpstr>
      <vt:lpstr>Money Market Securities</vt:lpstr>
      <vt:lpstr>Money Market Securities</vt:lpstr>
      <vt:lpstr>Money Market Securities</vt:lpstr>
      <vt:lpstr>Capital Market Securities</vt:lpstr>
      <vt:lpstr>Fixed-Income Securities</vt:lpstr>
      <vt:lpstr>BONDS</vt:lpstr>
      <vt:lpstr>Bond Characteristics</vt:lpstr>
      <vt:lpstr>Bond Characteristics</vt:lpstr>
      <vt:lpstr>Bond Characteristics</vt:lpstr>
      <vt:lpstr>Bond Characteristics</vt:lpstr>
      <vt:lpstr>TYPES OF BONDS</vt:lpstr>
      <vt:lpstr>TYPES OF BONDS</vt:lpstr>
      <vt:lpstr>Bonds Rating </vt:lpstr>
      <vt:lpstr>PowerPoint Presentation</vt:lpstr>
      <vt:lpstr>Bonds Rating </vt:lpstr>
      <vt:lpstr>Bonds Rating </vt:lpstr>
      <vt:lpstr>Equity Securities</vt:lpstr>
      <vt:lpstr>Preferred Stocks</vt:lpstr>
      <vt:lpstr>Common Stocks</vt:lpstr>
      <vt:lpstr>Common Stocks</vt:lpstr>
      <vt:lpstr>Common Stocks</vt:lpstr>
      <vt:lpstr>Investing Internationally</vt:lpstr>
      <vt:lpstr>Derivative Securities</vt:lpstr>
      <vt:lpstr>Options</vt:lpstr>
      <vt:lpstr>Futures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Alternatives</dc:title>
  <dc:creator>mshahid</dc:creator>
  <cp:lastModifiedBy>MUHAMMAD SHAHID RASHEED</cp:lastModifiedBy>
  <cp:revision>36</cp:revision>
  <dcterms:created xsi:type="dcterms:W3CDTF">2006-08-16T00:00:00Z</dcterms:created>
  <dcterms:modified xsi:type="dcterms:W3CDTF">2020-11-11T09:16:27Z</dcterms:modified>
</cp:coreProperties>
</file>