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9144000" cy="6858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fcc.info/index.php/committees/wdcm/" TargetMode="External"/><Relationship Id="rId2" Type="http://schemas.openxmlformats.org/officeDocument/2006/relationships/hyperlink" Target="http://www.cryo-cell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fs.noaa.gov/pr/health/tissue/" TargetMode="External"/><Relationship Id="rId7" Type="http://schemas.openxmlformats.org/officeDocument/2006/relationships/hyperlink" Target="http://www.specimencentral.com/" TargetMode="External"/><Relationship Id="rId2" Type="http://schemas.openxmlformats.org/officeDocument/2006/relationships/hyperlink" Target="http://esbank.nia.nih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yocord.com.my/" TargetMode="External"/><Relationship Id="rId5" Type="http://schemas.openxmlformats.org/officeDocument/2006/relationships/hyperlink" Target="http://medicine.nus.edu.sg/tissue/" TargetMode="External"/><Relationship Id="rId4" Type="http://schemas.openxmlformats.org/officeDocument/2006/relationships/hyperlink" Target="http://www.northeastern.edu/marinescience/og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86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/>
                </a:solidFill>
              </a:rPr>
              <a:t>Cell Banking</a:t>
            </a:r>
            <a:endParaRPr lang="en-US" sz="6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2926" y="461899"/>
            <a:ext cx="780247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5" dirty="0">
                <a:solidFill>
                  <a:schemeClr val="accent1"/>
                </a:solidFill>
                <a:latin typeface="Calibri"/>
                <a:cs typeface="Calibri"/>
              </a:rPr>
              <a:t>Cell </a:t>
            </a:r>
            <a:r>
              <a:rPr sz="4400" b="1" dirty="0">
                <a:solidFill>
                  <a:schemeClr val="accent1"/>
                </a:solidFill>
                <a:latin typeface="Calibri"/>
                <a:cs typeface="Calibri"/>
              </a:rPr>
              <a:t>&amp; Tissue </a:t>
            </a:r>
            <a:r>
              <a:rPr sz="4400" b="1" spc="-10" dirty="0">
                <a:solidFill>
                  <a:schemeClr val="accent1"/>
                </a:solidFill>
                <a:latin typeface="Calibri"/>
                <a:cs typeface="Calibri"/>
              </a:rPr>
              <a:t>banks </a:t>
            </a:r>
            <a:r>
              <a:rPr sz="4400" b="1" dirty="0">
                <a:solidFill>
                  <a:schemeClr val="accent1"/>
                </a:solidFill>
                <a:latin typeface="Calibri"/>
                <a:cs typeface="Calibri"/>
              </a:rPr>
              <a:t>in</a:t>
            </a:r>
            <a:r>
              <a:rPr sz="4400" b="1" spc="-5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4400" b="1" spc="-25" dirty="0">
                <a:solidFill>
                  <a:schemeClr val="accent1"/>
                </a:solidFill>
                <a:latin typeface="Calibri"/>
                <a:cs typeface="Calibri"/>
              </a:rPr>
              <a:t>Pakistan</a:t>
            </a:r>
            <a:endParaRPr sz="44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8200" y="1447800"/>
            <a:ext cx="7926324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438400"/>
            <a:ext cx="6772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THANK YOU</a:t>
            </a:r>
            <a:endParaRPr lang="en-US" sz="5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914399"/>
            <a:ext cx="4495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Cell</a:t>
            </a:r>
            <a:r>
              <a:rPr sz="4000" b="1" spc="-75" dirty="0"/>
              <a:t> </a:t>
            </a:r>
            <a:r>
              <a:rPr sz="4000" b="1" dirty="0"/>
              <a:t>Banking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33599"/>
            <a:ext cx="8150860" cy="31450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2707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5292090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b="1" spc="-5" dirty="0">
                <a:latin typeface="Calibri"/>
                <a:cs typeface="Calibri"/>
              </a:rPr>
              <a:t>cell bank </a:t>
            </a:r>
            <a:r>
              <a:rPr sz="2800" dirty="0">
                <a:latin typeface="Calibri"/>
                <a:cs typeface="Calibri"/>
              </a:rPr>
              <a:t>is a </a:t>
            </a:r>
            <a:r>
              <a:rPr sz="2800" spc="-10" dirty="0">
                <a:latin typeface="Calibri"/>
                <a:cs typeface="Calibri"/>
              </a:rPr>
              <a:t>facility that </a:t>
            </a:r>
            <a:r>
              <a:rPr sz="2800" spc="-20" dirty="0">
                <a:latin typeface="Calibri"/>
                <a:cs typeface="Calibri"/>
              </a:rPr>
              <a:t>stores </a:t>
            </a:r>
            <a:r>
              <a:rPr sz="2800" b="1" spc="-5" dirty="0">
                <a:latin typeface="Calibri"/>
                <a:cs typeface="Calibri"/>
              </a:rPr>
              <a:t>cells </a:t>
            </a:r>
            <a:r>
              <a:rPr sz="2800" spc="-5" dirty="0">
                <a:latin typeface="Calibri"/>
                <a:cs typeface="Calibri"/>
              </a:rPr>
              <a:t>of  specific genome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for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25" dirty="0" smtClean="0">
                <a:latin typeface="Calibri"/>
                <a:cs typeface="Calibri"/>
              </a:rPr>
              <a:t>different</a:t>
            </a:r>
            <a:r>
              <a:rPr lang="en-US" sz="2800" spc="-25" dirty="0" smtClean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purposes</a:t>
            </a:r>
            <a:endParaRPr lang="en-US" sz="2800" spc="-5" dirty="0">
              <a:latin typeface="Calibri"/>
              <a:cs typeface="Calibri"/>
            </a:endParaRPr>
          </a:p>
          <a:p>
            <a:pPr marL="355600" marR="727075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55600" algn="l"/>
                <a:tab pos="529209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first </a:t>
            </a:r>
            <a:r>
              <a:rPr sz="2800" spc="-15" dirty="0">
                <a:latin typeface="Calibri"/>
                <a:cs typeface="Calibri"/>
              </a:rPr>
              <a:t>person </a:t>
            </a:r>
            <a:r>
              <a:rPr sz="2800" spc="-10" dirty="0">
                <a:latin typeface="Calibri"/>
                <a:cs typeface="Calibri"/>
              </a:rPr>
              <a:t>accredited </a:t>
            </a:r>
            <a:r>
              <a:rPr sz="2800" dirty="0">
                <a:latin typeface="Calibri"/>
                <a:cs typeface="Calibri"/>
              </a:rPr>
              <a:t>with making a cell  </a:t>
            </a:r>
            <a:r>
              <a:rPr sz="2800" spc="-5" dirty="0">
                <a:latin typeface="Calibri"/>
                <a:cs typeface="Calibri"/>
              </a:rPr>
              <a:t>bank </a:t>
            </a:r>
            <a:r>
              <a:rPr sz="2800" spc="-30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widespread use </a:t>
            </a:r>
            <a:r>
              <a:rPr sz="2800" spc="-15" dirty="0">
                <a:latin typeface="Calibri"/>
                <a:cs typeface="Calibri"/>
              </a:rPr>
              <a:t>was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Kral,</a:t>
            </a:r>
            <a:endParaRPr sz="2800" dirty="0">
              <a:latin typeface="Calibri"/>
              <a:cs typeface="Calibri"/>
            </a:endParaRPr>
          </a:p>
          <a:p>
            <a:pPr marL="355600" marR="33655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10" dirty="0">
                <a:solidFill>
                  <a:srgbClr val="0D0D0D"/>
                </a:solidFill>
                <a:latin typeface="Calibri"/>
                <a:cs typeface="Calibri"/>
              </a:rPr>
              <a:t>Czechoslovakian </a:t>
            </a:r>
            <a:r>
              <a:rPr sz="2800" spc="-15" dirty="0">
                <a:latin typeface="Calibri"/>
                <a:cs typeface="Calibri"/>
              </a:rPr>
              <a:t>scientist </a:t>
            </a:r>
            <a:r>
              <a:rPr sz="2800" dirty="0">
                <a:latin typeface="Calibri"/>
                <a:cs typeface="Calibri"/>
              </a:rPr>
              <a:t>who </a:t>
            </a:r>
            <a:r>
              <a:rPr sz="2800" spc="-15" dirty="0">
                <a:latin typeface="Calibri"/>
                <a:cs typeface="Calibri"/>
              </a:rPr>
              <a:t>created </a:t>
            </a:r>
            <a:r>
              <a:rPr sz="2800" spc="-5" dirty="0">
                <a:latin typeface="Calibri"/>
                <a:cs typeface="Calibri"/>
              </a:rPr>
              <a:t>his  </a:t>
            </a:r>
            <a:r>
              <a:rPr sz="2800" dirty="0">
                <a:latin typeface="Calibri"/>
                <a:cs typeface="Calibri"/>
              </a:rPr>
              <a:t>cell </a:t>
            </a:r>
            <a:r>
              <a:rPr sz="2800" spc="-5" dirty="0">
                <a:latin typeface="Calibri"/>
                <a:cs typeface="Calibri"/>
              </a:rPr>
              <a:t>bank collection </a:t>
            </a:r>
            <a:r>
              <a:rPr sz="2800" dirty="0">
                <a:latin typeface="Calibri"/>
                <a:cs typeface="Calibri"/>
              </a:rPr>
              <a:t>in the </a:t>
            </a:r>
            <a:r>
              <a:rPr sz="2800" spc="-15" dirty="0">
                <a:latin typeface="Calibri"/>
                <a:cs typeface="Calibri"/>
              </a:rPr>
              <a:t>late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 smtClean="0">
                <a:latin typeface="Calibri"/>
                <a:cs typeface="Calibri"/>
              </a:rPr>
              <a:t>1890s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838200"/>
            <a:ext cx="8074660" cy="4512696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Cryo-Cell </a:t>
            </a:r>
            <a:r>
              <a:rPr sz="2800" b="1" spc="-10" dirty="0">
                <a:latin typeface="Calibri"/>
                <a:cs typeface="Calibri"/>
              </a:rPr>
              <a:t>International </a:t>
            </a:r>
            <a:r>
              <a:rPr sz="2800" dirty="0">
                <a:latin typeface="Calibri"/>
                <a:cs typeface="Calibri"/>
              </a:rPr>
              <a:t>is the </a:t>
            </a:r>
            <a:r>
              <a:rPr sz="2800" spc="-10" dirty="0">
                <a:latin typeface="Calibri"/>
                <a:cs typeface="Calibri"/>
              </a:rPr>
              <a:t>world's </a:t>
            </a:r>
            <a:r>
              <a:rPr sz="2800" spc="-25" dirty="0">
                <a:latin typeface="Calibri"/>
                <a:cs typeface="Calibri"/>
              </a:rPr>
              <a:t>first </a:t>
            </a:r>
            <a:r>
              <a:rPr sz="2800" spc="-15" dirty="0">
                <a:latin typeface="Calibri"/>
                <a:cs typeface="Calibri"/>
              </a:rPr>
              <a:t>private </a:t>
            </a:r>
            <a:r>
              <a:rPr sz="2800" spc="-20" dirty="0">
                <a:latin typeface="Calibri"/>
                <a:cs typeface="Calibri"/>
              </a:rPr>
              <a:t>cord  </a:t>
            </a:r>
            <a:r>
              <a:rPr sz="2800" spc="-5" dirty="0">
                <a:latin typeface="Calibri"/>
                <a:cs typeface="Calibri"/>
              </a:rPr>
              <a:t>blood bank. </a:t>
            </a:r>
            <a:r>
              <a:rPr sz="2800" dirty="0">
                <a:latin typeface="Calibri"/>
                <a:cs typeface="Calibri"/>
              </a:rPr>
              <a:t>In 1992, the </a:t>
            </a:r>
            <a:r>
              <a:rPr sz="2800" spc="-15" dirty="0">
                <a:latin typeface="Calibri"/>
                <a:cs typeface="Calibri"/>
              </a:rPr>
              <a:t>company was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first </a:t>
            </a:r>
            <a:r>
              <a:rPr sz="2800" dirty="0">
                <a:latin typeface="Calibri"/>
                <a:cs typeface="Calibri"/>
              </a:rPr>
              <a:t>in the  </a:t>
            </a:r>
            <a:r>
              <a:rPr sz="2800" spc="-10" dirty="0">
                <a:latin typeface="Calibri"/>
                <a:cs typeface="Calibri"/>
              </a:rPr>
              <a:t>world </a:t>
            </a:r>
            <a:r>
              <a:rPr sz="2800" spc="-20" dirty="0">
                <a:latin typeface="Calibri"/>
                <a:cs typeface="Calibri"/>
              </a:rPr>
              <a:t>to separate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preserve </a:t>
            </a:r>
            <a:r>
              <a:rPr sz="2800" spc="-20" dirty="0">
                <a:latin typeface="Calibri"/>
                <a:cs typeface="Calibri"/>
              </a:rPr>
              <a:t>stem </a:t>
            </a:r>
            <a:r>
              <a:rPr sz="2800" dirty="0" smtClean="0">
                <a:latin typeface="Calibri"/>
                <a:cs typeface="Calibri"/>
              </a:rPr>
              <a:t>cells</a:t>
            </a:r>
            <a:endParaRPr lang="en-US" sz="2800" dirty="0" smtClean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</a:t>
            </a:r>
            <a:r>
              <a:rPr sz="2800" u="heavy" spc="-15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www.cryo-cell.com</a:t>
            </a:r>
            <a:endParaRPr lang="en-US" sz="2800" u="heavy" spc="-15" dirty="0" smtClean="0">
              <a:solidFill>
                <a:srgbClr val="0000FF"/>
              </a:solidFill>
              <a:uFill>
                <a:solidFill>
                  <a:srgbClr val="0000FF"/>
                </a:solidFill>
              </a:uFill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5600" marR="681990" indent="-342900" algn="just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There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dirty="0">
                <a:latin typeface="Calibri"/>
                <a:cs typeface="Calibri"/>
              </a:rPr>
              <a:t>589 </a:t>
            </a:r>
            <a:r>
              <a:rPr sz="2800" b="1" spc="-10" dirty="0">
                <a:latin typeface="Calibri"/>
                <a:cs typeface="Calibri"/>
              </a:rPr>
              <a:t>culture </a:t>
            </a:r>
            <a:r>
              <a:rPr sz="2800" b="1" spc="-5" dirty="0">
                <a:latin typeface="Calibri"/>
                <a:cs typeface="Calibri"/>
              </a:rPr>
              <a:t>collections </a:t>
            </a:r>
            <a:r>
              <a:rPr sz="2800" b="1" dirty="0">
                <a:latin typeface="Calibri"/>
                <a:cs typeface="Calibri"/>
              </a:rPr>
              <a:t>in 68 </a:t>
            </a:r>
            <a:r>
              <a:rPr sz="2800" b="1" spc="-5" dirty="0">
                <a:latin typeface="Calibri"/>
                <a:cs typeface="Calibri"/>
              </a:rPr>
              <a:t>countries  </a:t>
            </a:r>
            <a:r>
              <a:rPr sz="2800" b="1" spc="-15" dirty="0">
                <a:latin typeface="Calibri"/>
                <a:cs typeface="Calibri"/>
              </a:rPr>
              <a:t>registred </a:t>
            </a:r>
            <a:r>
              <a:rPr sz="2800" b="1" dirty="0">
                <a:latin typeface="Calibri"/>
                <a:cs typeface="Calibri"/>
              </a:rPr>
              <a:t>in </a:t>
            </a:r>
            <a:r>
              <a:rPr sz="2800" b="1" spc="-5" dirty="0">
                <a:latin typeface="Calibri"/>
                <a:cs typeface="Calibri"/>
              </a:rPr>
              <a:t>WDCM,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5" dirty="0" smtClean="0">
                <a:latin typeface="Calibri"/>
                <a:cs typeface="Calibri"/>
              </a:rPr>
              <a:t>WFCC</a:t>
            </a:r>
            <a:endParaRPr lang="en-US" sz="2800" b="1" spc="-15" dirty="0" smtClean="0">
              <a:latin typeface="Calibri"/>
              <a:cs typeface="Calibri"/>
            </a:endParaRPr>
          </a:p>
          <a:p>
            <a:pPr marL="355600" marR="681990" indent="-342900" algn="just">
              <a:lnSpc>
                <a:spcPts val="2920"/>
              </a:lnSpc>
              <a:spcBef>
                <a:spcPts val="690"/>
              </a:spcBef>
              <a:tabLst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280"/>
              </a:spcBef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sz="28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http://www.wfcc.info/index.php/committees/wdcm</a:t>
            </a:r>
            <a:r>
              <a:rPr sz="2700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/</a:t>
            </a:r>
            <a:endParaRPr sz="27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762000"/>
            <a:ext cx="70865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Cell&amp; Tissue</a:t>
            </a:r>
            <a:r>
              <a:rPr sz="4000" b="1" spc="-50" dirty="0"/>
              <a:t> </a:t>
            </a:r>
            <a:r>
              <a:rPr sz="4000" b="1" spc="-5" dirty="0"/>
              <a:t>Banks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05000"/>
            <a:ext cx="7148830" cy="3538147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American </a:t>
            </a:r>
            <a:r>
              <a:rPr sz="2800" spc="-35" dirty="0">
                <a:latin typeface="Calibri"/>
                <a:cs typeface="Calibri"/>
              </a:rPr>
              <a:t>Type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Carolina </a:t>
            </a:r>
            <a:r>
              <a:rPr sz="2800" spc="-5" dirty="0">
                <a:latin typeface="Calibri"/>
                <a:cs typeface="Calibri"/>
              </a:rPr>
              <a:t>Biological </a:t>
            </a:r>
            <a:r>
              <a:rPr sz="2800" dirty="0">
                <a:latin typeface="Calibri"/>
                <a:cs typeface="Calibri"/>
              </a:rPr>
              <a:t>Supply </a:t>
            </a:r>
            <a:r>
              <a:rPr sz="2800" spc="-10" dirty="0">
                <a:latin typeface="Calibri"/>
                <a:cs typeface="Calibri"/>
              </a:rPr>
              <a:t>Company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Neisseria </a:t>
            </a:r>
            <a:r>
              <a:rPr sz="2800" spc="-25" dirty="0">
                <a:latin typeface="Calibri"/>
                <a:cs typeface="Calibri"/>
              </a:rPr>
              <a:t>Reference </a:t>
            </a:r>
            <a:r>
              <a:rPr sz="2800" spc="-15" dirty="0">
                <a:latin typeface="Calibri"/>
                <a:cs typeface="Calibri"/>
              </a:rPr>
              <a:t>Laboratory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NRL</a:t>
            </a:r>
          </a:p>
          <a:p>
            <a:pPr marL="355600" marR="69786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Agricultural </a:t>
            </a:r>
            <a:r>
              <a:rPr sz="2800" spc="-15" dirty="0">
                <a:latin typeface="Calibri"/>
                <a:cs typeface="Calibri"/>
              </a:rPr>
              <a:t>Research </a:t>
            </a:r>
            <a:r>
              <a:rPr sz="2800" dirty="0">
                <a:latin typeface="Calibri"/>
                <a:cs typeface="Calibri"/>
              </a:rPr>
              <a:t>Service </a:t>
            </a:r>
            <a:r>
              <a:rPr sz="2800" spc="-10" dirty="0">
                <a:latin typeface="Calibri"/>
                <a:cs typeface="Calibri"/>
              </a:rPr>
              <a:t>Culture 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United </a:t>
            </a:r>
            <a:r>
              <a:rPr sz="2800" spc="-15" dirty="0">
                <a:latin typeface="Calibri"/>
                <a:cs typeface="Calibri"/>
              </a:rPr>
              <a:t>States </a:t>
            </a:r>
            <a:r>
              <a:rPr sz="2800" spc="-5" dirty="0">
                <a:latin typeface="Calibri"/>
                <a:cs typeface="Calibri"/>
              </a:rPr>
              <a:t>Department of Agriculture,  Agricultural </a:t>
            </a:r>
            <a:r>
              <a:rPr sz="2800" spc="-15" dirty="0">
                <a:latin typeface="Calibri"/>
                <a:cs typeface="Calibri"/>
              </a:rPr>
              <a:t>Research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Service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838200"/>
            <a:ext cx="7162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10" dirty="0"/>
              <a:t>Microbial Culture</a:t>
            </a:r>
            <a:r>
              <a:rPr sz="4000" b="1" spc="-45" dirty="0"/>
              <a:t> </a:t>
            </a:r>
            <a:r>
              <a:rPr sz="4000" b="1" spc="-10" dirty="0"/>
              <a:t>Banks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81200"/>
            <a:ext cx="7176134" cy="3743331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Wellcome </a:t>
            </a:r>
            <a:r>
              <a:rPr sz="2800" spc="-5" dirty="0">
                <a:latin typeface="Calibri"/>
                <a:cs typeface="Calibri"/>
              </a:rPr>
              <a:t>Bacterial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Bacillus </a:t>
            </a:r>
            <a:r>
              <a:rPr sz="2800" spc="-5" dirty="0">
                <a:latin typeface="Calibri"/>
                <a:cs typeface="Calibri"/>
              </a:rPr>
              <a:t>Genetic </a:t>
            </a:r>
            <a:r>
              <a:rPr sz="2800" spc="-10" dirty="0">
                <a:latin typeface="Calibri"/>
                <a:cs typeface="Calibri"/>
              </a:rPr>
              <a:t>Stock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Center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E. </a:t>
            </a:r>
            <a:r>
              <a:rPr sz="2800" spc="-10" dirty="0">
                <a:latin typeface="Calibri"/>
                <a:cs typeface="Calibri"/>
              </a:rPr>
              <a:t>coli </a:t>
            </a:r>
            <a:r>
              <a:rPr sz="2800" spc="-5" dirty="0">
                <a:latin typeface="Calibri"/>
                <a:cs typeface="Calibri"/>
              </a:rPr>
              <a:t>Genetic </a:t>
            </a:r>
            <a:r>
              <a:rPr sz="2800" spc="-10" dirty="0">
                <a:latin typeface="Calibri"/>
                <a:cs typeface="Calibri"/>
              </a:rPr>
              <a:t>Stock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Center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Oregon </a:t>
            </a:r>
            <a:r>
              <a:rPr sz="2800" spc="-5" dirty="0">
                <a:latin typeface="Calibri"/>
                <a:cs typeface="Calibri"/>
              </a:rPr>
              <a:t>Collection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Methanogens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Dicty </a:t>
            </a:r>
            <a:r>
              <a:rPr sz="2800" spc="-10" dirty="0">
                <a:latin typeface="Calibri"/>
                <a:cs typeface="Calibri"/>
              </a:rPr>
              <a:t>Stock </a:t>
            </a:r>
            <a:r>
              <a:rPr sz="2800" spc="-15" dirty="0">
                <a:latin typeface="Calibri"/>
                <a:cs typeface="Calibri"/>
              </a:rPr>
              <a:t>Center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DVBID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Division </a:t>
            </a:r>
            <a:r>
              <a:rPr sz="2800" spc="-20" dirty="0">
                <a:latin typeface="Calibri"/>
                <a:cs typeface="Calibri"/>
              </a:rPr>
              <a:t>Vector-Borne </a:t>
            </a:r>
            <a:r>
              <a:rPr sz="2800" spc="-15" dirty="0">
                <a:latin typeface="Calibri"/>
                <a:cs typeface="Calibri"/>
              </a:rPr>
              <a:t>Infectious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Diseases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Mollicutes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55518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/>
              <a:t>Fungal </a:t>
            </a:r>
            <a:r>
              <a:rPr sz="4000" b="1" spc="-5" dirty="0"/>
              <a:t>Cell</a:t>
            </a:r>
            <a:r>
              <a:rPr sz="4000" b="1" spc="-55" dirty="0"/>
              <a:t> </a:t>
            </a:r>
            <a:r>
              <a:rPr sz="4000" b="1" spc="-5" dirty="0"/>
              <a:t>Banks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8303260" cy="493299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ARS </a:t>
            </a:r>
            <a:r>
              <a:rPr sz="2800" spc="-5" dirty="0">
                <a:latin typeface="Calibri"/>
                <a:cs typeface="Calibri"/>
              </a:rPr>
              <a:t>Collection of </a:t>
            </a:r>
            <a:r>
              <a:rPr sz="2800" spc="-10" dirty="0">
                <a:latin typeface="Calibri"/>
                <a:cs typeface="Calibri"/>
              </a:rPr>
              <a:t>Entomopathogenic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Fungi</a:t>
            </a:r>
            <a:endParaRPr sz="2800" dirty="0">
              <a:latin typeface="Calibri"/>
              <a:cs typeface="Calibri"/>
            </a:endParaRPr>
          </a:p>
          <a:p>
            <a:pPr marL="355600" marR="336550" indent="-342900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USDA-ARS Rhizobium </a:t>
            </a:r>
            <a:r>
              <a:rPr sz="2800" dirty="0">
                <a:latin typeface="Calibri"/>
                <a:cs typeface="Calibri"/>
              </a:rPr>
              <a:t>Germplasm </a:t>
            </a:r>
            <a:r>
              <a:rPr sz="2800" spc="-15" dirty="0">
                <a:latin typeface="Calibri"/>
                <a:cs typeface="Calibri"/>
              </a:rPr>
              <a:t>Resource 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Provasoli-Guillard National </a:t>
            </a:r>
            <a:r>
              <a:rPr sz="2800" spc="-15" dirty="0">
                <a:latin typeface="Calibri"/>
                <a:cs typeface="Calibri"/>
              </a:rPr>
              <a:t>Center </a:t>
            </a:r>
            <a:r>
              <a:rPr sz="2800" spc="-30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Culture 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Marine</a:t>
            </a:r>
            <a:r>
              <a:rPr sz="2800" spc="-15" dirty="0">
                <a:latin typeface="Calibri"/>
                <a:cs typeface="Calibri"/>
              </a:rPr>
              <a:t> Phytoplankton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Fungal </a:t>
            </a:r>
            <a:r>
              <a:rPr sz="2800" spc="-5" dirty="0">
                <a:latin typeface="Calibri"/>
                <a:cs typeface="Calibri"/>
              </a:rPr>
              <a:t>Genetics </a:t>
            </a:r>
            <a:r>
              <a:rPr sz="2800" spc="-10" dirty="0">
                <a:latin typeface="Calibri"/>
                <a:cs typeface="Calibri"/>
              </a:rPr>
              <a:t>Stock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Center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Phaff </a:t>
            </a:r>
            <a:r>
              <a:rPr sz="2800" spc="-55" dirty="0">
                <a:latin typeface="Calibri"/>
                <a:cs typeface="Calibri"/>
              </a:rPr>
              <a:t>Yeast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8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  <a:p>
            <a:pPr marL="355600" marR="1690370" indent="-342900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University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Minnesota </a:t>
            </a:r>
            <a:r>
              <a:rPr sz="2800" spc="-15" dirty="0">
                <a:latin typeface="Calibri"/>
                <a:cs typeface="Calibri"/>
              </a:rPr>
              <a:t>Rhizobium  </a:t>
            </a:r>
            <a:r>
              <a:rPr sz="2800" spc="-5" dirty="0">
                <a:latin typeface="Calibri"/>
                <a:cs typeface="Calibri"/>
              </a:rPr>
              <a:t>CollectionUPRM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Rhizobium Culture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762000"/>
            <a:ext cx="587590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Cell </a:t>
            </a:r>
            <a:r>
              <a:rPr sz="4000" b="1" spc="-10" dirty="0"/>
              <a:t>Banks </a:t>
            </a:r>
            <a:r>
              <a:rPr sz="4000" b="1" spc="-5" dirty="0"/>
              <a:t>of</a:t>
            </a:r>
            <a:r>
              <a:rPr sz="4000" b="1" spc="-65" dirty="0"/>
              <a:t> </a:t>
            </a:r>
            <a:r>
              <a:rPr sz="4000" b="1" spc="-15" dirty="0"/>
              <a:t>Algae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05000"/>
            <a:ext cx="7032625" cy="34400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2284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Culture </a:t>
            </a:r>
            <a:r>
              <a:rPr sz="2800" dirty="0">
                <a:latin typeface="Calibri"/>
                <a:cs typeface="Calibri"/>
              </a:rPr>
              <a:t>Collection of </a:t>
            </a:r>
            <a:r>
              <a:rPr sz="2800" spc="-10" dirty="0">
                <a:latin typeface="Calibri"/>
                <a:cs typeface="Calibri"/>
              </a:rPr>
              <a:t>Algae at </a:t>
            </a:r>
            <a:r>
              <a:rPr sz="2800" dirty="0">
                <a:latin typeface="Calibri"/>
                <a:cs typeface="Calibri"/>
              </a:rPr>
              <a:t>the  </a:t>
            </a:r>
            <a:r>
              <a:rPr sz="2800" spc="-15" dirty="0">
                <a:latin typeface="Calibri"/>
                <a:cs typeface="Calibri"/>
              </a:rPr>
              <a:t>University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80" dirty="0">
                <a:latin typeface="Calibri"/>
                <a:cs typeface="Calibri"/>
              </a:rPr>
              <a:t>Texas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Austin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Calibri"/>
                <a:cs typeface="Calibri"/>
              </a:rPr>
              <a:t>Plymouth </a:t>
            </a:r>
            <a:r>
              <a:rPr sz="2800" spc="-15" dirty="0">
                <a:latin typeface="Calibri"/>
                <a:cs typeface="Calibri"/>
              </a:rPr>
              <a:t>Algal </a:t>
            </a:r>
            <a:r>
              <a:rPr sz="2800" spc="-10" dirty="0">
                <a:latin typeface="Calibri"/>
                <a:cs typeface="Calibri"/>
              </a:rPr>
              <a:t>Culture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Culture </a:t>
            </a:r>
            <a:r>
              <a:rPr sz="2800" spc="-5" dirty="0">
                <a:latin typeface="Calibri"/>
                <a:cs typeface="Calibri"/>
              </a:rPr>
              <a:t>Collection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Algae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Protozoa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National </a:t>
            </a:r>
            <a:r>
              <a:rPr sz="2800" dirty="0">
                <a:latin typeface="Calibri"/>
                <a:cs typeface="Calibri"/>
              </a:rPr>
              <a:t>Bank 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Algae</a:t>
            </a:r>
            <a:endParaRPr sz="2800" dirty="0">
              <a:latin typeface="Calibri"/>
              <a:cs typeface="Calibri"/>
            </a:endParaRPr>
          </a:p>
          <a:p>
            <a:pPr marL="355600" marR="70612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Collection of </a:t>
            </a:r>
            <a:r>
              <a:rPr sz="2800" spc="-15" dirty="0">
                <a:latin typeface="Calibri"/>
                <a:cs typeface="Calibri"/>
              </a:rPr>
              <a:t>Algae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Leningrad, </a:t>
            </a:r>
            <a:r>
              <a:rPr sz="2800" spc="-5" dirty="0">
                <a:latin typeface="Calibri"/>
                <a:cs typeface="Calibri"/>
              </a:rPr>
              <a:t>St.  </a:t>
            </a:r>
            <a:r>
              <a:rPr sz="2800" spc="-20" dirty="0">
                <a:latin typeface="Calibri"/>
                <a:cs typeface="Calibri"/>
              </a:rPr>
              <a:t>Petersburg, State </a:t>
            </a:r>
            <a:r>
              <a:rPr sz="2800" spc="-15" dirty="0">
                <a:latin typeface="Calibri"/>
                <a:cs typeface="Calibri"/>
              </a:rPr>
              <a:t>University</a:t>
            </a:r>
            <a:r>
              <a:rPr sz="2800" spc="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(Russia)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685799"/>
            <a:ext cx="70866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" dirty="0"/>
              <a:t>Plant </a:t>
            </a:r>
            <a:r>
              <a:rPr sz="4000" b="1" spc="-10" dirty="0"/>
              <a:t>Culture</a:t>
            </a:r>
            <a:r>
              <a:rPr sz="4000" b="1" spc="-65" dirty="0"/>
              <a:t> </a:t>
            </a:r>
            <a:r>
              <a:rPr sz="4000" b="1" spc="-10" dirty="0"/>
              <a:t>Banks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76399"/>
            <a:ext cx="8051800" cy="396903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National Clonal </a:t>
            </a:r>
            <a:r>
              <a:rPr sz="2800" dirty="0">
                <a:latin typeface="Calibri"/>
                <a:cs typeface="Calibri"/>
              </a:rPr>
              <a:t>Germplasm </a:t>
            </a:r>
            <a:r>
              <a:rPr sz="2800" spc="-10" dirty="0">
                <a:latin typeface="Calibri"/>
                <a:cs typeface="Calibri"/>
              </a:rPr>
              <a:t>Repository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(NCGR)</a:t>
            </a:r>
            <a:endParaRPr sz="2800" dirty="0">
              <a:latin typeface="Calibri"/>
              <a:cs typeface="Calibri"/>
            </a:endParaRPr>
          </a:p>
          <a:p>
            <a:pPr marL="355600" marR="7239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National </a:t>
            </a:r>
            <a:r>
              <a:rPr sz="2800" spc="-10" dirty="0">
                <a:latin typeface="Calibri"/>
                <a:cs typeface="Calibri"/>
              </a:rPr>
              <a:t>Institute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15" dirty="0">
                <a:latin typeface="Calibri"/>
                <a:cs typeface="Calibri"/>
              </a:rPr>
              <a:t>Agro </a:t>
            </a:r>
            <a:r>
              <a:rPr sz="2800" spc="-5" dirty="0">
                <a:latin typeface="Calibri"/>
                <a:cs typeface="Calibri"/>
              </a:rPr>
              <a:t>biological </a:t>
            </a:r>
            <a:r>
              <a:rPr sz="2800" spc="-10" dirty="0">
                <a:latin typeface="Calibri"/>
                <a:cs typeface="Calibri"/>
              </a:rPr>
              <a:t>Resources  </a:t>
            </a:r>
            <a:r>
              <a:rPr sz="2800" spc="-5" dirty="0">
                <a:latin typeface="Calibri"/>
                <a:cs typeface="Calibri"/>
              </a:rPr>
              <a:t>(NIAR)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American </a:t>
            </a:r>
            <a:r>
              <a:rPr sz="2800" dirty="0">
                <a:latin typeface="Calibri"/>
                <a:cs typeface="Calibri"/>
              </a:rPr>
              <a:t>Association of </a:t>
            </a:r>
            <a:r>
              <a:rPr sz="2800" spc="-5" dirty="0">
                <a:latin typeface="Calibri"/>
                <a:cs typeface="Calibri"/>
              </a:rPr>
              <a:t>Tissue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Banks</a:t>
            </a:r>
            <a:endParaRPr sz="2800" dirty="0">
              <a:latin typeface="Calibri"/>
              <a:cs typeface="Calibri"/>
            </a:endParaRPr>
          </a:p>
          <a:p>
            <a:pPr marL="355600" marR="71691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Collection </a:t>
            </a:r>
            <a:r>
              <a:rPr sz="2800" spc="-30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plant protection, </a:t>
            </a:r>
            <a:r>
              <a:rPr sz="2800" spc="-5" dirty="0">
                <a:latin typeface="Calibri"/>
                <a:cs typeface="Calibri"/>
              </a:rPr>
              <a:t>All-Russian  </a:t>
            </a:r>
            <a:r>
              <a:rPr sz="2800" spc="-10" dirty="0">
                <a:latin typeface="Calibri"/>
                <a:cs typeface="Calibri"/>
              </a:rPr>
              <a:t>Institute </a:t>
            </a:r>
            <a:r>
              <a:rPr sz="2800" spc="-5" dirty="0">
                <a:latin typeface="Calibri"/>
                <a:cs typeface="Calibri"/>
              </a:rPr>
              <a:t>of Plant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Protection</a:t>
            </a:r>
            <a:endParaRPr sz="2800" dirty="0">
              <a:latin typeface="Calibri"/>
              <a:cs typeface="Calibri"/>
            </a:endParaRPr>
          </a:p>
          <a:p>
            <a:pPr marL="355600" marR="59309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Natural </a:t>
            </a:r>
            <a:r>
              <a:rPr sz="2800" dirty="0">
                <a:latin typeface="Calibri"/>
                <a:cs typeface="Calibri"/>
              </a:rPr>
              <a:t>Sciences </a:t>
            </a:r>
            <a:r>
              <a:rPr sz="2800" spc="-15" dirty="0">
                <a:latin typeface="Calibri"/>
                <a:cs typeface="Calibri"/>
              </a:rPr>
              <a:t>Research </a:t>
            </a:r>
            <a:r>
              <a:rPr sz="2800" spc="-10" dirty="0">
                <a:latin typeface="Calibri"/>
                <a:cs typeface="Calibri"/>
              </a:rPr>
              <a:t>Institute Culture  </a:t>
            </a:r>
            <a:r>
              <a:rPr sz="2800" spc="-5" dirty="0">
                <a:latin typeface="Calibri"/>
                <a:cs typeface="Calibri"/>
              </a:rPr>
              <a:t>Collection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609599"/>
            <a:ext cx="6781799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4000" b="1" dirty="0"/>
              <a:t>Animal Cell</a:t>
            </a:r>
            <a:r>
              <a:rPr sz="4000" b="1" spc="-65" dirty="0"/>
              <a:t> </a:t>
            </a:r>
            <a:r>
              <a:rPr sz="4000" b="1" spc="-5" dirty="0"/>
              <a:t>Banks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4279"/>
            <a:ext cx="5732145" cy="4251325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Mouse S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Stem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Cell</a:t>
            </a:r>
            <a:r>
              <a:rPr sz="28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Bank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Marine Mamal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Tissue</a:t>
            </a:r>
            <a:r>
              <a:rPr sz="2800" u="heavy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Bank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Ocean Genome</a:t>
            </a:r>
            <a:r>
              <a:rPr sz="2800" u="heavy" spc="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Legacy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National </a:t>
            </a: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University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Tissue</a:t>
            </a:r>
            <a:r>
              <a:rPr sz="2800" u="heavy" spc="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Repository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CryoCord </a:t>
            </a:r>
            <a:r>
              <a:rPr sz="28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Stem Cell</a:t>
            </a:r>
            <a:r>
              <a:rPr sz="2800" u="heavy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Bank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libri"/>
                <a:cs typeface="Calibri"/>
              </a:rPr>
              <a:t>Miracle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Cord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5" dirty="0">
                <a:latin typeface="Calibri"/>
                <a:cs typeface="Calibri"/>
              </a:rPr>
              <a:t>Life</a:t>
            </a:r>
            <a:r>
              <a:rPr sz="2800" spc="-5" dirty="0">
                <a:latin typeface="Calibri"/>
                <a:cs typeface="Calibri"/>
              </a:rPr>
              <a:t> Bank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Bioreliance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http://www.specimencentral.com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</TotalTime>
  <Words>318</Words>
  <Application>Microsoft Office PowerPoint</Application>
  <PresentationFormat>On-screen Show (4:3)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Verdana</vt:lpstr>
      <vt:lpstr>Calibri</vt:lpstr>
      <vt:lpstr>Wingdings 2</vt:lpstr>
      <vt:lpstr>Aspect</vt:lpstr>
      <vt:lpstr>Slide 1</vt:lpstr>
      <vt:lpstr>Cell Banking</vt:lpstr>
      <vt:lpstr>Slide 3</vt:lpstr>
      <vt:lpstr>Cell&amp; Tissue Banks</vt:lpstr>
      <vt:lpstr>Microbial Culture Banks</vt:lpstr>
      <vt:lpstr>Fungal Cell Banks</vt:lpstr>
      <vt:lpstr>Cell Banks of Algae</vt:lpstr>
      <vt:lpstr>Plant Culture Banks</vt:lpstr>
      <vt:lpstr>Animal Cell Banks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1</cp:revision>
  <dcterms:created xsi:type="dcterms:W3CDTF">2020-03-23T09:02:34Z</dcterms:created>
  <dcterms:modified xsi:type="dcterms:W3CDTF">2020-04-14T13:48:24Z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2020-03-23T00:00:00Z</vt:filetime>
  </property>
</Properties>
</file>