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80" r:id="rId2"/>
    <p:sldId id="256" r:id="rId3"/>
    <p:sldId id="257" r:id="rId4"/>
    <p:sldId id="258" r:id="rId5"/>
    <p:sldId id="259" r:id="rId6"/>
    <p:sldId id="261" r:id="rId7"/>
    <p:sldId id="263" r:id="rId8"/>
    <p:sldId id="262" r:id="rId9"/>
    <p:sldId id="264" r:id="rId10"/>
    <p:sldId id="268" r:id="rId11"/>
    <p:sldId id="267" r:id="rId12"/>
    <p:sldId id="269" r:id="rId13"/>
    <p:sldId id="271" r:id="rId14"/>
    <p:sldId id="272" r:id="rId15"/>
    <p:sldId id="273" r:id="rId16"/>
    <p:sldId id="274" r:id="rId17"/>
    <p:sldId id="275" r:id="rId18"/>
    <p:sldId id="276" r:id="rId19"/>
    <p:sldId id="277" r:id="rId20"/>
    <p:sldId id="278" r:id="rId21"/>
    <p:sldId id="27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390DA54-8A03-4379-BA0D-B24E2CD3D64F}" type="datetimeFigureOut">
              <a:rPr lang="en-US" smtClean="0"/>
              <a:t>5/2/2020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16D35A5-B57D-4F51-99FC-F5C4906E4659}" type="slidenum">
              <a:rPr lang="en-US" smtClean="0"/>
              <a:t>‹#›</a:t>
            </a:fld>
            <a:endParaRPr lang="en-US"/>
          </a:p>
        </p:txBody>
      </p:sp>
    </p:spTree>
    <p:extLst>
      <p:ext uri="{BB962C8B-B14F-4D97-AF65-F5344CB8AC3E}">
        <p14:creationId xmlns:p14="http://schemas.microsoft.com/office/powerpoint/2010/main" val="891930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90DA54-8A03-4379-BA0D-B24E2CD3D64F}"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16D35A5-B57D-4F51-99FC-F5C4906E4659}" type="slidenum">
              <a:rPr lang="en-US" smtClean="0"/>
              <a:t>‹#›</a:t>
            </a:fld>
            <a:endParaRPr lang="en-US"/>
          </a:p>
        </p:txBody>
      </p:sp>
    </p:spTree>
    <p:extLst>
      <p:ext uri="{BB962C8B-B14F-4D97-AF65-F5344CB8AC3E}">
        <p14:creationId xmlns:p14="http://schemas.microsoft.com/office/powerpoint/2010/main" val="370771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90DA54-8A03-4379-BA0D-B24E2CD3D64F}"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16D35A5-B57D-4F51-99FC-F5C4906E4659}" type="slidenum">
              <a:rPr lang="en-US" smtClean="0"/>
              <a:t>‹#›</a:t>
            </a:fld>
            <a:endParaRPr lang="en-US"/>
          </a:p>
        </p:txBody>
      </p:sp>
    </p:spTree>
    <p:extLst>
      <p:ext uri="{BB962C8B-B14F-4D97-AF65-F5344CB8AC3E}">
        <p14:creationId xmlns:p14="http://schemas.microsoft.com/office/powerpoint/2010/main" val="459784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90DA54-8A03-4379-BA0D-B24E2CD3D64F}"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16D35A5-B57D-4F51-99FC-F5C4906E4659}" type="slidenum">
              <a:rPr lang="en-US" smtClean="0"/>
              <a:t>‹#›</a:t>
            </a:fld>
            <a:endParaRPr lang="en-US"/>
          </a:p>
        </p:txBody>
      </p:sp>
    </p:spTree>
    <p:extLst>
      <p:ext uri="{BB962C8B-B14F-4D97-AF65-F5344CB8AC3E}">
        <p14:creationId xmlns:p14="http://schemas.microsoft.com/office/powerpoint/2010/main" val="19689932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90DA54-8A03-4379-BA0D-B24E2CD3D64F}"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16D35A5-B57D-4F51-99FC-F5C4906E4659}" type="slidenum">
              <a:rPr lang="en-US" smtClean="0"/>
              <a:t>‹#›</a:t>
            </a:fld>
            <a:endParaRPr lang="en-US"/>
          </a:p>
        </p:txBody>
      </p:sp>
    </p:spTree>
    <p:extLst>
      <p:ext uri="{BB962C8B-B14F-4D97-AF65-F5344CB8AC3E}">
        <p14:creationId xmlns:p14="http://schemas.microsoft.com/office/powerpoint/2010/main" val="19804982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390DA54-8A03-4379-BA0D-B24E2CD3D64F}"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6D35A5-B57D-4F51-99FC-F5C4906E4659}" type="slidenum">
              <a:rPr lang="en-US" smtClean="0"/>
              <a:t>‹#›</a:t>
            </a:fld>
            <a:endParaRPr lang="en-US"/>
          </a:p>
        </p:txBody>
      </p:sp>
    </p:spTree>
    <p:extLst>
      <p:ext uri="{BB962C8B-B14F-4D97-AF65-F5344CB8AC3E}">
        <p14:creationId xmlns:p14="http://schemas.microsoft.com/office/powerpoint/2010/main" val="2002538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390DA54-8A03-4379-BA0D-B24E2CD3D64F}" type="datetimeFigureOut">
              <a:rPr lang="en-US" smtClean="0"/>
              <a:t>5/2/2020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F16D35A5-B57D-4F51-99FC-F5C4906E4659}" type="slidenum">
              <a:rPr lang="en-US" smtClean="0"/>
              <a:t>‹#›</a:t>
            </a:fld>
            <a:endParaRPr lang="en-US"/>
          </a:p>
        </p:txBody>
      </p:sp>
    </p:spTree>
    <p:extLst>
      <p:ext uri="{BB962C8B-B14F-4D97-AF65-F5344CB8AC3E}">
        <p14:creationId xmlns:p14="http://schemas.microsoft.com/office/powerpoint/2010/main" val="1717494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90DA54-8A03-4379-BA0D-B24E2CD3D64F}"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6D35A5-B57D-4F51-99FC-F5C4906E4659}" type="slidenum">
              <a:rPr lang="en-US" smtClean="0"/>
              <a:t>‹#›</a:t>
            </a:fld>
            <a:endParaRPr lang="en-US"/>
          </a:p>
        </p:txBody>
      </p:sp>
    </p:spTree>
    <p:extLst>
      <p:ext uri="{BB962C8B-B14F-4D97-AF65-F5344CB8AC3E}">
        <p14:creationId xmlns:p14="http://schemas.microsoft.com/office/powerpoint/2010/main" val="28666961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390DA54-8A03-4379-BA0D-B24E2CD3D64F}"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16D35A5-B57D-4F51-99FC-F5C4906E4659}" type="slidenum">
              <a:rPr lang="en-US" smtClean="0"/>
              <a:t>‹#›</a:t>
            </a:fld>
            <a:endParaRPr lang="en-US"/>
          </a:p>
        </p:txBody>
      </p:sp>
    </p:spTree>
    <p:extLst>
      <p:ext uri="{BB962C8B-B14F-4D97-AF65-F5344CB8AC3E}">
        <p14:creationId xmlns:p14="http://schemas.microsoft.com/office/powerpoint/2010/main" val="383560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90DA54-8A03-4379-BA0D-B24E2CD3D64F}"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6D35A5-B57D-4F51-99FC-F5C4906E4659}" type="slidenum">
              <a:rPr lang="en-US" smtClean="0"/>
              <a:t>‹#›</a:t>
            </a:fld>
            <a:endParaRPr lang="en-US"/>
          </a:p>
        </p:txBody>
      </p:sp>
    </p:spTree>
    <p:extLst>
      <p:ext uri="{BB962C8B-B14F-4D97-AF65-F5344CB8AC3E}">
        <p14:creationId xmlns:p14="http://schemas.microsoft.com/office/powerpoint/2010/main" val="1748263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90DA54-8A03-4379-BA0D-B24E2CD3D64F}"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16D35A5-B57D-4F51-99FC-F5C4906E4659}" type="slidenum">
              <a:rPr lang="en-US" smtClean="0"/>
              <a:t>‹#›</a:t>
            </a:fld>
            <a:endParaRPr lang="en-US"/>
          </a:p>
        </p:txBody>
      </p:sp>
    </p:spTree>
    <p:extLst>
      <p:ext uri="{BB962C8B-B14F-4D97-AF65-F5344CB8AC3E}">
        <p14:creationId xmlns:p14="http://schemas.microsoft.com/office/powerpoint/2010/main" val="2716957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390DA54-8A03-4379-BA0D-B24E2CD3D64F}"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6D35A5-B57D-4F51-99FC-F5C4906E4659}" type="slidenum">
              <a:rPr lang="en-US" smtClean="0"/>
              <a:t>‹#›</a:t>
            </a:fld>
            <a:endParaRPr lang="en-US"/>
          </a:p>
        </p:txBody>
      </p:sp>
    </p:spTree>
    <p:extLst>
      <p:ext uri="{BB962C8B-B14F-4D97-AF65-F5344CB8AC3E}">
        <p14:creationId xmlns:p14="http://schemas.microsoft.com/office/powerpoint/2010/main" val="4005352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390DA54-8A03-4379-BA0D-B24E2CD3D64F}"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6D35A5-B57D-4F51-99FC-F5C4906E4659}" type="slidenum">
              <a:rPr lang="en-US" smtClean="0"/>
              <a:t>‹#›</a:t>
            </a:fld>
            <a:endParaRPr lang="en-US"/>
          </a:p>
        </p:txBody>
      </p:sp>
    </p:spTree>
    <p:extLst>
      <p:ext uri="{BB962C8B-B14F-4D97-AF65-F5344CB8AC3E}">
        <p14:creationId xmlns:p14="http://schemas.microsoft.com/office/powerpoint/2010/main" val="859875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390DA54-8A03-4379-BA0D-B24E2CD3D64F}"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6D35A5-B57D-4F51-99FC-F5C4906E4659}" type="slidenum">
              <a:rPr lang="en-US" smtClean="0"/>
              <a:t>‹#›</a:t>
            </a:fld>
            <a:endParaRPr lang="en-US"/>
          </a:p>
        </p:txBody>
      </p:sp>
    </p:spTree>
    <p:extLst>
      <p:ext uri="{BB962C8B-B14F-4D97-AF65-F5344CB8AC3E}">
        <p14:creationId xmlns:p14="http://schemas.microsoft.com/office/powerpoint/2010/main" val="3633538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90DA54-8A03-4379-BA0D-B24E2CD3D64F}"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16D35A5-B57D-4F51-99FC-F5C4906E4659}" type="slidenum">
              <a:rPr lang="en-US" smtClean="0"/>
              <a:t>‹#›</a:t>
            </a:fld>
            <a:endParaRPr lang="en-US"/>
          </a:p>
        </p:txBody>
      </p:sp>
    </p:spTree>
    <p:extLst>
      <p:ext uri="{BB962C8B-B14F-4D97-AF65-F5344CB8AC3E}">
        <p14:creationId xmlns:p14="http://schemas.microsoft.com/office/powerpoint/2010/main" val="440876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90DA54-8A03-4379-BA0D-B24E2CD3D64F}"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16D35A5-B57D-4F51-99FC-F5C4906E4659}" type="slidenum">
              <a:rPr lang="en-US" smtClean="0"/>
              <a:t>‹#›</a:t>
            </a:fld>
            <a:endParaRPr lang="en-US"/>
          </a:p>
        </p:txBody>
      </p:sp>
    </p:spTree>
    <p:extLst>
      <p:ext uri="{BB962C8B-B14F-4D97-AF65-F5344CB8AC3E}">
        <p14:creationId xmlns:p14="http://schemas.microsoft.com/office/powerpoint/2010/main" val="1947997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90DA54-8A03-4379-BA0D-B24E2CD3D64F}"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16D35A5-B57D-4F51-99FC-F5C4906E4659}" type="slidenum">
              <a:rPr lang="en-US" smtClean="0"/>
              <a:t>‹#›</a:t>
            </a:fld>
            <a:endParaRPr lang="en-US"/>
          </a:p>
        </p:txBody>
      </p:sp>
    </p:spTree>
    <p:extLst>
      <p:ext uri="{BB962C8B-B14F-4D97-AF65-F5344CB8AC3E}">
        <p14:creationId xmlns:p14="http://schemas.microsoft.com/office/powerpoint/2010/main" val="3138888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390DA54-8A03-4379-BA0D-B24E2CD3D64F}" type="datetimeFigureOut">
              <a:rPr lang="en-US" smtClean="0"/>
              <a:t>5/2/2020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16D35A5-B57D-4F51-99FC-F5C4906E4659}" type="slidenum">
              <a:rPr lang="en-US" smtClean="0"/>
              <a:t>‹#›</a:t>
            </a:fld>
            <a:endParaRPr lang="en-US"/>
          </a:p>
        </p:txBody>
      </p:sp>
    </p:spTree>
    <p:extLst>
      <p:ext uri="{BB962C8B-B14F-4D97-AF65-F5344CB8AC3E}">
        <p14:creationId xmlns:p14="http://schemas.microsoft.com/office/powerpoint/2010/main" val="228265290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en.wikipedia.org/wiki/Protein"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owerful Bismillah ka Wazifa for Success, Money, Financial Crise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1510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DNA Polymerase: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DNA polymerase is an enzyme that synthesize DNA molecules from deoxyribonucleotides, the building blocks of DNA.</a:t>
            </a:r>
          </a:p>
          <a:p>
            <a:pPr algn="just"/>
            <a:r>
              <a:rPr lang="en-US" dirty="0">
                <a:latin typeface="Times New Roman" panose="02020603050405020304" pitchFamily="18" charset="0"/>
                <a:cs typeface="Times New Roman" panose="02020603050405020304" pitchFamily="18" charset="0"/>
              </a:rPr>
              <a:t>These enzymes are essential for DNA replication and usually work in pairs to create two identical DNA strands from a single original DNA molecule.</a:t>
            </a:r>
          </a:p>
        </p:txBody>
      </p:sp>
    </p:spTree>
    <p:extLst>
      <p:ext uri="{BB962C8B-B14F-4D97-AF65-F5344CB8AC3E}">
        <p14:creationId xmlns:p14="http://schemas.microsoft.com/office/powerpoint/2010/main" val="153244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Structure of DNA Polymerase: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1956, Arthur </a:t>
            </a:r>
            <a:r>
              <a:rPr lang="en-US" dirty="0" smtClean="0">
                <a:latin typeface="Times New Roman" panose="02020603050405020304" pitchFamily="18" charset="0"/>
                <a:cs typeface="Times New Roman" panose="02020603050405020304" pitchFamily="18" charset="0"/>
              </a:rPr>
              <a:t>Kornberg</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colleagues discovered DNA polymerase I (Pol I), in </a:t>
            </a:r>
            <a:r>
              <a:rPr lang="en-US" i="1" dirty="0">
                <a:latin typeface="Times New Roman" panose="02020603050405020304" pitchFamily="18" charset="0"/>
                <a:cs typeface="Times New Roman" panose="02020603050405020304" pitchFamily="18" charset="0"/>
              </a:rPr>
              <a:t>Escherichia coli</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Kornberg was later awarded the Nobel Prize in Physiology or </a:t>
            </a:r>
            <a:r>
              <a:rPr lang="en-US" dirty="0" smtClean="0">
                <a:latin typeface="Times New Roman" panose="02020603050405020304" pitchFamily="18" charset="0"/>
                <a:cs typeface="Times New Roman" panose="02020603050405020304" pitchFamily="18" charset="0"/>
              </a:rPr>
              <a:t>Medicine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1959 for this work</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DNA polymerase </a:t>
            </a:r>
            <a:r>
              <a:rPr lang="en-US" dirty="0" smtClean="0">
                <a:latin typeface="Times New Roman" panose="02020603050405020304" pitchFamily="18" charset="0"/>
                <a:cs typeface="Times New Roman" panose="02020603050405020304" pitchFamily="18" charset="0"/>
              </a:rPr>
              <a:t>II</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was </a:t>
            </a:r>
            <a:r>
              <a:rPr lang="en-US" dirty="0">
                <a:latin typeface="Times New Roman" panose="02020603050405020304" pitchFamily="18" charset="0"/>
                <a:cs typeface="Times New Roman" panose="02020603050405020304" pitchFamily="18" charset="0"/>
              </a:rPr>
              <a:t>also discovered by Thomas Kornberg (the son of Arthur Kornberg) and Malcolm E. </a:t>
            </a:r>
            <a:r>
              <a:rPr lang="en-US" dirty="0" err="1">
                <a:latin typeface="Times New Roman" panose="02020603050405020304" pitchFamily="18" charset="0"/>
                <a:cs typeface="Times New Roman" panose="02020603050405020304" pitchFamily="18" charset="0"/>
              </a:rPr>
              <a:t>Gefter</a:t>
            </a:r>
            <a:r>
              <a:rPr lang="en-US" dirty="0">
                <a:latin typeface="Times New Roman" panose="02020603050405020304" pitchFamily="18" charset="0"/>
                <a:cs typeface="Times New Roman" panose="02020603050405020304" pitchFamily="18" charset="0"/>
              </a:rPr>
              <a:t> in 1970 while further elucidating the role of Pol I in </a:t>
            </a:r>
            <a:r>
              <a:rPr lang="en-US" i="1" dirty="0">
                <a:latin typeface="Times New Roman" panose="02020603050405020304" pitchFamily="18" charset="0"/>
                <a:cs typeface="Times New Roman" panose="02020603050405020304" pitchFamily="18" charset="0"/>
              </a:rPr>
              <a:t>E. coli</a:t>
            </a:r>
            <a:r>
              <a:rPr lang="en-US" dirty="0">
                <a:latin typeface="Times New Roman" panose="02020603050405020304" pitchFamily="18" charset="0"/>
                <a:cs typeface="Times New Roman" panose="02020603050405020304" pitchFamily="18" charset="0"/>
              </a:rPr>
              <a:t> DNA replication</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known DNA polymerases have highly conserved structure, which means that their overall catalytic subunits vary very little from species to species, independent of their domain structures.</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8881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Structure of DNA Polymerase:</a:t>
            </a:r>
            <a:endParaRPr lang="en-US" dirty="0"/>
          </a:p>
        </p:txBody>
      </p:sp>
      <p:sp>
        <p:nvSpPr>
          <p:cNvPr id="3" name="Content Placeholder 2"/>
          <p:cNvSpPr>
            <a:spLocks noGrp="1"/>
          </p:cNvSpPr>
          <p:nvPr>
            <p:ph idx="1"/>
          </p:nvPr>
        </p:nvSpPr>
        <p:spPr/>
        <p:txBody>
          <a:bodyPr>
            <a:normAutofit/>
          </a:bodyPr>
          <a:lstStyle/>
          <a:p>
            <a:pPr algn="just"/>
            <a:r>
              <a:rPr lang="en-US" sz="2000" dirty="0">
                <a:latin typeface="Times New Roman" panose="02020603050405020304" pitchFamily="18" charset="0"/>
                <a:cs typeface="Times New Roman" panose="02020603050405020304" pitchFamily="18" charset="0"/>
              </a:rPr>
              <a:t>The shape can be described as resembling a right hand with thumb, finger, and palm domains</a:t>
            </a:r>
            <a:r>
              <a:rPr lang="en-US" sz="2000" dirty="0" smtClean="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The palm domain appears to function in catalyzing the transfer of </a:t>
            </a:r>
            <a:r>
              <a:rPr lang="en-US" sz="2000" dirty="0" err="1">
                <a:latin typeface="Times New Roman" panose="02020603050405020304" pitchFamily="18" charset="0"/>
                <a:cs typeface="Times New Roman" panose="02020603050405020304" pitchFamily="18" charset="0"/>
              </a:rPr>
              <a:t>phosphoryl</a:t>
            </a:r>
            <a:r>
              <a:rPr lang="en-US" sz="2000" dirty="0">
                <a:latin typeface="Times New Roman" panose="02020603050405020304" pitchFamily="18" charset="0"/>
                <a:cs typeface="Times New Roman" panose="02020603050405020304" pitchFamily="18" charset="0"/>
              </a:rPr>
              <a:t> groups in the </a:t>
            </a:r>
            <a:r>
              <a:rPr lang="en-US" sz="2000" dirty="0" err="1">
                <a:latin typeface="Times New Roman" panose="02020603050405020304" pitchFamily="18" charset="0"/>
                <a:cs typeface="Times New Roman" panose="02020603050405020304" pitchFamily="18" charset="0"/>
              </a:rPr>
              <a:t>phosphoryl</a:t>
            </a:r>
            <a:r>
              <a:rPr lang="en-US" sz="2000" dirty="0">
                <a:latin typeface="Times New Roman" panose="02020603050405020304" pitchFamily="18" charset="0"/>
                <a:cs typeface="Times New Roman" panose="02020603050405020304" pitchFamily="18" charset="0"/>
              </a:rPr>
              <a:t> transfer reaction. DNA is bound to the palm when the enzyme is active. This reaction is believed to be catalyzed by a two-metal-ion mechanism. The finger domain functions to bind the nucleoside triphosphates with the template base. The thumb domain plays a potential role in the </a:t>
            </a:r>
            <a:r>
              <a:rPr lang="en-US" sz="2000" dirty="0" err="1">
                <a:latin typeface="Times New Roman" panose="02020603050405020304" pitchFamily="18" charset="0"/>
                <a:cs typeface="Times New Roman" panose="02020603050405020304" pitchFamily="18" charset="0"/>
              </a:rPr>
              <a:t>processivity</a:t>
            </a:r>
            <a:r>
              <a:rPr lang="en-US" sz="2000" dirty="0">
                <a:latin typeface="Times New Roman" panose="02020603050405020304" pitchFamily="18" charset="0"/>
                <a:cs typeface="Times New Roman" panose="02020603050405020304" pitchFamily="18" charset="0"/>
              </a:rPr>
              <a:t>, translocation, and positioning of the DNA.</a:t>
            </a:r>
          </a:p>
        </p:txBody>
      </p:sp>
    </p:spTree>
    <p:extLst>
      <p:ext uri="{BB962C8B-B14F-4D97-AF65-F5344CB8AC3E}">
        <p14:creationId xmlns:p14="http://schemas.microsoft.com/office/powerpoint/2010/main" val="2488608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Types of DNA Polymerase:</a:t>
            </a:r>
            <a:endParaRPr lang="en-US" dirty="0"/>
          </a:p>
        </p:txBody>
      </p:sp>
      <p:sp>
        <p:nvSpPr>
          <p:cNvPr id="3" name="Text Placeholder 2"/>
          <p:cNvSpPr>
            <a:spLocks noGrp="1"/>
          </p:cNvSpPr>
          <p:nvPr>
            <p:ph type="body" idx="1"/>
          </p:nvPr>
        </p:nvSpPr>
        <p:spPr/>
        <p:txBody>
          <a:bodyPr/>
          <a:lstStyle/>
          <a:p>
            <a:r>
              <a:rPr lang="en-US" dirty="0" smtClean="0">
                <a:latin typeface="Times New Roman" panose="02020603050405020304" pitchFamily="18" charset="0"/>
                <a:cs typeface="Times New Roman" panose="02020603050405020304" pitchFamily="18" charset="0"/>
              </a:rPr>
              <a:t>In Prokaryotes:</a:t>
            </a:r>
            <a:endParaRPr lang="en-US" dirty="0">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sz="half" idx="2"/>
          </p:nvPr>
        </p:nvSpPr>
        <p:spPr/>
        <p:txBody>
          <a:bodyPr/>
          <a:lstStyle/>
          <a:p>
            <a:r>
              <a:rPr lang="en-US" dirty="0" smtClean="0">
                <a:latin typeface="Times New Roman" panose="02020603050405020304" pitchFamily="18" charset="0"/>
                <a:cs typeface="Times New Roman" panose="02020603050405020304" pitchFamily="18" charset="0"/>
              </a:rPr>
              <a:t>DNA Polymerase I</a:t>
            </a:r>
          </a:p>
          <a:p>
            <a:r>
              <a:rPr lang="en-US" dirty="0" smtClean="0">
                <a:latin typeface="Times New Roman" panose="02020603050405020304" pitchFamily="18" charset="0"/>
                <a:cs typeface="Times New Roman" panose="02020603050405020304" pitchFamily="18" charset="0"/>
              </a:rPr>
              <a:t>DNA polymerase II</a:t>
            </a:r>
          </a:p>
          <a:p>
            <a:r>
              <a:rPr lang="en-US" dirty="0" smtClean="0">
                <a:latin typeface="Times New Roman" panose="02020603050405020304" pitchFamily="18" charset="0"/>
                <a:cs typeface="Times New Roman" panose="02020603050405020304" pitchFamily="18" charset="0"/>
              </a:rPr>
              <a:t>DNA Polymerase III</a:t>
            </a:r>
          </a:p>
          <a:p>
            <a:r>
              <a:rPr lang="en-US" dirty="0" smtClean="0">
                <a:latin typeface="Times New Roman" panose="02020603050405020304" pitchFamily="18" charset="0"/>
                <a:cs typeface="Times New Roman" panose="02020603050405020304" pitchFamily="18" charset="0"/>
              </a:rPr>
              <a:t>DNA polymerase IV</a:t>
            </a:r>
          </a:p>
          <a:p>
            <a:r>
              <a:rPr lang="en-US" dirty="0">
                <a:latin typeface="Times New Roman" panose="02020603050405020304" pitchFamily="18" charset="0"/>
                <a:cs typeface="Times New Roman" panose="02020603050405020304" pitchFamily="18" charset="0"/>
              </a:rPr>
              <a:t>DNA </a:t>
            </a:r>
            <a:r>
              <a:rPr lang="en-US" dirty="0" smtClean="0">
                <a:latin typeface="Times New Roman" panose="02020603050405020304" pitchFamily="18" charset="0"/>
                <a:cs typeface="Times New Roman" panose="02020603050405020304" pitchFamily="18" charset="0"/>
              </a:rPr>
              <a:t>polymerase V</a:t>
            </a:r>
            <a:endParaRPr lang="en-US"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3"/>
          </p:nvPr>
        </p:nvSpPr>
        <p:spPr/>
        <p:txBody>
          <a:bodyPr/>
          <a:lstStyle/>
          <a:p>
            <a:r>
              <a:rPr lang="en-US" dirty="0" smtClean="0">
                <a:latin typeface="Times New Roman" panose="02020603050405020304" pitchFamily="18" charset="0"/>
                <a:cs typeface="Times New Roman" panose="02020603050405020304" pitchFamily="18" charset="0"/>
              </a:rPr>
              <a:t>In Eukaryotes:</a:t>
            </a:r>
            <a:endParaRPr lang="en-US" dirty="0">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sz="quarter" idx="4"/>
          </p:nvPr>
        </p:nvSpPr>
        <p:spPr/>
        <p:txBody>
          <a:bodyPr>
            <a:normAutofit/>
          </a:bodyPr>
          <a:lstStyle/>
          <a:p>
            <a:r>
              <a:rPr lang="en-US" dirty="0" smtClean="0">
                <a:latin typeface="Times New Roman" panose="02020603050405020304" pitchFamily="18" charset="0"/>
                <a:cs typeface="Times New Roman" panose="02020603050405020304" pitchFamily="18" charset="0"/>
              </a:rPr>
              <a:t>There are almost 15 types in eukaryotes.</a:t>
            </a:r>
          </a:p>
          <a:p>
            <a:r>
              <a:rPr lang="en-US" dirty="0" smtClean="0">
                <a:latin typeface="Times New Roman" panose="02020603050405020304" pitchFamily="18" charset="0"/>
                <a:cs typeface="Times New Roman" panose="02020603050405020304" pitchFamily="18" charset="0"/>
              </a:rPr>
              <a:t>DNA Polymerase </a:t>
            </a:r>
            <a:r>
              <a:rPr lang="el-GR" dirty="0" smtClean="0">
                <a:latin typeface="Times New Roman" panose="02020603050405020304" pitchFamily="18" charset="0"/>
                <a:cs typeface="Times New Roman" panose="02020603050405020304" pitchFamily="18" charset="0"/>
              </a:rPr>
              <a:t>α</a:t>
            </a:r>
            <a:r>
              <a:rPr lang="en-US" dirty="0" smtClean="0">
                <a:latin typeface="Times New Roman" panose="02020603050405020304" pitchFamily="18" charset="0"/>
                <a:cs typeface="Times New Roman" panose="02020603050405020304" pitchFamily="18" charset="0"/>
              </a:rPr>
              <a:t> (alpha)</a:t>
            </a:r>
          </a:p>
          <a:p>
            <a:r>
              <a:rPr lang="en-US" dirty="0" smtClean="0">
                <a:latin typeface="Times New Roman" panose="02020603050405020304" pitchFamily="18" charset="0"/>
                <a:cs typeface="Times New Roman" panose="02020603050405020304" pitchFamily="18" charset="0"/>
              </a:rPr>
              <a:t>DNA polymerase</a:t>
            </a:r>
            <a:r>
              <a:rPr lang="el-GR" dirty="0">
                <a:latin typeface="Times New Roman" panose="02020603050405020304" pitchFamily="18" charset="0"/>
                <a:cs typeface="Times New Roman" panose="02020603050405020304" pitchFamily="18" charset="0"/>
              </a:rPr>
              <a:t> </a:t>
            </a:r>
            <a:r>
              <a:rPr lang="el-GR" dirty="0" smtClean="0">
                <a:latin typeface="Times New Roman" panose="02020603050405020304" pitchFamily="18" charset="0"/>
                <a:cs typeface="Times New Roman" panose="02020603050405020304" pitchFamily="18" charset="0"/>
              </a:rPr>
              <a:t>β</a:t>
            </a:r>
            <a:r>
              <a:rPr lang="en-US" dirty="0" smtClean="0">
                <a:latin typeface="Times New Roman" panose="02020603050405020304" pitchFamily="18" charset="0"/>
                <a:cs typeface="Times New Roman" panose="02020603050405020304" pitchFamily="18" charset="0"/>
              </a:rPr>
              <a:t> (beta)</a:t>
            </a:r>
          </a:p>
          <a:p>
            <a:r>
              <a:rPr lang="en-US" dirty="0" smtClean="0">
                <a:latin typeface="Times New Roman" panose="02020603050405020304" pitchFamily="18" charset="0"/>
                <a:cs typeface="Times New Roman" panose="02020603050405020304" pitchFamily="18" charset="0"/>
              </a:rPr>
              <a:t>DNA Polymerase</a:t>
            </a:r>
            <a:r>
              <a:rPr lang="el-GR" dirty="0" smtClean="0">
                <a:latin typeface="Times New Roman" panose="02020603050405020304" pitchFamily="18" charset="0"/>
                <a:cs typeface="Times New Roman" panose="02020603050405020304" pitchFamily="18" charset="0"/>
              </a:rPr>
              <a:t> λ</a:t>
            </a:r>
            <a:r>
              <a:rPr lang="en-US" dirty="0" smtClean="0">
                <a:latin typeface="Times New Roman" panose="02020603050405020304" pitchFamily="18" charset="0"/>
                <a:cs typeface="Times New Roman" panose="02020603050405020304" pitchFamily="18" charset="0"/>
              </a:rPr>
              <a:t> (lambda)</a:t>
            </a:r>
          </a:p>
          <a:p>
            <a:r>
              <a:rPr lang="en-US" dirty="0" smtClean="0">
                <a:latin typeface="Times New Roman" panose="02020603050405020304" pitchFamily="18" charset="0"/>
                <a:cs typeface="Times New Roman" panose="02020603050405020304" pitchFamily="18" charset="0"/>
              </a:rPr>
              <a:t>DNA Polymerase </a:t>
            </a:r>
            <a:r>
              <a:rPr lang="el-GR" dirty="0" smtClean="0">
                <a:latin typeface="Times New Roman" panose="02020603050405020304" pitchFamily="18" charset="0"/>
                <a:cs typeface="Times New Roman" panose="02020603050405020304" pitchFamily="18" charset="0"/>
              </a:rPr>
              <a:t>σ </a:t>
            </a:r>
            <a:r>
              <a:rPr lang="en-US" dirty="0" smtClean="0">
                <a:latin typeface="Times New Roman" panose="02020603050405020304" pitchFamily="18" charset="0"/>
                <a:cs typeface="Times New Roman" panose="02020603050405020304" pitchFamily="18" charset="0"/>
              </a:rPr>
              <a:t>(sigma)</a:t>
            </a:r>
          </a:p>
          <a:p>
            <a:r>
              <a:rPr lang="en-US" dirty="0" smtClean="0">
                <a:latin typeface="Times New Roman" panose="02020603050405020304" pitchFamily="18" charset="0"/>
                <a:cs typeface="Times New Roman" panose="02020603050405020304" pitchFamily="18" charset="0"/>
              </a:rPr>
              <a:t>DNA Polymerase </a:t>
            </a:r>
            <a:r>
              <a:rPr lang="el-GR" dirty="0" smtClean="0">
                <a:latin typeface="Times New Roman" panose="02020603050405020304" pitchFamily="18" charset="0"/>
                <a:cs typeface="Times New Roman" panose="02020603050405020304" pitchFamily="18" charset="0"/>
              </a:rPr>
              <a:t>μ</a:t>
            </a:r>
            <a:r>
              <a:rPr lang="en-US" dirty="0" smtClean="0">
                <a:latin typeface="Times New Roman" panose="02020603050405020304" pitchFamily="18" charset="0"/>
                <a:cs typeface="Times New Roman" panose="02020603050405020304" pitchFamily="18" charset="0"/>
              </a:rPr>
              <a:t> (mu)</a:t>
            </a:r>
            <a:endParaRPr lang="el-GR"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0462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Functions of DNA Polymerase: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The main function of DNA polymerase is to synthesize DNA from deoxyribonucleotides, the building blocks of DNA. The DNA copies are created by the pairing of nucleotides to bases present on each strand of the original DNA </a:t>
            </a:r>
            <a:r>
              <a:rPr lang="en-US" dirty="0" smtClean="0">
                <a:latin typeface="Times New Roman" panose="02020603050405020304" pitchFamily="18" charset="0"/>
                <a:cs typeface="Times New Roman" panose="02020603050405020304" pitchFamily="18" charset="0"/>
              </a:rPr>
              <a:t>molecule.</a:t>
            </a:r>
          </a:p>
          <a:p>
            <a:pPr algn="just"/>
            <a:r>
              <a:rPr lang="en-US" dirty="0">
                <a:latin typeface="Times New Roman" panose="02020603050405020304" pitchFamily="18" charset="0"/>
                <a:cs typeface="Times New Roman" panose="02020603050405020304" pitchFamily="18" charset="0"/>
              </a:rPr>
              <a:t>When synthesizing new DNA, DNA polymerase can add free nucleotides only to the 3' end of the newly forming strand. </a:t>
            </a:r>
            <a:endParaRPr lang="en-US" dirty="0" smtClean="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DNA polymerase adds nucleotides to the three prime (3')-end of a DNA strand, one nucleotide at a time. Every time a cell divides, DNA polymerases are required to help duplicate the cell's DNA, so that a copy of the original DNA molecule can be passed to each daughter cell. In this way, genetic information is passed down from generation to generation</a:t>
            </a:r>
            <a:r>
              <a:rPr lang="en-US"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390925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Functions of DNA Polymerase:</a:t>
            </a:r>
            <a:endParaRPr lang="en-US" dirty="0"/>
          </a:p>
        </p:txBody>
      </p:sp>
      <p:sp>
        <p:nvSpPr>
          <p:cNvPr id="3" name="Content Placeholder 2"/>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This results in elongation of the newly forming strand in a 5'–3' direction. No known DNA polymerase is able to begin a new chain (</a:t>
            </a:r>
            <a:r>
              <a:rPr lang="en-US" i="1" dirty="0">
                <a:latin typeface="Times New Roman" panose="02020603050405020304" pitchFamily="18" charset="0"/>
                <a:cs typeface="Times New Roman" panose="02020603050405020304" pitchFamily="18" charset="0"/>
              </a:rPr>
              <a:t>de novo</a:t>
            </a:r>
            <a:r>
              <a:rPr lang="en-US" dirty="0">
                <a:latin typeface="Times New Roman" panose="02020603050405020304" pitchFamily="18" charset="0"/>
                <a:cs typeface="Times New Roman" panose="02020603050405020304" pitchFamily="18" charset="0"/>
              </a:rPr>
              <a:t>); it can only add a nucleotide onto a pre-existing 3'-OH group, and therefore needs a primer at which it can add the first nucleotide</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Since </a:t>
            </a:r>
            <a:r>
              <a:rPr lang="en-US" dirty="0">
                <a:latin typeface="Times New Roman" panose="02020603050405020304" pitchFamily="18" charset="0"/>
                <a:cs typeface="Times New Roman" panose="02020603050405020304" pitchFamily="18" charset="0"/>
              </a:rPr>
              <a:t>DNA polymerase requires a free 3' OH group for initiation of synthesis, it can synthesize in only one direction by extending the 3' end of the preexisting nucleotide chain.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Hence</a:t>
            </a:r>
            <a:r>
              <a:rPr lang="en-US" dirty="0">
                <a:latin typeface="Times New Roman" panose="02020603050405020304" pitchFamily="18" charset="0"/>
                <a:cs typeface="Times New Roman" panose="02020603050405020304" pitchFamily="18" charset="0"/>
              </a:rPr>
              <a:t>, DNA polymerase moves along the template strand in a 3'–5' direction, and the daughter strand is formed in a 5'–3' direction</a:t>
            </a:r>
            <a:r>
              <a:rPr lang="en-US"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76359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Functions of DNA Polymerase:</a:t>
            </a:r>
            <a:endParaRPr lang="en-US" dirty="0"/>
          </a:p>
        </p:txBody>
      </p:sp>
      <p:sp>
        <p:nvSpPr>
          <p:cNvPr id="3" name="Content Placeholder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DNA polymerase helps in proofreading. The function of DNA polymerase is not quite perfect, with the enzyme making about one mistake for every billion base pairs copied. Error correction is a property of some, but not all DNA polymerases. This process corrects mistakes in newly synthesized DNA. When an incorrect base pair is recognized, DNA polymerase moves backwards by one base pair of DNA</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Fidelity </a:t>
            </a:r>
            <a:r>
              <a:rPr lang="en-US" dirty="0">
                <a:latin typeface="Times New Roman" panose="02020603050405020304" pitchFamily="18" charset="0"/>
                <a:cs typeface="Times New Roman" panose="02020603050405020304" pitchFamily="18" charset="0"/>
              </a:rPr>
              <a:t>is very important in DNA replication. Mismatches in DNA base pairing can potentially result in dysfunctional </a:t>
            </a:r>
            <a:r>
              <a:rPr lang="en-US" dirty="0">
                <a:latin typeface="Times New Roman" panose="02020603050405020304" pitchFamily="18" charset="0"/>
                <a:cs typeface="Times New Roman" panose="02020603050405020304" pitchFamily="18" charset="0"/>
                <a:hlinkClick r:id="rId2" tooltip="Protein"/>
              </a:rPr>
              <a:t>proteins</a:t>
            </a:r>
            <a:r>
              <a:rPr lang="en-US" dirty="0">
                <a:latin typeface="Times New Roman" panose="02020603050405020304" pitchFamily="18" charset="0"/>
                <a:cs typeface="Times New Roman" panose="02020603050405020304" pitchFamily="18" charset="0"/>
              </a:rPr>
              <a:t> and could lead to cancer. Many DNA polymerases contain an </a:t>
            </a:r>
            <a:r>
              <a:rPr lang="en-US" dirty="0" err="1">
                <a:latin typeface="Times New Roman" panose="02020603050405020304" pitchFamily="18" charset="0"/>
                <a:cs typeface="Times New Roman" panose="02020603050405020304" pitchFamily="18" charset="0"/>
              </a:rPr>
              <a:t>exonuclease</a:t>
            </a:r>
            <a:r>
              <a:rPr lang="en-US" dirty="0">
                <a:latin typeface="Times New Roman" panose="02020603050405020304" pitchFamily="18" charset="0"/>
                <a:cs typeface="Times New Roman" panose="02020603050405020304" pitchFamily="18" charset="0"/>
              </a:rPr>
              <a:t> domain, which acts in detecting base pair mismatches and further performs in the removal of the incorrect nucleotide to be replaced by the correct </a:t>
            </a:r>
            <a:r>
              <a:rPr lang="en-US" dirty="0" smtClean="0">
                <a:latin typeface="Times New Roman" panose="02020603050405020304" pitchFamily="18" charset="0"/>
                <a:cs typeface="Times New Roman" panose="02020603050405020304" pitchFamily="18" charset="0"/>
              </a:rPr>
              <a:t>one.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7681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Functions of DNA Polymerase:</a:t>
            </a:r>
            <a:endParaRPr lang="en-US" dirty="0"/>
          </a:p>
        </p:txBody>
      </p:sp>
      <p:sp>
        <p:nvSpPr>
          <p:cNvPr id="3" name="Content Placeholder 2"/>
          <p:cNvSpPr>
            <a:spLocks noGrp="1"/>
          </p:cNvSpPr>
          <p:nvPr>
            <p:ph idx="1"/>
          </p:nvPr>
        </p:nvSpPr>
        <p:spPr/>
        <p:txBody>
          <a:bodyPr>
            <a:normAutofit/>
          </a:bodyPr>
          <a:lstStyle/>
          <a:p>
            <a:pPr algn="just"/>
            <a:r>
              <a:rPr lang="en-US" sz="2400" dirty="0">
                <a:latin typeface="Times New Roman" panose="02020603050405020304" pitchFamily="18" charset="0"/>
                <a:cs typeface="Times New Roman" panose="02020603050405020304" pitchFamily="18" charset="0"/>
              </a:rPr>
              <a:t>The initiation of cellular DNA replication takes place at a single site (e.g., </a:t>
            </a:r>
            <a:r>
              <a:rPr lang="en-US" sz="2400" i="1" dirty="0" err="1">
                <a:latin typeface="Times New Roman" panose="02020603050405020304" pitchFamily="18" charset="0"/>
                <a:cs typeface="Times New Roman" panose="02020603050405020304" pitchFamily="18" charset="0"/>
              </a:rPr>
              <a:t>oriC</a:t>
            </a:r>
            <a:r>
              <a:rPr lang="en-US" sz="2400" dirty="0">
                <a:latin typeface="Times New Roman" panose="02020603050405020304" pitchFamily="18" charset="0"/>
                <a:cs typeface="Times New Roman" panose="02020603050405020304" pitchFamily="18" charset="0"/>
              </a:rPr>
              <a:t> of </a:t>
            </a:r>
            <a:r>
              <a:rPr lang="en-US" sz="2400" i="1" dirty="0">
                <a:latin typeface="Times New Roman" panose="02020603050405020304" pitchFamily="18" charset="0"/>
                <a:cs typeface="Times New Roman" panose="02020603050405020304" pitchFamily="18" charset="0"/>
              </a:rPr>
              <a:t>E. coli</a:t>
            </a:r>
            <a:r>
              <a:rPr lang="en-US" sz="2400" dirty="0">
                <a:latin typeface="Times New Roman" panose="02020603050405020304" pitchFamily="18" charset="0"/>
                <a:cs typeface="Times New Roman" panose="02020603050405020304" pitchFamily="18" charset="0"/>
              </a:rPr>
              <a:t>) or multiple specific sites (in higher eukaryotes) of DNA called </a:t>
            </a:r>
            <a:r>
              <a:rPr lang="en-US" sz="2400" i="1" dirty="0">
                <a:latin typeface="Times New Roman" panose="02020603050405020304" pitchFamily="18" charset="0"/>
                <a:cs typeface="Times New Roman" panose="02020603050405020304" pitchFamily="18" charset="0"/>
              </a:rPr>
              <a:t>origins of </a:t>
            </a:r>
            <a:r>
              <a:rPr lang="en-US" sz="2400" i="1" dirty="0" smtClean="0">
                <a:latin typeface="Times New Roman" panose="02020603050405020304" pitchFamily="18" charset="0"/>
                <a:cs typeface="Times New Roman" panose="02020603050405020304" pitchFamily="18" charset="0"/>
              </a:rPr>
              <a:t>replication</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t>
            </a:r>
            <a:r>
              <a:rPr lang="en-US" sz="2400" i="1" dirty="0" err="1" smtClean="0">
                <a:latin typeface="Times New Roman" panose="02020603050405020304" pitchFamily="18" charset="0"/>
                <a:cs typeface="Times New Roman" panose="02020603050405020304" pitchFamily="18" charset="0"/>
              </a:rPr>
              <a:t>ori</a:t>
            </a:r>
            <a:r>
              <a:rPr lang="en-US" sz="2400" dirty="0">
                <a:latin typeface="Times New Roman" panose="02020603050405020304" pitchFamily="18" charset="0"/>
                <a:cs typeface="Times New Roman" panose="02020603050405020304" pitchFamily="18" charset="0"/>
              </a:rPr>
              <a:t>). The temporal site of </a:t>
            </a:r>
            <a:r>
              <a:rPr lang="en-US" sz="2400" dirty="0" err="1">
                <a:latin typeface="Times New Roman" panose="02020603050405020304" pitchFamily="18" charset="0"/>
                <a:cs typeface="Times New Roman" panose="02020603050405020304" pitchFamily="18" charset="0"/>
              </a:rPr>
              <a:t>dsDNA</a:t>
            </a:r>
            <a:r>
              <a:rPr lang="en-US" sz="2400" dirty="0">
                <a:latin typeface="Times New Roman" panose="02020603050405020304" pitchFamily="18" charset="0"/>
                <a:cs typeface="Times New Roman" panose="02020603050405020304" pitchFamily="18" charset="0"/>
              </a:rPr>
              <a:t> where the replication occurs is called a “replication fork.”</a:t>
            </a:r>
          </a:p>
        </p:txBody>
      </p:sp>
    </p:spTree>
    <p:extLst>
      <p:ext uri="{BB962C8B-B14F-4D97-AF65-F5344CB8AC3E}">
        <p14:creationId xmlns:p14="http://schemas.microsoft.com/office/powerpoint/2010/main" val="2696682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Functions of DNA Polymerase:</a:t>
            </a:r>
            <a:endParaRPr lang="en-US" dirty="0"/>
          </a:p>
        </p:txBody>
      </p:sp>
      <p:sp>
        <p:nvSpPr>
          <p:cNvPr id="3" name="Content Placeholder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Polymerases Involved in Chromosome </a:t>
            </a:r>
            <a:r>
              <a:rPr lang="en-US" dirty="0" smtClean="0">
                <a:latin typeface="Times New Roman" panose="02020603050405020304" pitchFamily="18" charset="0"/>
                <a:cs typeface="Times New Roman" panose="02020603050405020304" pitchFamily="18" charset="0"/>
              </a:rPr>
              <a:t>Replication.</a:t>
            </a:r>
          </a:p>
          <a:p>
            <a:pPr algn="just"/>
            <a:r>
              <a:rPr lang="en-US" dirty="0" smtClean="0">
                <a:latin typeface="Times New Roman" panose="02020603050405020304" pitchFamily="18" charset="0"/>
                <a:cs typeface="Times New Roman" panose="02020603050405020304" pitchFamily="18" charset="0"/>
              </a:rPr>
              <a:t> polymerase </a:t>
            </a:r>
            <a:r>
              <a:rPr lang="el-GR" dirty="0">
                <a:latin typeface="Times New Roman" panose="02020603050405020304" pitchFamily="18" charset="0"/>
                <a:cs typeface="Times New Roman" panose="02020603050405020304" pitchFamily="18" charset="0"/>
              </a:rPr>
              <a:t>α</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has an associated </a:t>
            </a:r>
            <a:r>
              <a:rPr lang="en-US" dirty="0" err="1">
                <a:latin typeface="Times New Roman" panose="02020603050405020304" pitchFamily="18" charset="0"/>
                <a:cs typeface="Times New Roman" panose="02020603050405020304" pitchFamily="18" charset="0"/>
              </a:rPr>
              <a:t>primase</a:t>
            </a:r>
            <a:r>
              <a:rPr lang="en-US" dirty="0">
                <a:latin typeface="Times New Roman" panose="02020603050405020304" pitchFamily="18" charset="0"/>
                <a:cs typeface="Times New Roman" panose="02020603050405020304" pitchFamily="18" charset="0"/>
              </a:rPr>
              <a:t> activity capable of synthesizing short (10 nucleotide)RNA primers. </a:t>
            </a:r>
          </a:p>
          <a:p>
            <a:pPr algn="just"/>
            <a:r>
              <a:rPr lang="en-US" dirty="0" smtClean="0">
                <a:latin typeface="Times New Roman" panose="02020603050405020304" pitchFamily="18" charset="0"/>
                <a:cs typeface="Times New Roman" panose="02020603050405020304" pitchFamily="18" charset="0"/>
              </a:rPr>
              <a:t>DNA </a:t>
            </a:r>
            <a:r>
              <a:rPr lang="en-US" dirty="0">
                <a:latin typeface="Times New Roman" panose="02020603050405020304" pitchFamily="18" charset="0"/>
                <a:cs typeface="Times New Roman" panose="02020603050405020304" pitchFamily="18" charset="0"/>
              </a:rPr>
              <a:t>polymerase </a:t>
            </a:r>
            <a:r>
              <a:rPr lang="el-GR" dirty="0" smtClean="0">
                <a:latin typeface="Times New Roman" panose="02020603050405020304" pitchFamily="18" charset="0"/>
                <a:cs typeface="Times New Roman" panose="02020603050405020304" pitchFamily="18" charset="0"/>
              </a:rPr>
              <a:t>α</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the only enzyme that could be involved in the primer synthesis during initiation at origins of replication</a:t>
            </a:r>
            <a:r>
              <a:rPr lang="en-US" dirty="0" smtClean="0">
                <a:latin typeface="Times New Roman" panose="02020603050405020304" pitchFamily="18" charset="0"/>
                <a:cs typeface="Times New Roman" panose="02020603050405020304" pitchFamily="18" charset="0"/>
              </a:rPr>
              <a:t>. </a:t>
            </a:r>
          </a:p>
          <a:p>
            <a:pPr algn="just"/>
            <a:r>
              <a:rPr lang="el-GR" b="1" dirty="0">
                <a:latin typeface="Times New Roman" panose="02020603050405020304" pitchFamily="18" charset="0"/>
                <a:cs typeface="Times New Roman" panose="02020603050405020304" pitchFamily="18" charset="0"/>
              </a:rPr>
              <a:t>α </a:t>
            </a:r>
            <a:r>
              <a:rPr lang="en-US" dirty="0" smtClean="0">
                <a:latin typeface="Times New Roman" panose="02020603050405020304" pitchFamily="18" charset="0"/>
                <a:cs typeface="Times New Roman" panose="02020603050405020304" pitchFamily="18" charset="0"/>
              </a:rPr>
              <a:t>polymerase </a:t>
            </a:r>
            <a:r>
              <a:rPr lang="en-US" dirty="0">
                <a:latin typeface="Times New Roman" panose="02020603050405020304" pitchFamily="18" charset="0"/>
                <a:cs typeface="Times New Roman" panose="02020603050405020304" pitchFamily="18" charset="0"/>
              </a:rPr>
              <a:t>is also required during the elongation step for the priming of synthesis of Okazaki fragments on the lagging strand.</a:t>
            </a:r>
          </a:p>
        </p:txBody>
      </p:sp>
    </p:spTree>
    <p:extLst>
      <p:ext uri="{BB962C8B-B14F-4D97-AF65-F5344CB8AC3E}">
        <p14:creationId xmlns:p14="http://schemas.microsoft.com/office/powerpoint/2010/main" val="901669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Functions of DNA Polymerase:</a:t>
            </a:r>
            <a:endParaRPr lang="en-US" dirty="0"/>
          </a:p>
        </p:txBody>
      </p:sp>
      <p:sp>
        <p:nvSpPr>
          <p:cNvPr id="3" name="Content Placeholder 2"/>
          <p:cNvSpPr>
            <a:spLocks noGrp="1"/>
          </p:cNvSpPr>
          <p:nvPr>
            <p:ph idx="1"/>
          </p:nvPr>
        </p:nvSpPr>
        <p:spPr/>
        <p:txBody>
          <a:bodyPr/>
          <a:lstStyle/>
          <a:p>
            <a:pPr algn="just"/>
            <a:r>
              <a:rPr lang="en-US" dirty="0" smtClean="0">
                <a:latin typeface="Times New Roman" panose="02020603050405020304" pitchFamily="18" charset="0"/>
                <a:cs typeface="Times New Roman" panose="02020603050405020304" pitchFamily="18" charset="0"/>
              </a:rPr>
              <a:t>Polymerase </a:t>
            </a:r>
            <a:r>
              <a:rPr lang="el-GR" dirty="0">
                <a:latin typeface="Times New Roman" panose="02020603050405020304" pitchFamily="18" charset="0"/>
                <a:cs typeface="Times New Roman" panose="02020603050405020304" pitchFamily="18" charset="0"/>
              </a:rPr>
              <a:t>σ</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has recently been discovered to be necessary for ensuring that the two replicated chromosomes (sister chromatids) remain attached together after DNA replication. This continued association is important for ensuring the proper separation of the chromosomes in </a:t>
            </a:r>
            <a:r>
              <a:rPr lang="en-US" dirty="0" smtClean="0">
                <a:latin typeface="Times New Roman" panose="02020603050405020304" pitchFamily="18" charset="0"/>
                <a:cs typeface="Times New Roman" panose="02020603050405020304" pitchFamily="18" charset="0"/>
              </a:rPr>
              <a:t>mitosis.</a:t>
            </a:r>
          </a:p>
          <a:p>
            <a:pPr algn="just"/>
            <a:r>
              <a:rPr lang="en-US" dirty="0" smtClean="0">
                <a:latin typeface="Times New Roman" panose="02020603050405020304" pitchFamily="18" charset="0"/>
                <a:cs typeface="Times New Roman" panose="02020603050405020304" pitchFamily="18" charset="0"/>
              </a:rPr>
              <a:t>Telomerase </a:t>
            </a:r>
            <a:r>
              <a:rPr lang="en-US" dirty="0">
                <a:latin typeface="Times New Roman" panose="02020603050405020304" pitchFamily="18" charset="0"/>
                <a:cs typeface="Times New Roman" panose="02020603050405020304" pitchFamily="18" charset="0"/>
              </a:rPr>
              <a:t>required to complete chromosome synthesis, for replication of the telomeres at the ends of chromosomes. This enzyme is actually an RNA-directed DNA polymerase, and is unusual in that it is not template directed but uses an internal RNA molecule to direct synthesis of short repeated sequences that are added to the ends of chromosomes.</a:t>
            </a:r>
          </a:p>
        </p:txBody>
      </p:sp>
    </p:spTree>
    <p:extLst>
      <p:ext uri="{BB962C8B-B14F-4D97-AF65-F5344CB8AC3E}">
        <p14:creationId xmlns:p14="http://schemas.microsoft.com/office/powerpoint/2010/main" val="1274581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0560" y="1816398"/>
            <a:ext cx="8825658" cy="2677648"/>
          </a:xfrm>
        </p:spPr>
        <p:txBody>
          <a:bodyPr>
            <a:normAutofit/>
          </a:bodyPr>
          <a:lstStyle/>
          <a:p>
            <a:r>
              <a:rPr lang="en-US" dirty="0" smtClean="0">
                <a:latin typeface="Times New Roman" panose="02020603050405020304" pitchFamily="18" charset="0"/>
                <a:cs typeface="Times New Roman" panose="02020603050405020304" pitchFamily="18" charset="0"/>
              </a:rPr>
              <a:t>Structure and Function of RNA Polymerase and DNA Polymerase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67319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Functions of DNA Polymerase:</a:t>
            </a:r>
            <a:endParaRPr lang="en-US" dirty="0"/>
          </a:p>
        </p:txBody>
      </p:sp>
      <p:sp>
        <p:nvSpPr>
          <p:cNvPr id="3" name="Content Placeholder 2"/>
          <p:cNvSpPr>
            <a:spLocks noGrp="1"/>
          </p:cNvSpPr>
          <p:nvPr>
            <p:ph idx="1"/>
          </p:nvPr>
        </p:nvSpPr>
        <p:spPr/>
        <p:txBody>
          <a:bodyPr>
            <a:normAutofit/>
          </a:bodyPr>
          <a:lstStyle/>
          <a:p>
            <a:r>
              <a:rPr lang="en-US" sz="2800" dirty="0" smtClean="0">
                <a:latin typeface="Times New Roman" panose="02020603050405020304" pitchFamily="18" charset="0"/>
                <a:cs typeface="Times New Roman" panose="02020603050405020304" pitchFamily="18" charset="0"/>
              </a:rPr>
              <a:t>Polymerase </a:t>
            </a:r>
            <a:r>
              <a:rPr lang="el-GR" sz="2800" dirty="0" smtClean="0">
                <a:latin typeface="Times New Roman" panose="02020603050405020304" pitchFamily="18" charset="0"/>
                <a:cs typeface="Times New Roman" panose="02020603050405020304" pitchFamily="18" charset="0"/>
              </a:rPr>
              <a:t>γ</a:t>
            </a:r>
            <a:r>
              <a:rPr lang="en-US" sz="2800" dirty="0" smtClean="0">
                <a:latin typeface="Times New Roman" panose="02020603050405020304" pitchFamily="18" charset="0"/>
                <a:cs typeface="Times New Roman" panose="02020603050405020304" pitchFamily="18" charset="0"/>
              </a:rPr>
              <a:t> (gamma) found in mitochondria and is required for replication and repair of the mitochondrial DNA.</a:t>
            </a:r>
          </a:p>
          <a:p>
            <a:r>
              <a:rPr lang="en-US" sz="2800" dirty="0" smtClean="0">
                <a:latin typeface="Times New Roman" panose="02020603050405020304" pitchFamily="18" charset="0"/>
                <a:cs typeface="Times New Roman" panose="02020603050405020304" pitchFamily="18" charset="0"/>
              </a:rPr>
              <a:t>DNA polymerase I from </a:t>
            </a:r>
            <a:r>
              <a:rPr lang="en-US" sz="2800" dirty="0" err="1" smtClean="0">
                <a:latin typeface="Times New Roman" panose="02020603050405020304" pitchFamily="18" charset="0"/>
                <a:cs typeface="Times New Roman" panose="02020603050405020304" pitchFamily="18" charset="0"/>
              </a:rPr>
              <a:t>Thermus</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aquaticus</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Taq</a:t>
            </a:r>
            <a:r>
              <a:rPr lang="en-US" sz="2800" dirty="0" smtClean="0">
                <a:latin typeface="Times New Roman" panose="02020603050405020304" pitchFamily="18" charset="0"/>
                <a:cs typeface="Times New Roman" panose="02020603050405020304" pitchFamily="18" charset="0"/>
              </a:rPr>
              <a:t> polymerase) is widely used in PCR.</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222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THE END</a:t>
            </a:r>
            <a:endParaRPr lang="en-US" dirty="0">
              <a:latin typeface="Times New Roman" panose="02020603050405020304" pitchFamily="18" charset="0"/>
              <a:cs typeface="Times New Roman" panose="02020603050405020304" pitchFamily="18" charset="0"/>
            </a:endParaRPr>
          </a:p>
        </p:txBody>
      </p:sp>
      <p:pic>
        <p:nvPicPr>
          <p:cNvPr id="2050" name="Picture 2" descr="Short Thank You Note Video Template - YouT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0316" y="2135989"/>
            <a:ext cx="7675807" cy="431764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5308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RNA Polymerase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r>
              <a:rPr lang="en-US" sz="2000" dirty="0">
                <a:solidFill>
                  <a:schemeClr val="tx1"/>
                </a:solidFill>
                <a:latin typeface="Times New Roman" panose="02020603050405020304" pitchFamily="18" charset="0"/>
                <a:cs typeface="Times New Roman" panose="02020603050405020304" pitchFamily="18" charset="0"/>
              </a:rPr>
              <a:t>RNA polymerase is an enzyme that is responsible for copying a DNA sequence into an RNA sequence, </a:t>
            </a:r>
            <a:r>
              <a:rPr lang="en-US" sz="2000" dirty="0" smtClean="0">
                <a:solidFill>
                  <a:schemeClr val="tx1"/>
                </a:solidFill>
                <a:latin typeface="Times New Roman" panose="02020603050405020304" pitchFamily="18" charset="0"/>
                <a:cs typeface="Times New Roman" panose="02020603050405020304" pitchFamily="18" charset="0"/>
              </a:rPr>
              <a:t>during </a:t>
            </a:r>
            <a:r>
              <a:rPr lang="en-US" sz="2000" dirty="0">
                <a:solidFill>
                  <a:schemeClr val="tx1"/>
                </a:solidFill>
                <a:latin typeface="Times New Roman" panose="02020603050405020304" pitchFamily="18" charset="0"/>
                <a:cs typeface="Times New Roman" panose="02020603050405020304" pitchFamily="18" charset="0"/>
              </a:rPr>
              <a:t>the process of transcription</a:t>
            </a:r>
            <a:r>
              <a:rPr lang="en-US" sz="2000" dirty="0" smtClean="0">
                <a:solidFill>
                  <a:schemeClr val="tx1"/>
                </a:solidFill>
                <a:latin typeface="Times New Roman" panose="02020603050405020304" pitchFamily="18" charset="0"/>
                <a:cs typeface="Times New Roman" panose="02020603050405020304" pitchFamily="18" charset="0"/>
              </a:rPr>
              <a:t>.</a:t>
            </a:r>
          </a:p>
          <a:p>
            <a:pPr algn="just"/>
            <a:r>
              <a:rPr lang="en-US" sz="2000" dirty="0" smtClean="0">
                <a:latin typeface="Times New Roman" panose="02020603050405020304" pitchFamily="18" charset="0"/>
                <a:cs typeface="Times New Roman" panose="02020603050405020304" pitchFamily="18" charset="0"/>
              </a:rPr>
              <a:t>RNA </a:t>
            </a:r>
            <a:r>
              <a:rPr lang="en-US" sz="2000" dirty="0">
                <a:latin typeface="Times New Roman" panose="02020603050405020304" pitchFamily="18" charset="0"/>
                <a:cs typeface="Times New Roman" panose="02020603050405020304" pitchFamily="18" charset="0"/>
              </a:rPr>
              <a:t>polymerase (ribonucleic acid polymerase), abbreviated RNAP or </a:t>
            </a:r>
            <a:r>
              <a:rPr lang="en-US" sz="2000" dirty="0" err="1" smtClean="0">
                <a:latin typeface="Times New Roman" panose="02020603050405020304" pitchFamily="18" charset="0"/>
                <a:cs typeface="Times New Roman" panose="02020603050405020304" pitchFamily="18" charset="0"/>
              </a:rPr>
              <a:t>RNApol</a:t>
            </a:r>
            <a:r>
              <a:rPr lang="en-US" sz="2000" dirty="0" smtClean="0">
                <a:latin typeface="Times New Roman" panose="02020603050405020304" pitchFamily="18" charset="0"/>
                <a:cs typeface="Times New Roman" panose="02020603050405020304" pitchFamily="18" charset="0"/>
              </a:rPr>
              <a:t>.</a:t>
            </a:r>
          </a:p>
          <a:p>
            <a:pPr algn="just"/>
            <a:r>
              <a:rPr lang="en-US" sz="2000" dirty="0">
                <a:latin typeface="Times New Roman" panose="02020603050405020304" pitchFamily="18" charset="0"/>
                <a:cs typeface="Times New Roman" panose="02020603050405020304" pitchFamily="18" charset="0"/>
              </a:rPr>
              <a:t>Acts as an intermediary, carrying genetic information from the DNA to the machinery of protein </a:t>
            </a:r>
            <a:r>
              <a:rPr lang="en-US" sz="2000" dirty="0" smtClean="0">
                <a:latin typeface="Times New Roman" panose="02020603050405020304" pitchFamily="18" charset="0"/>
                <a:cs typeface="Times New Roman" panose="02020603050405020304" pitchFamily="18" charset="0"/>
              </a:rPr>
              <a:t>synthesis.</a:t>
            </a:r>
          </a:p>
          <a:p>
            <a:pPr algn="just"/>
            <a:r>
              <a:rPr lang="en-US" sz="2000" dirty="0">
                <a:latin typeface="Times New Roman" panose="02020603050405020304" pitchFamily="18" charset="0"/>
                <a:cs typeface="Times New Roman" panose="02020603050405020304" pitchFamily="18" charset="0"/>
              </a:rPr>
              <a:t> RNA polymerase is essential to life, and is found in all living organisms and many viruses</a:t>
            </a:r>
            <a:r>
              <a:rPr lang="en-US" sz="2000" dirty="0" smtClean="0">
                <a:latin typeface="Times New Roman" panose="02020603050405020304" pitchFamily="18" charset="0"/>
                <a:cs typeface="Times New Roman" panose="02020603050405020304" pitchFamily="18" charset="0"/>
              </a:rPr>
              <a:t>. Performs </a:t>
            </a:r>
            <a:r>
              <a:rPr lang="en-US" sz="2000" dirty="0">
                <a:latin typeface="Times New Roman" panose="02020603050405020304" pitchFamily="18" charset="0"/>
                <a:cs typeface="Times New Roman" panose="02020603050405020304" pitchFamily="18" charset="0"/>
              </a:rPr>
              <a:t>the same reaction in all cells, from bacteria to </a:t>
            </a:r>
            <a:r>
              <a:rPr lang="en-US" sz="2000" dirty="0" smtClean="0">
                <a:latin typeface="Times New Roman" panose="02020603050405020304" pitchFamily="18" charset="0"/>
                <a:cs typeface="Times New Roman" panose="02020603050405020304" pitchFamily="18" charset="0"/>
              </a:rPr>
              <a:t>humans.</a:t>
            </a:r>
          </a:p>
          <a:p>
            <a:pPr algn="just"/>
            <a:endParaRPr lang="en-US" sz="2000" dirty="0" smtClean="0">
              <a:latin typeface="Times New Roman" panose="02020603050405020304" pitchFamily="18" charset="0"/>
              <a:cs typeface="Times New Roman" panose="02020603050405020304" pitchFamily="18" charset="0"/>
            </a:endParaRPr>
          </a:p>
          <a:p>
            <a:pPr marL="0" indent="0" algn="just">
              <a:buNone/>
            </a:pP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5" name="Rectangle 4"/>
          <p:cNvSpPr/>
          <p:nvPr/>
        </p:nvSpPr>
        <p:spPr>
          <a:xfrm>
            <a:off x="3048000" y="751344"/>
            <a:ext cx="6096000" cy="6463308"/>
          </a:xfrm>
          <a:prstGeom prst="rect">
            <a:avLst/>
          </a:prstGeom>
        </p:spPr>
        <p:txBody>
          <a:bodyPr>
            <a:spAutoFit/>
          </a:bodyPr>
          <a:lstStyle/>
          <a:p>
            <a:endParaRPr lang="en-US" b="1" i="0" dirty="0" smtClean="0">
              <a:solidFill>
                <a:srgbClr val="222222"/>
              </a:solidFill>
              <a:effectLst/>
              <a:latin typeface="Arial" panose="020B0604020202020204" pitchFamily="34" charset="0"/>
            </a:endParaRPr>
          </a:p>
          <a:p>
            <a:endParaRPr lang="en-US" b="1" dirty="0">
              <a:solidFill>
                <a:srgbClr val="222222"/>
              </a:solidFill>
              <a:latin typeface="Arial" panose="020B0604020202020204" pitchFamily="34" charset="0"/>
            </a:endParaRPr>
          </a:p>
          <a:p>
            <a:endParaRPr lang="en-US" b="1" i="0" dirty="0" smtClean="0">
              <a:solidFill>
                <a:srgbClr val="222222"/>
              </a:solidFill>
              <a:effectLst/>
              <a:latin typeface="Arial" panose="020B0604020202020204" pitchFamily="34" charset="0"/>
            </a:endParaRPr>
          </a:p>
          <a:p>
            <a:endParaRPr lang="en-US" b="1" dirty="0">
              <a:solidFill>
                <a:srgbClr val="222222"/>
              </a:solidFill>
              <a:latin typeface="Arial" panose="020B0604020202020204" pitchFamily="34" charset="0"/>
            </a:endParaRPr>
          </a:p>
          <a:p>
            <a:endParaRPr lang="en-US" b="1" i="0" dirty="0" smtClean="0">
              <a:solidFill>
                <a:srgbClr val="222222"/>
              </a:solidFill>
              <a:effectLst/>
              <a:latin typeface="Arial" panose="020B0604020202020204" pitchFamily="34" charset="0"/>
            </a:endParaRPr>
          </a:p>
          <a:p>
            <a:endParaRPr lang="en-US" b="1" dirty="0">
              <a:solidFill>
                <a:srgbClr val="222222"/>
              </a:solidFill>
              <a:latin typeface="Arial" panose="020B0604020202020204" pitchFamily="34" charset="0"/>
            </a:endParaRPr>
          </a:p>
          <a:p>
            <a:endParaRPr lang="en-US" b="1" i="0" dirty="0" smtClean="0">
              <a:solidFill>
                <a:srgbClr val="222222"/>
              </a:solidFill>
              <a:effectLst/>
              <a:latin typeface="Arial" panose="020B0604020202020204" pitchFamily="34" charset="0"/>
            </a:endParaRPr>
          </a:p>
          <a:p>
            <a:endParaRPr lang="en-US" b="1" dirty="0">
              <a:solidFill>
                <a:srgbClr val="222222"/>
              </a:solidFill>
              <a:latin typeface="Arial" panose="020B0604020202020204" pitchFamily="34" charset="0"/>
            </a:endParaRPr>
          </a:p>
          <a:p>
            <a:endParaRPr lang="en-US" b="1" i="0" dirty="0" smtClean="0">
              <a:solidFill>
                <a:srgbClr val="222222"/>
              </a:solidFill>
              <a:effectLst/>
              <a:latin typeface="Arial" panose="020B0604020202020204" pitchFamily="34" charset="0"/>
            </a:endParaRPr>
          </a:p>
          <a:p>
            <a:endParaRPr lang="en-US" b="1" dirty="0">
              <a:solidFill>
                <a:srgbClr val="222222"/>
              </a:solidFill>
              <a:latin typeface="Arial" panose="020B0604020202020204" pitchFamily="34" charset="0"/>
            </a:endParaRPr>
          </a:p>
          <a:p>
            <a:endParaRPr lang="en-US" b="1" i="0" dirty="0" smtClean="0">
              <a:solidFill>
                <a:srgbClr val="222222"/>
              </a:solidFill>
              <a:effectLst/>
              <a:latin typeface="Arial" panose="020B0604020202020204" pitchFamily="34" charset="0"/>
            </a:endParaRPr>
          </a:p>
          <a:p>
            <a:endParaRPr lang="en-US" b="1" dirty="0">
              <a:solidFill>
                <a:srgbClr val="222222"/>
              </a:solidFill>
              <a:latin typeface="Arial" panose="020B0604020202020204" pitchFamily="34" charset="0"/>
            </a:endParaRPr>
          </a:p>
          <a:p>
            <a:endParaRPr lang="en-US" b="1" i="0" dirty="0" smtClean="0">
              <a:solidFill>
                <a:srgbClr val="222222"/>
              </a:solidFill>
              <a:effectLst/>
              <a:latin typeface="Arial" panose="020B0604020202020204" pitchFamily="34" charset="0"/>
            </a:endParaRPr>
          </a:p>
          <a:p>
            <a:endParaRPr lang="en-US" b="1" dirty="0">
              <a:solidFill>
                <a:srgbClr val="222222"/>
              </a:solidFill>
              <a:latin typeface="Arial" panose="020B0604020202020204" pitchFamily="34" charset="0"/>
            </a:endParaRPr>
          </a:p>
          <a:p>
            <a:endParaRPr lang="en-US" b="1" i="0" dirty="0" smtClean="0">
              <a:solidFill>
                <a:srgbClr val="222222"/>
              </a:solidFill>
              <a:effectLst/>
              <a:latin typeface="Arial" panose="020B0604020202020204" pitchFamily="34" charset="0"/>
            </a:endParaRPr>
          </a:p>
          <a:p>
            <a:endParaRPr lang="en-US" b="1" dirty="0">
              <a:solidFill>
                <a:srgbClr val="222222"/>
              </a:solidFill>
              <a:latin typeface="Arial" panose="020B0604020202020204" pitchFamily="34" charset="0"/>
            </a:endParaRPr>
          </a:p>
          <a:p>
            <a:endParaRPr lang="en-US" b="1" i="0" dirty="0" smtClean="0">
              <a:solidFill>
                <a:srgbClr val="222222"/>
              </a:solidFill>
              <a:effectLst/>
              <a:latin typeface="Arial" panose="020B0604020202020204" pitchFamily="34" charset="0"/>
            </a:endParaRPr>
          </a:p>
          <a:p>
            <a:endParaRPr lang="en-US" b="1" dirty="0">
              <a:solidFill>
                <a:srgbClr val="222222"/>
              </a:solidFill>
              <a:latin typeface="Arial" panose="020B0604020202020204" pitchFamily="34" charset="0"/>
            </a:endParaRPr>
          </a:p>
          <a:p>
            <a:endParaRPr lang="en-US" b="1" i="0" dirty="0" smtClean="0">
              <a:solidFill>
                <a:srgbClr val="222222"/>
              </a:solidFill>
              <a:effectLst/>
              <a:latin typeface="Arial" panose="020B0604020202020204" pitchFamily="34" charset="0"/>
            </a:endParaRPr>
          </a:p>
          <a:p>
            <a:endParaRPr lang="en-US" b="1" dirty="0">
              <a:solidFill>
                <a:srgbClr val="222222"/>
              </a:solidFill>
              <a:latin typeface="Arial" panose="020B0604020202020204" pitchFamily="34" charset="0"/>
            </a:endParaRPr>
          </a:p>
          <a:p>
            <a:r>
              <a:rPr lang="en-US" b="0" i="0" dirty="0" smtClean="0">
                <a:solidFill>
                  <a:srgbClr val="222222"/>
                </a:solidFill>
                <a:effectLst/>
                <a:latin typeface="Arial" panose="020B0604020202020204" pitchFamily="34" charset="0"/>
              </a:rPr>
              <a:t>.</a:t>
            </a:r>
          </a:p>
          <a:p>
            <a:r>
              <a:rPr lang="en-US" dirty="0" smtClean="0"/>
              <a:t/>
            </a:r>
            <a:br>
              <a:rPr lang="en-US" dirty="0" smtClean="0"/>
            </a:br>
            <a:endParaRPr lang="en-US" dirty="0"/>
          </a:p>
        </p:txBody>
      </p:sp>
      <p:sp>
        <p:nvSpPr>
          <p:cNvPr id="6" name="Rectangle 5"/>
          <p:cNvSpPr/>
          <p:nvPr/>
        </p:nvSpPr>
        <p:spPr>
          <a:xfrm>
            <a:off x="3048000" y="2136339"/>
            <a:ext cx="6096000" cy="923330"/>
          </a:xfrm>
          <a:prstGeom prst="rect">
            <a:avLst/>
          </a:prstGeom>
        </p:spPr>
        <p:txBody>
          <a:bodyPr>
            <a:spAutoFit/>
          </a:bodyPr>
          <a:lstStyle/>
          <a:p>
            <a:pPr fontAlgn="base"/>
            <a:endParaRPr lang="en-US" b="0" i="0" dirty="0" smtClean="0">
              <a:solidFill>
                <a:srgbClr val="333333"/>
              </a:solidFill>
              <a:effectLst/>
              <a:latin typeface="Lucida Grande"/>
            </a:endParaRPr>
          </a:p>
          <a:p>
            <a:r>
              <a:rPr lang="en-US" dirty="0" smtClean="0"/>
              <a:t/>
            </a:r>
            <a:br>
              <a:rPr lang="en-US" dirty="0" smtClean="0"/>
            </a:br>
            <a:endParaRPr lang="en-US" dirty="0"/>
          </a:p>
        </p:txBody>
      </p:sp>
    </p:spTree>
    <p:extLst>
      <p:ext uri="{BB962C8B-B14F-4D97-AF65-F5344CB8AC3E}">
        <p14:creationId xmlns:p14="http://schemas.microsoft.com/office/powerpoint/2010/main" val="32794661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tructure of RNA polymerase: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dirty="0">
                <a:solidFill>
                  <a:schemeClr val="tx1"/>
                </a:solidFill>
                <a:latin typeface="Times New Roman" panose="02020603050405020304" pitchFamily="18" charset="0"/>
                <a:cs typeface="Times New Roman" panose="02020603050405020304" pitchFamily="18" charset="0"/>
              </a:rPr>
              <a:t>Depending on the organism, a RNA polymerase can be a protein </a:t>
            </a:r>
            <a:r>
              <a:rPr lang="en-US" dirty="0" smtClean="0">
                <a:solidFill>
                  <a:schemeClr val="tx1"/>
                </a:solidFill>
                <a:latin typeface="Times New Roman" panose="02020603050405020304" pitchFamily="18" charset="0"/>
                <a:cs typeface="Times New Roman" panose="02020603050405020304" pitchFamily="18" charset="0"/>
              </a:rPr>
              <a:t>complex</a:t>
            </a:r>
            <a:r>
              <a:rPr lang="en-US" dirty="0">
                <a:solidFill>
                  <a:schemeClr val="tx1"/>
                </a:solidFill>
                <a:latin typeface="Times New Roman" panose="02020603050405020304" pitchFamily="18" charset="0"/>
                <a:cs typeface="Times New Roman" panose="02020603050405020304" pitchFamily="18" charset="0"/>
              </a:rPr>
              <a:t> (multi-subunit RNAP) or only consist of one subunit (single-subunit RNAP, </a:t>
            </a:r>
            <a:r>
              <a:rPr lang="en-US" dirty="0" err="1">
                <a:solidFill>
                  <a:schemeClr val="tx1"/>
                </a:solidFill>
                <a:latin typeface="Times New Roman" panose="02020603050405020304" pitchFamily="18" charset="0"/>
                <a:cs typeface="Times New Roman" panose="02020603050405020304" pitchFamily="18" charset="0"/>
              </a:rPr>
              <a:t>ssRNAP</a:t>
            </a:r>
            <a:r>
              <a:rPr lang="en-US" dirty="0" smtClean="0">
                <a:solidFill>
                  <a:schemeClr val="tx1"/>
                </a:solidFill>
                <a:latin typeface="Times New Roman" panose="02020603050405020304" pitchFamily="18" charset="0"/>
                <a:cs typeface="Times New Roman" panose="02020603050405020304" pitchFamily="18" charset="0"/>
              </a:rPr>
              <a:t>).</a:t>
            </a:r>
          </a:p>
          <a:p>
            <a:r>
              <a:rPr lang="en-US" dirty="0">
                <a:solidFill>
                  <a:schemeClr val="tx1"/>
                </a:solidFill>
                <a:latin typeface="Times New Roman" panose="02020603050405020304" pitchFamily="18" charset="0"/>
                <a:cs typeface="Times New Roman" panose="02020603050405020304" pitchFamily="18" charset="0"/>
              </a:rPr>
              <a:t>The 2006 Nobel Prize in Chemistry was awarded to Roger D. Kornberg for creating detailed molecular images of RNA polymerase during various stages of the transcription process</a:t>
            </a:r>
            <a:r>
              <a:rPr lang="en-US" dirty="0" smtClean="0">
                <a:solidFill>
                  <a:schemeClr val="tx1"/>
                </a:solidFill>
                <a:latin typeface="Times New Roman" panose="02020603050405020304" pitchFamily="18" charset="0"/>
                <a:cs typeface="Times New Roman" panose="02020603050405020304" pitchFamily="18" charset="0"/>
              </a:rPr>
              <a:t>.</a:t>
            </a:r>
          </a:p>
          <a:p>
            <a:r>
              <a:rPr lang="en-US" dirty="0">
                <a:solidFill>
                  <a:schemeClr val="tx1"/>
                </a:solidFill>
                <a:latin typeface="Times New Roman" panose="02020603050405020304" pitchFamily="18" charset="0"/>
                <a:cs typeface="Times New Roman" panose="02020603050405020304" pitchFamily="18" charset="0"/>
              </a:rPr>
              <a:t>In most prokaryotes, a single RNA polymerase species transcribes all types of RNA. </a:t>
            </a:r>
            <a:endParaRPr lang="en-US" dirty="0" smtClean="0">
              <a:solidFill>
                <a:schemeClr val="tx1"/>
              </a:solidFill>
              <a:latin typeface="Times New Roman" panose="02020603050405020304" pitchFamily="18" charset="0"/>
              <a:cs typeface="Times New Roman" panose="02020603050405020304" pitchFamily="18" charset="0"/>
            </a:endParaRPr>
          </a:p>
          <a:p>
            <a:r>
              <a:rPr lang="en-US" dirty="0" smtClean="0">
                <a:solidFill>
                  <a:schemeClr val="tx1"/>
                </a:solidFill>
                <a:latin typeface="Times New Roman" panose="02020603050405020304" pitchFamily="18" charset="0"/>
                <a:cs typeface="Times New Roman" panose="02020603050405020304" pitchFamily="18" charset="0"/>
              </a:rPr>
              <a:t>RNA </a:t>
            </a:r>
            <a:r>
              <a:rPr lang="en-US" dirty="0">
                <a:solidFill>
                  <a:schemeClr val="tx1"/>
                </a:solidFill>
                <a:latin typeface="Times New Roman" panose="02020603050405020304" pitchFamily="18" charset="0"/>
                <a:cs typeface="Times New Roman" panose="02020603050405020304" pitchFamily="18" charset="0"/>
              </a:rPr>
              <a:t>polymerase "core" from E. coli consists of five subunits: </a:t>
            </a:r>
            <a:endParaRPr lang="en-US" dirty="0" smtClean="0">
              <a:solidFill>
                <a:schemeClr val="tx1"/>
              </a:solidFill>
              <a:latin typeface="Times New Roman" panose="02020603050405020304" pitchFamily="18" charset="0"/>
              <a:cs typeface="Times New Roman" panose="02020603050405020304" pitchFamily="18" charset="0"/>
            </a:endParaRPr>
          </a:p>
          <a:p>
            <a:pPr marL="0" indent="0">
              <a:buNone/>
            </a:pPr>
            <a:r>
              <a:rPr lang="en-US" dirty="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two </a:t>
            </a:r>
            <a:r>
              <a:rPr lang="en-US" dirty="0">
                <a:solidFill>
                  <a:schemeClr val="tx1"/>
                </a:solidFill>
                <a:latin typeface="Times New Roman" panose="02020603050405020304" pitchFamily="18" charset="0"/>
                <a:cs typeface="Times New Roman" panose="02020603050405020304" pitchFamily="18" charset="0"/>
              </a:rPr>
              <a:t>alpha (α) subunits of 36 </a:t>
            </a:r>
            <a:r>
              <a:rPr lang="en-US" dirty="0" err="1">
                <a:solidFill>
                  <a:schemeClr val="tx1"/>
                </a:solidFill>
                <a:latin typeface="Times New Roman" panose="02020603050405020304" pitchFamily="18" charset="0"/>
                <a:cs typeface="Times New Roman" panose="02020603050405020304" pitchFamily="18" charset="0"/>
              </a:rPr>
              <a:t>kDa</a:t>
            </a:r>
            <a:r>
              <a:rPr lang="en-US" dirty="0">
                <a:solidFill>
                  <a:schemeClr val="tx1"/>
                </a:solidFill>
                <a:latin typeface="Times New Roman" panose="02020603050405020304" pitchFamily="18" charset="0"/>
                <a:cs typeface="Times New Roman" panose="02020603050405020304" pitchFamily="18" charset="0"/>
              </a:rPr>
              <a:t>, </a:t>
            </a:r>
            <a:endParaRPr lang="en-US" dirty="0" smtClean="0">
              <a:solidFill>
                <a:schemeClr val="tx1"/>
              </a:solidFill>
              <a:latin typeface="Times New Roman" panose="02020603050405020304" pitchFamily="18" charset="0"/>
              <a:cs typeface="Times New Roman" panose="02020603050405020304" pitchFamily="18" charset="0"/>
            </a:endParaRPr>
          </a:p>
          <a:p>
            <a:pPr marL="0" indent="0">
              <a:buNone/>
            </a:pPr>
            <a:r>
              <a:rPr lang="en-US" dirty="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a </a:t>
            </a:r>
            <a:r>
              <a:rPr lang="en-US" dirty="0">
                <a:solidFill>
                  <a:schemeClr val="tx1"/>
                </a:solidFill>
                <a:latin typeface="Times New Roman" panose="02020603050405020304" pitchFamily="18" charset="0"/>
                <a:cs typeface="Times New Roman" panose="02020603050405020304" pitchFamily="18" charset="0"/>
              </a:rPr>
              <a:t>beta (β) subunit of 150 </a:t>
            </a:r>
            <a:r>
              <a:rPr lang="en-US" dirty="0" err="1">
                <a:solidFill>
                  <a:schemeClr val="tx1"/>
                </a:solidFill>
                <a:latin typeface="Times New Roman" panose="02020603050405020304" pitchFamily="18" charset="0"/>
                <a:cs typeface="Times New Roman" panose="02020603050405020304" pitchFamily="18" charset="0"/>
              </a:rPr>
              <a:t>kDa</a:t>
            </a:r>
            <a:r>
              <a:rPr lang="en-US" dirty="0">
                <a:solidFill>
                  <a:schemeClr val="tx1"/>
                </a:solidFill>
                <a:latin typeface="Times New Roman" panose="02020603050405020304" pitchFamily="18" charset="0"/>
                <a:cs typeface="Times New Roman" panose="02020603050405020304" pitchFamily="18" charset="0"/>
              </a:rPr>
              <a:t>, </a:t>
            </a:r>
            <a:endParaRPr lang="en-US" dirty="0" smtClean="0">
              <a:solidFill>
                <a:schemeClr val="tx1"/>
              </a:solidFill>
              <a:latin typeface="Times New Roman" panose="02020603050405020304" pitchFamily="18" charset="0"/>
              <a:cs typeface="Times New Roman" panose="02020603050405020304" pitchFamily="18" charset="0"/>
            </a:endParaRPr>
          </a:p>
          <a:p>
            <a:pPr marL="0" indent="0">
              <a:buNone/>
            </a:pPr>
            <a:r>
              <a:rPr lang="en-US" dirty="0" smtClean="0">
                <a:solidFill>
                  <a:schemeClr val="tx1"/>
                </a:solidFill>
                <a:latin typeface="Times New Roman" panose="02020603050405020304" pitchFamily="18" charset="0"/>
                <a:cs typeface="Times New Roman" panose="02020603050405020304" pitchFamily="18" charset="0"/>
              </a:rPr>
              <a:t>	a </a:t>
            </a:r>
            <a:r>
              <a:rPr lang="en-US" dirty="0">
                <a:solidFill>
                  <a:schemeClr val="tx1"/>
                </a:solidFill>
                <a:latin typeface="Times New Roman" panose="02020603050405020304" pitchFamily="18" charset="0"/>
                <a:cs typeface="Times New Roman" panose="02020603050405020304" pitchFamily="18" charset="0"/>
              </a:rPr>
              <a:t>beta prime subunit (β′) of 155 </a:t>
            </a:r>
            <a:r>
              <a:rPr lang="en-US" dirty="0" err="1">
                <a:solidFill>
                  <a:schemeClr val="tx1"/>
                </a:solidFill>
                <a:latin typeface="Times New Roman" panose="02020603050405020304" pitchFamily="18" charset="0"/>
                <a:cs typeface="Times New Roman" panose="02020603050405020304" pitchFamily="18" charset="0"/>
              </a:rPr>
              <a:t>kDa</a:t>
            </a:r>
            <a:r>
              <a:rPr lang="en-US" dirty="0">
                <a:solidFill>
                  <a:schemeClr val="tx1"/>
                </a:solidFill>
                <a:latin typeface="Times New Roman" panose="02020603050405020304" pitchFamily="18" charset="0"/>
                <a:cs typeface="Times New Roman" panose="02020603050405020304" pitchFamily="18" charset="0"/>
              </a:rPr>
              <a:t>, </a:t>
            </a:r>
            <a:endParaRPr lang="en-US" dirty="0" smtClean="0">
              <a:solidFill>
                <a:schemeClr val="tx1"/>
              </a:solidFill>
              <a:latin typeface="Times New Roman" panose="02020603050405020304" pitchFamily="18" charset="0"/>
              <a:cs typeface="Times New Roman" panose="02020603050405020304" pitchFamily="18" charset="0"/>
            </a:endParaRPr>
          </a:p>
          <a:p>
            <a:pPr marL="0" indent="0">
              <a:buNone/>
            </a:pPr>
            <a:r>
              <a:rPr lang="en-US" dirty="0" smtClean="0">
                <a:solidFill>
                  <a:schemeClr val="tx1"/>
                </a:solidFill>
                <a:latin typeface="Times New Roman" panose="02020603050405020304" pitchFamily="18" charset="0"/>
                <a:cs typeface="Times New Roman" panose="02020603050405020304" pitchFamily="18" charset="0"/>
              </a:rPr>
              <a:t>	and </a:t>
            </a:r>
            <a:r>
              <a:rPr lang="en-US" dirty="0">
                <a:solidFill>
                  <a:schemeClr val="tx1"/>
                </a:solidFill>
                <a:latin typeface="Times New Roman" panose="02020603050405020304" pitchFamily="18" charset="0"/>
                <a:cs typeface="Times New Roman" panose="02020603050405020304" pitchFamily="18" charset="0"/>
              </a:rPr>
              <a:t>a small omega (ω) subunit. </a:t>
            </a:r>
            <a:endParaRPr lang="en-US"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9905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STRUCTURE OF RNA Polymerase:</a:t>
            </a:r>
            <a:endParaRPr lang="en-US" dirty="0"/>
          </a:p>
        </p:txBody>
      </p:sp>
      <p:sp>
        <p:nvSpPr>
          <p:cNvPr id="3" name="Content Placeholder 2"/>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A sigma (σ) factor binds to the core, forming the holoenzyme.</a:t>
            </a:r>
          </a:p>
          <a:p>
            <a:r>
              <a:rPr lang="en-US" dirty="0">
                <a:latin typeface="Times New Roman" panose="02020603050405020304" pitchFamily="18" charset="0"/>
                <a:cs typeface="Times New Roman" panose="02020603050405020304" pitchFamily="18" charset="0"/>
              </a:rPr>
              <a:t> After transcription starts, the factor can unbind and let the core enzyme proceed with </a:t>
            </a:r>
            <a:r>
              <a:rPr lang="en-US" dirty="0" smtClean="0">
                <a:latin typeface="Times New Roman" panose="02020603050405020304" pitchFamily="18" charset="0"/>
                <a:cs typeface="Times New Roman" panose="02020603050405020304" pitchFamily="18" charset="0"/>
              </a:rPr>
              <a:t>its work. The </a:t>
            </a:r>
            <a:r>
              <a:rPr lang="en-US" dirty="0">
                <a:latin typeface="Times New Roman" panose="02020603050405020304" pitchFamily="18" charset="0"/>
                <a:cs typeface="Times New Roman" panose="02020603050405020304" pitchFamily="18" charset="0"/>
              </a:rPr>
              <a:t>core RNA polymerase complex forms a "crab claw" or "clamp-jaw" structure with an internal channel running along the full length</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Eukaryotic RNA </a:t>
            </a:r>
            <a:r>
              <a:rPr lang="en-US" dirty="0">
                <a:latin typeface="Times New Roman" panose="02020603050405020304" pitchFamily="18" charset="0"/>
                <a:cs typeface="Times New Roman" panose="02020603050405020304" pitchFamily="18" charset="0"/>
              </a:rPr>
              <a:t>polymerases have a similar core structure and work in a similar manner, although they have many extra subunits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All RNAPs contain metal cofactors, in particular zinc and magnesium </a:t>
            </a:r>
            <a:r>
              <a:rPr lang="en-US" dirty="0" err="1">
                <a:latin typeface="Times New Roman" panose="02020603050405020304" pitchFamily="18" charset="0"/>
                <a:cs typeface="Times New Roman" panose="02020603050405020304" pitchFamily="18" charset="0"/>
              </a:rPr>
              <a:t>cations</a:t>
            </a:r>
            <a:r>
              <a:rPr lang="en-US" dirty="0">
                <a:latin typeface="Times New Roman" panose="02020603050405020304" pitchFamily="18" charset="0"/>
                <a:cs typeface="Times New Roman" panose="02020603050405020304" pitchFamily="18" charset="0"/>
              </a:rPr>
              <a:t> which aid in the transcription </a:t>
            </a:r>
            <a:r>
              <a:rPr lang="en-US" dirty="0" smtClean="0">
                <a:latin typeface="Times New Roman" panose="02020603050405020304" pitchFamily="18" charset="0"/>
                <a:cs typeface="Times New Roman" panose="02020603050405020304" pitchFamily="18" charset="0"/>
              </a:rPr>
              <a:t>process.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31117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STRUCTURE OF RNA Polymerase:</a:t>
            </a:r>
            <a:endParaRPr lang="en-US" dirty="0"/>
          </a:p>
        </p:txBody>
      </p:sp>
      <p:sp>
        <p:nvSpPr>
          <p:cNvPr id="4" name="Text Placeholder 3"/>
          <p:cNvSpPr>
            <a:spLocks noGrp="1"/>
          </p:cNvSpPr>
          <p:nvPr>
            <p:ph type="body" sz="half" idx="2"/>
          </p:nvPr>
        </p:nvSpPr>
        <p:spPr/>
        <p:txBody>
          <a:bodyPr>
            <a:noAutofit/>
          </a:bodyPr>
          <a:lstStyle/>
          <a:p>
            <a:r>
              <a:rPr lang="en-US" sz="2400" dirty="0">
                <a:solidFill>
                  <a:schemeClr val="bg1"/>
                </a:solidFill>
                <a:latin typeface="Times New Roman" panose="02020603050405020304" pitchFamily="18" charset="0"/>
                <a:cs typeface="Times New Roman" panose="02020603050405020304" pitchFamily="18" charset="0"/>
              </a:rPr>
              <a:t>Homologous subunits are colored the </a:t>
            </a:r>
            <a:r>
              <a:rPr lang="en-US" sz="2400" dirty="0" smtClean="0">
                <a:solidFill>
                  <a:schemeClr val="bg1"/>
                </a:solidFill>
                <a:latin typeface="Times New Roman" panose="02020603050405020304" pitchFamily="18" charset="0"/>
                <a:cs typeface="Times New Roman" panose="02020603050405020304" pitchFamily="18" charset="0"/>
              </a:rPr>
              <a:t>same</a:t>
            </a:r>
            <a:r>
              <a:rPr lang="en-US" sz="2400" dirty="0" smtClean="0">
                <a:solidFill>
                  <a:srgbClr val="222222"/>
                </a:solidFill>
                <a:latin typeface="Times New Roman" panose="02020603050405020304" pitchFamily="18" charset="0"/>
                <a:cs typeface="Times New Roman" panose="02020603050405020304" pitchFamily="18" charset="0"/>
              </a:rPr>
              <a:t>:</a:t>
            </a:r>
            <a:r>
              <a:rPr lang="en-US" sz="2400" dirty="0">
                <a:solidFill>
                  <a:srgbClr val="222222"/>
                </a:solidFill>
                <a:latin typeface="Times New Roman" panose="02020603050405020304" pitchFamily="18" charset="0"/>
                <a:cs typeface="Times New Roman" panose="02020603050405020304" pitchFamily="18" charset="0"/>
              </a:rPr>
              <a:t> </a:t>
            </a:r>
            <a:r>
              <a:rPr lang="el-GR" sz="2400" dirty="0">
                <a:solidFill>
                  <a:srgbClr val="FFA500"/>
                </a:solidFill>
                <a:latin typeface="Times New Roman" panose="02020603050405020304" pitchFamily="18" charset="0"/>
                <a:cs typeface="Times New Roman" panose="02020603050405020304" pitchFamily="18" charset="0"/>
              </a:rPr>
              <a:t>α1/</a:t>
            </a:r>
            <a:r>
              <a:rPr lang="en-US" sz="2400" dirty="0">
                <a:solidFill>
                  <a:srgbClr val="FFA500"/>
                </a:solidFill>
                <a:latin typeface="Times New Roman" panose="02020603050405020304" pitchFamily="18" charset="0"/>
                <a:cs typeface="Times New Roman" panose="02020603050405020304" pitchFamily="18" charset="0"/>
              </a:rPr>
              <a:t>RPB3 – orange</a:t>
            </a:r>
            <a:r>
              <a:rPr lang="en-US" sz="2400" dirty="0">
                <a:solidFill>
                  <a:srgbClr val="222222"/>
                </a:solidFill>
                <a:latin typeface="Times New Roman" panose="02020603050405020304" pitchFamily="18" charset="0"/>
                <a:cs typeface="Times New Roman" panose="02020603050405020304" pitchFamily="18" charset="0"/>
              </a:rPr>
              <a:t>, </a:t>
            </a:r>
            <a:r>
              <a:rPr lang="el-GR" sz="2400" dirty="0">
                <a:solidFill>
                  <a:srgbClr val="FFD700"/>
                </a:solidFill>
                <a:latin typeface="Times New Roman" panose="02020603050405020304" pitchFamily="18" charset="0"/>
                <a:cs typeface="Times New Roman" panose="02020603050405020304" pitchFamily="18" charset="0"/>
              </a:rPr>
              <a:t>α2/</a:t>
            </a:r>
            <a:r>
              <a:rPr lang="en-US" sz="2400" dirty="0">
                <a:solidFill>
                  <a:srgbClr val="FFD700"/>
                </a:solidFill>
                <a:latin typeface="Times New Roman" panose="02020603050405020304" pitchFamily="18" charset="0"/>
                <a:cs typeface="Times New Roman" panose="02020603050405020304" pitchFamily="18" charset="0"/>
              </a:rPr>
              <a:t>RPB11 – yellow</a:t>
            </a:r>
            <a:r>
              <a:rPr lang="en-US" sz="2400" dirty="0">
                <a:solidFill>
                  <a:srgbClr val="222222"/>
                </a:solidFill>
                <a:latin typeface="Times New Roman" panose="02020603050405020304" pitchFamily="18" charset="0"/>
                <a:cs typeface="Times New Roman" panose="02020603050405020304" pitchFamily="18" charset="0"/>
              </a:rPr>
              <a:t>, </a:t>
            </a:r>
            <a:r>
              <a:rPr lang="el-GR" sz="2400" dirty="0">
                <a:solidFill>
                  <a:srgbClr val="CD853F"/>
                </a:solidFill>
                <a:latin typeface="Times New Roman" panose="02020603050405020304" pitchFamily="18" charset="0"/>
                <a:cs typeface="Times New Roman" panose="02020603050405020304" pitchFamily="18" charset="0"/>
              </a:rPr>
              <a:t>β/</a:t>
            </a:r>
            <a:r>
              <a:rPr lang="en-US" sz="2400" dirty="0">
                <a:solidFill>
                  <a:srgbClr val="CD853F"/>
                </a:solidFill>
                <a:latin typeface="Times New Roman" panose="02020603050405020304" pitchFamily="18" charset="0"/>
                <a:cs typeface="Times New Roman" panose="02020603050405020304" pitchFamily="18" charset="0"/>
              </a:rPr>
              <a:t>RPB2 – wheat</a:t>
            </a:r>
            <a:r>
              <a:rPr lang="en-US" sz="2400" dirty="0">
                <a:solidFill>
                  <a:srgbClr val="222222"/>
                </a:solidFill>
                <a:latin typeface="Times New Roman" panose="02020603050405020304" pitchFamily="18" charset="0"/>
                <a:cs typeface="Times New Roman" panose="02020603050405020304" pitchFamily="18" charset="0"/>
              </a:rPr>
              <a:t>, </a:t>
            </a:r>
            <a:r>
              <a:rPr lang="el-GR" sz="2400" dirty="0">
                <a:solidFill>
                  <a:srgbClr val="FF0000"/>
                </a:solidFill>
                <a:latin typeface="Times New Roman" panose="02020603050405020304" pitchFamily="18" charset="0"/>
                <a:cs typeface="Times New Roman" panose="02020603050405020304" pitchFamily="18" charset="0"/>
              </a:rPr>
              <a:t>β'/</a:t>
            </a:r>
            <a:r>
              <a:rPr lang="en-US" sz="2400" dirty="0">
                <a:solidFill>
                  <a:srgbClr val="FF0000"/>
                </a:solidFill>
                <a:latin typeface="Times New Roman" panose="02020603050405020304" pitchFamily="18" charset="0"/>
                <a:cs typeface="Times New Roman" panose="02020603050405020304" pitchFamily="18" charset="0"/>
              </a:rPr>
              <a:t>RPB1 – red</a:t>
            </a:r>
            <a:r>
              <a:rPr lang="en-US" sz="2400" dirty="0">
                <a:solidFill>
                  <a:srgbClr val="222222"/>
                </a:solidFill>
                <a:latin typeface="Times New Roman" panose="02020603050405020304" pitchFamily="18" charset="0"/>
                <a:cs typeface="Times New Roman" panose="02020603050405020304" pitchFamily="18" charset="0"/>
              </a:rPr>
              <a:t>, </a:t>
            </a:r>
            <a:r>
              <a:rPr lang="el-GR" sz="2400" dirty="0">
                <a:solidFill>
                  <a:srgbClr val="FFC0CB"/>
                </a:solidFill>
                <a:latin typeface="Times New Roman" panose="02020603050405020304" pitchFamily="18" charset="0"/>
                <a:cs typeface="Times New Roman" panose="02020603050405020304" pitchFamily="18" charset="0"/>
              </a:rPr>
              <a:t>ω/</a:t>
            </a:r>
            <a:r>
              <a:rPr lang="en-US" sz="2400" dirty="0">
                <a:solidFill>
                  <a:srgbClr val="FFC0CB"/>
                </a:solidFill>
                <a:latin typeface="Times New Roman" panose="02020603050405020304" pitchFamily="18" charset="0"/>
                <a:cs typeface="Times New Roman" panose="02020603050405020304" pitchFamily="18" charset="0"/>
              </a:rPr>
              <a:t>RPB6 – pink</a:t>
            </a:r>
            <a:r>
              <a:rPr lang="en-US" sz="2400" dirty="0" smtClean="0">
                <a:solidFill>
                  <a:srgbClr val="222222"/>
                </a:solidFill>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pic>
        <p:nvPicPr>
          <p:cNvPr id="3074" name="Picture 2" descr="https://upload.wikimedia.org/wikipedia/commons/thumb/7/7d/Eukaryotic_RNA-polymerase_II_structure_1WCM.png/200px-Eukaryotic_RNA-polymerase_II_structure_1WCM.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18636" y="1132804"/>
            <a:ext cx="3742039" cy="374203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6114239" y="5034497"/>
            <a:ext cx="4483343" cy="369332"/>
          </a:xfrm>
          <a:prstGeom prst="rect">
            <a:avLst/>
          </a:prstGeom>
        </p:spPr>
        <p:txBody>
          <a:bodyPr wrap="none">
            <a:spAutoFit/>
          </a:bodyPr>
          <a:lstStyle/>
          <a:p>
            <a:r>
              <a:rPr lang="en-US" b="0" i="0" dirty="0" smtClean="0">
                <a:solidFill>
                  <a:srgbClr val="222222"/>
                </a:solidFill>
                <a:effectLst/>
                <a:latin typeface="Times New Roman" panose="02020603050405020304" pitchFamily="18" charset="0"/>
                <a:cs typeface="Times New Roman" panose="02020603050405020304" pitchFamily="18" charset="0"/>
              </a:rPr>
              <a:t>Yeast RNA polymerase II core (PDB 1WCM)</a:t>
            </a:r>
            <a:r>
              <a:rPr lang="en-US" b="0" i="0" dirty="0" smtClean="0">
                <a:solidFill>
                  <a:srgbClr val="222222"/>
                </a:solidFill>
                <a:effectLst/>
                <a:latin typeface="Arial" panose="020B0604020202020204" pitchFamily="34" charset="0"/>
              </a:rPr>
              <a:t>.</a:t>
            </a:r>
            <a:endParaRPr lang="en-US" dirty="0"/>
          </a:p>
        </p:txBody>
      </p:sp>
    </p:spTree>
    <p:extLst>
      <p:ext uri="{BB962C8B-B14F-4D97-AF65-F5344CB8AC3E}">
        <p14:creationId xmlns:p14="http://schemas.microsoft.com/office/powerpoint/2010/main" val="2768878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Types of RNA Polymerase: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400" b="1" dirty="0">
                <a:latin typeface="Times New Roman" panose="02020603050405020304" pitchFamily="18" charset="0"/>
                <a:cs typeface="Times New Roman" panose="02020603050405020304" pitchFamily="18" charset="0"/>
              </a:rPr>
              <a:t>RNA polymerase I </a:t>
            </a:r>
            <a:r>
              <a:rPr lang="en-US" dirty="0">
                <a:latin typeface="Times New Roman" panose="02020603050405020304" pitchFamily="18" charset="0"/>
                <a:cs typeface="Times New Roman" panose="02020603050405020304" pitchFamily="18" charset="0"/>
              </a:rPr>
              <a:t>is located in the nucleolus and synthesizes 28S, 18S, and 5.8S </a:t>
            </a:r>
            <a:r>
              <a:rPr lang="en-US" dirty="0" err="1" smtClean="0">
                <a:latin typeface="Times New Roman" panose="02020603050405020304" pitchFamily="18" charset="0"/>
                <a:cs typeface="Times New Roman" panose="02020603050405020304" pitchFamily="18" charset="0"/>
              </a:rPr>
              <a:t>rRNAs</a:t>
            </a:r>
            <a:r>
              <a:rPr lang="en-US" dirty="0" smtClean="0">
                <a:latin typeface="Times New Roman" panose="02020603050405020304" pitchFamily="18" charset="0"/>
                <a:cs typeface="Times New Roman" panose="02020603050405020304" pitchFamily="18" charset="0"/>
              </a:rPr>
              <a:t>.</a:t>
            </a:r>
          </a:p>
          <a:p>
            <a:r>
              <a:rPr lang="en-US" sz="2400" b="1" dirty="0" smtClean="0">
                <a:latin typeface="Times New Roman" panose="02020603050405020304" pitchFamily="18" charset="0"/>
                <a:cs typeface="Times New Roman" panose="02020603050405020304" pitchFamily="18" charset="0"/>
              </a:rPr>
              <a:t>RNA </a:t>
            </a:r>
            <a:r>
              <a:rPr lang="en-US" sz="2400" b="1" dirty="0">
                <a:latin typeface="Times New Roman" panose="02020603050405020304" pitchFamily="18" charset="0"/>
                <a:cs typeface="Times New Roman" panose="02020603050405020304" pitchFamily="18" charset="0"/>
              </a:rPr>
              <a:t>polymerase II </a:t>
            </a:r>
            <a:r>
              <a:rPr lang="en-US" dirty="0">
                <a:latin typeface="Times New Roman" panose="02020603050405020304" pitchFamily="18" charset="0"/>
                <a:cs typeface="Times New Roman" panose="02020603050405020304" pitchFamily="18" charset="0"/>
              </a:rPr>
              <a:t>is located in the nucleoplasm and synthesizes </a:t>
            </a:r>
            <a:r>
              <a:rPr lang="en-US" dirty="0" err="1">
                <a:latin typeface="Times New Roman" panose="02020603050405020304" pitchFamily="18" charset="0"/>
                <a:cs typeface="Times New Roman" panose="02020603050405020304" pitchFamily="18" charset="0"/>
              </a:rPr>
              <a:t>hnRNA</a:t>
            </a:r>
            <a:r>
              <a:rPr lang="en-US" dirty="0">
                <a:latin typeface="Times New Roman" panose="02020603050405020304" pitchFamily="18" charset="0"/>
                <a:cs typeface="Times New Roman" panose="02020603050405020304" pitchFamily="18" charset="0"/>
              </a:rPr>
              <a:t>/mRNA and some </a:t>
            </a:r>
            <a:r>
              <a:rPr lang="en-US" dirty="0" err="1">
                <a:latin typeface="Times New Roman" panose="02020603050405020304" pitchFamily="18" charset="0"/>
                <a:cs typeface="Times New Roman" panose="02020603050405020304" pitchFamily="18" charset="0"/>
              </a:rPr>
              <a:t>snRNA</a:t>
            </a:r>
            <a:r>
              <a:rPr lang="en-US" dirty="0">
                <a:latin typeface="Times New Roman" panose="02020603050405020304" pitchFamily="18" charset="0"/>
                <a:cs typeface="Times New Roman" panose="02020603050405020304" pitchFamily="18" charset="0"/>
              </a:rPr>
              <a:t>.</a:t>
            </a:r>
          </a:p>
          <a:p>
            <a:r>
              <a:rPr lang="en-US" sz="2400" b="1" dirty="0" smtClean="0">
                <a:latin typeface="Times New Roman" panose="02020603050405020304" pitchFamily="18" charset="0"/>
                <a:cs typeface="Times New Roman" panose="02020603050405020304" pitchFamily="18" charset="0"/>
              </a:rPr>
              <a:t>RNA </a:t>
            </a:r>
            <a:r>
              <a:rPr lang="en-US" sz="2400" b="1" dirty="0">
                <a:latin typeface="Times New Roman" panose="02020603050405020304" pitchFamily="18" charset="0"/>
                <a:cs typeface="Times New Roman" panose="02020603050405020304" pitchFamily="18" charset="0"/>
              </a:rPr>
              <a:t>polymerase III </a:t>
            </a:r>
            <a:r>
              <a:rPr lang="en-US" dirty="0">
                <a:latin typeface="Times New Roman" panose="02020603050405020304" pitchFamily="18" charset="0"/>
                <a:cs typeface="Times New Roman" panose="02020603050405020304" pitchFamily="18" charset="0"/>
              </a:rPr>
              <a:t>is located in the nucleoplasm and synthesizes </a:t>
            </a:r>
            <a:r>
              <a:rPr lang="en-US" dirty="0" err="1">
                <a:latin typeface="Times New Roman" panose="02020603050405020304" pitchFamily="18" charset="0"/>
                <a:cs typeface="Times New Roman" panose="02020603050405020304" pitchFamily="18" charset="0"/>
              </a:rPr>
              <a:t>tRNA</a:t>
            </a:r>
            <a:r>
              <a:rPr lang="en-US" dirty="0">
                <a:latin typeface="Times New Roman" panose="02020603050405020304" pitchFamily="18" charset="0"/>
                <a:cs typeface="Times New Roman" panose="02020603050405020304" pitchFamily="18" charset="0"/>
              </a:rPr>
              <a:t>, some </a:t>
            </a:r>
            <a:r>
              <a:rPr lang="en-US" dirty="0" err="1">
                <a:latin typeface="Times New Roman" panose="02020603050405020304" pitchFamily="18" charset="0"/>
                <a:cs typeface="Times New Roman" panose="02020603050405020304" pitchFamily="18" charset="0"/>
              </a:rPr>
              <a:t>snRNA</a:t>
            </a:r>
            <a:r>
              <a:rPr lang="en-US" dirty="0">
                <a:latin typeface="Times New Roman" panose="02020603050405020304" pitchFamily="18" charset="0"/>
                <a:cs typeface="Times New Roman" panose="02020603050405020304" pitchFamily="18" charset="0"/>
              </a:rPr>
              <a:t>, and 5S </a:t>
            </a:r>
            <a:r>
              <a:rPr lang="en-US" dirty="0" err="1">
                <a:latin typeface="Times New Roman" panose="02020603050405020304" pitchFamily="18" charset="0"/>
                <a:cs typeface="Times New Roman" panose="02020603050405020304" pitchFamily="18" charset="0"/>
              </a:rPr>
              <a:t>rRNA</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Transcription factors (such as TFIID for RNA polymerase II) help to initiate transcription.</a:t>
            </a:r>
          </a:p>
        </p:txBody>
      </p:sp>
    </p:spTree>
    <p:extLst>
      <p:ext uri="{BB962C8B-B14F-4D97-AF65-F5344CB8AC3E}">
        <p14:creationId xmlns:p14="http://schemas.microsoft.com/office/powerpoint/2010/main" val="42876377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Functions of RNA Polymerase:</a:t>
            </a:r>
            <a:endParaRPr lang="en-US"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p:txBody>
          <a:bodyPr>
            <a:normAutofit/>
          </a:bodyPr>
          <a:lstStyle/>
          <a:p>
            <a:pPr algn="just"/>
            <a:r>
              <a:rPr lang="en-US" sz="2000" dirty="0">
                <a:latin typeface="Times New Roman" panose="02020603050405020304" pitchFamily="18" charset="0"/>
                <a:cs typeface="Times New Roman" panose="02020603050405020304" pitchFamily="18" charset="0"/>
              </a:rPr>
              <a:t>RNAP can initiate transcription at specific DNA sequences known as promoters. </a:t>
            </a:r>
            <a:endParaRPr lang="en-US"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It </a:t>
            </a:r>
            <a:r>
              <a:rPr lang="en-US" sz="2000" dirty="0">
                <a:latin typeface="Times New Roman" panose="02020603050405020304" pitchFamily="18" charset="0"/>
                <a:cs typeface="Times New Roman" panose="02020603050405020304" pitchFamily="18" charset="0"/>
              </a:rPr>
              <a:t>then produces an RNA chain, which is complementary to the template DNA strand. The process of adding </a:t>
            </a:r>
            <a:r>
              <a:rPr lang="en-US" sz="2000" dirty="0" smtClean="0">
                <a:latin typeface="Times New Roman" panose="02020603050405020304" pitchFamily="18" charset="0"/>
                <a:cs typeface="Times New Roman" panose="02020603050405020304" pitchFamily="18" charset="0"/>
              </a:rPr>
              <a:t>nucleotides</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to </a:t>
            </a:r>
            <a:r>
              <a:rPr lang="en-US" sz="2000" dirty="0">
                <a:latin typeface="Times New Roman" panose="02020603050405020304" pitchFamily="18" charset="0"/>
                <a:cs typeface="Times New Roman" panose="02020603050405020304" pitchFamily="18" charset="0"/>
              </a:rPr>
              <a:t>the RNA strand is known as elongation; in eukaryotes, RNAP can build chains as long as 2.4 million </a:t>
            </a:r>
            <a:r>
              <a:rPr lang="en-US" sz="2000" dirty="0" smtClean="0">
                <a:latin typeface="Times New Roman" panose="02020603050405020304" pitchFamily="18" charset="0"/>
                <a:cs typeface="Times New Roman" panose="02020603050405020304" pitchFamily="18" charset="0"/>
              </a:rPr>
              <a:t>nucleotides. </a:t>
            </a:r>
          </a:p>
          <a:p>
            <a:pPr algn="just"/>
            <a:r>
              <a:rPr lang="en-US" sz="2000" dirty="0" smtClean="0">
                <a:latin typeface="Times New Roman" panose="02020603050405020304" pitchFamily="18" charset="0"/>
                <a:cs typeface="Times New Roman" panose="02020603050405020304" pitchFamily="18" charset="0"/>
              </a:rPr>
              <a:t>RNAP </a:t>
            </a:r>
            <a:r>
              <a:rPr lang="en-US" sz="2000" dirty="0">
                <a:latin typeface="Times New Roman" panose="02020603050405020304" pitchFamily="18" charset="0"/>
                <a:cs typeface="Times New Roman" panose="02020603050405020304" pitchFamily="18" charset="0"/>
              </a:rPr>
              <a:t>will preferentially release its RNA transcript at specific DNA sequences encoded at the end of genes, which are known as terminators.</a:t>
            </a:r>
          </a:p>
        </p:txBody>
      </p:sp>
    </p:spTree>
    <p:extLst>
      <p:ext uri="{BB962C8B-B14F-4D97-AF65-F5344CB8AC3E}">
        <p14:creationId xmlns:p14="http://schemas.microsoft.com/office/powerpoint/2010/main" val="3067607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Products of RNA Polymerase: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r>
              <a:rPr lang="en-US" dirty="0">
                <a:latin typeface="Times New Roman" panose="02020603050405020304" pitchFamily="18" charset="0"/>
                <a:cs typeface="Times New Roman" panose="02020603050405020304" pitchFamily="18" charset="0"/>
              </a:rPr>
              <a:t>Messenger RNA (mRNA):template for the synthesis of proteins by ribosomes. </a:t>
            </a:r>
          </a:p>
          <a:p>
            <a:pPr algn="just"/>
            <a:r>
              <a:rPr lang="en-US" dirty="0" smtClean="0">
                <a:latin typeface="Times New Roman" panose="02020603050405020304" pitchFamily="18" charset="0"/>
                <a:cs typeface="Times New Roman" panose="02020603050405020304" pitchFamily="18" charset="0"/>
              </a:rPr>
              <a:t>Transfer </a:t>
            </a:r>
            <a:r>
              <a:rPr lang="en-US" dirty="0">
                <a:latin typeface="Times New Roman" panose="02020603050405020304" pitchFamily="18" charset="0"/>
                <a:cs typeface="Times New Roman" panose="02020603050405020304" pitchFamily="18" charset="0"/>
              </a:rPr>
              <a:t>RNA (</a:t>
            </a:r>
            <a:r>
              <a:rPr lang="en-US" dirty="0" err="1">
                <a:latin typeface="Times New Roman" panose="02020603050405020304" pitchFamily="18" charset="0"/>
                <a:cs typeface="Times New Roman" panose="02020603050405020304" pitchFamily="18" charset="0"/>
              </a:rPr>
              <a:t>tRNA</a:t>
            </a:r>
            <a:r>
              <a:rPr lang="en-US" dirty="0" smtClean="0">
                <a:latin typeface="Times New Roman" panose="02020603050405020304" pitchFamily="18" charset="0"/>
                <a:cs typeface="Times New Roman" panose="02020603050405020304" pitchFamily="18" charset="0"/>
              </a:rPr>
              <a:t>): transfers </a:t>
            </a:r>
            <a:r>
              <a:rPr lang="en-US" dirty="0">
                <a:latin typeface="Times New Roman" panose="02020603050405020304" pitchFamily="18" charset="0"/>
                <a:cs typeface="Times New Roman" panose="02020603050405020304" pitchFamily="18" charset="0"/>
              </a:rPr>
              <a:t>specific amino </a:t>
            </a:r>
            <a:r>
              <a:rPr lang="en-US" dirty="0" err="1">
                <a:latin typeface="Times New Roman" panose="02020603050405020304" pitchFamily="18" charset="0"/>
                <a:cs typeface="Times New Roman" panose="02020603050405020304" pitchFamily="18" charset="0"/>
              </a:rPr>
              <a:t>acidsto</a:t>
            </a:r>
            <a:r>
              <a:rPr lang="en-US" dirty="0">
                <a:latin typeface="Times New Roman" panose="02020603050405020304" pitchFamily="18" charset="0"/>
                <a:cs typeface="Times New Roman" panose="02020603050405020304" pitchFamily="18" charset="0"/>
              </a:rPr>
              <a:t> growing polypeptide chains at the ribosomal site of protein synthesis during </a:t>
            </a:r>
            <a:r>
              <a:rPr lang="en-US" dirty="0" smtClean="0">
                <a:latin typeface="Times New Roman" panose="02020603050405020304" pitchFamily="18" charset="0"/>
                <a:cs typeface="Times New Roman" panose="02020603050405020304" pitchFamily="18" charset="0"/>
              </a:rPr>
              <a:t>translation.</a:t>
            </a:r>
          </a:p>
          <a:p>
            <a:pPr algn="just"/>
            <a:r>
              <a:rPr lang="en-US" dirty="0" smtClean="0">
                <a:latin typeface="Times New Roman" panose="02020603050405020304" pitchFamily="18" charset="0"/>
                <a:cs typeface="Times New Roman" panose="02020603050405020304" pitchFamily="18" charset="0"/>
              </a:rPr>
              <a:t>Ribosomal </a:t>
            </a:r>
            <a:r>
              <a:rPr lang="en-US" dirty="0">
                <a:latin typeface="Times New Roman" panose="02020603050405020304" pitchFamily="18" charset="0"/>
                <a:cs typeface="Times New Roman" panose="02020603050405020304" pitchFamily="18" charset="0"/>
              </a:rPr>
              <a:t>RNA (</a:t>
            </a:r>
            <a:r>
              <a:rPr lang="en-US" dirty="0" err="1">
                <a:latin typeface="Times New Roman" panose="02020603050405020304" pitchFamily="18" charset="0"/>
                <a:cs typeface="Times New Roman" panose="02020603050405020304" pitchFamily="18" charset="0"/>
              </a:rPr>
              <a:t>rRNA</a:t>
            </a:r>
            <a:r>
              <a:rPr lang="en-US" dirty="0" smtClean="0">
                <a:latin typeface="Times New Roman" panose="02020603050405020304" pitchFamily="18" charset="0"/>
                <a:cs typeface="Times New Roman" panose="02020603050405020304" pitchFamily="18" charset="0"/>
              </a:rPr>
              <a:t>): a </a:t>
            </a:r>
            <a:r>
              <a:rPr lang="en-US" dirty="0">
                <a:latin typeface="Times New Roman" panose="02020603050405020304" pitchFamily="18" charset="0"/>
                <a:cs typeface="Times New Roman" panose="02020603050405020304" pitchFamily="18" charset="0"/>
              </a:rPr>
              <a:t>component of </a:t>
            </a:r>
            <a:r>
              <a:rPr lang="en-US" dirty="0" smtClean="0">
                <a:latin typeface="Times New Roman" panose="02020603050405020304" pitchFamily="18" charset="0"/>
                <a:cs typeface="Times New Roman" panose="02020603050405020304" pitchFamily="18" charset="0"/>
              </a:rPr>
              <a:t>ribosomes. </a:t>
            </a:r>
          </a:p>
          <a:p>
            <a:pPr algn="just"/>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Micro RNA</a:t>
            </a:r>
            <a:r>
              <a:rPr lang="en-US" dirty="0" smtClean="0">
                <a:latin typeface="Times New Roman" panose="02020603050405020304" pitchFamily="18" charset="0"/>
                <a:cs typeface="Times New Roman" panose="02020603050405020304" pitchFamily="18" charset="0"/>
              </a:rPr>
              <a:t>: regulates </a:t>
            </a:r>
            <a:r>
              <a:rPr lang="en-US" dirty="0">
                <a:latin typeface="Times New Roman" panose="02020603050405020304" pitchFamily="18" charset="0"/>
                <a:cs typeface="Times New Roman" panose="02020603050405020304" pitchFamily="18" charset="0"/>
              </a:rPr>
              <a:t>gene </a:t>
            </a:r>
            <a:r>
              <a:rPr lang="en-US" dirty="0" smtClean="0">
                <a:latin typeface="Times New Roman" panose="02020603050405020304" pitchFamily="18" charset="0"/>
                <a:cs typeface="Times New Roman" panose="02020603050405020304" pitchFamily="18" charset="0"/>
              </a:rPr>
              <a:t>activity.</a:t>
            </a:r>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Catalytic </a:t>
            </a:r>
            <a:r>
              <a:rPr lang="en-US" dirty="0">
                <a:latin typeface="Times New Roman" panose="02020603050405020304" pitchFamily="18" charset="0"/>
                <a:cs typeface="Times New Roman" panose="02020603050405020304" pitchFamily="18" charset="0"/>
              </a:rPr>
              <a:t>RNA (Ribozyme):enzymatically active RNA </a:t>
            </a:r>
            <a:r>
              <a:rPr lang="en-US" dirty="0" smtClean="0">
                <a:latin typeface="Times New Roman" panose="02020603050405020304" pitchFamily="18" charset="0"/>
                <a:cs typeface="Times New Roman" panose="02020603050405020304" pitchFamily="18" charset="0"/>
              </a:rPr>
              <a:t>molecules.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4734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TM02900722[[fn=Ion Boardroom]]</Template>
  <TotalTime>225</TotalTime>
  <Words>866</Words>
  <Application>Microsoft Office PowerPoint</Application>
  <PresentationFormat>Widescreen</PresentationFormat>
  <Paragraphs>111</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Century Gothic</vt:lpstr>
      <vt:lpstr>Lucida Grande</vt:lpstr>
      <vt:lpstr>Times New Roman</vt:lpstr>
      <vt:lpstr>Wingdings 3</vt:lpstr>
      <vt:lpstr>Ion Boardroom</vt:lpstr>
      <vt:lpstr>PowerPoint Presentation</vt:lpstr>
      <vt:lpstr>Structure and Function of RNA Polymerase and DNA Polymerase</vt:lpstr>
      <vt:lpstr>RNA Polymerase</vt:lpstr>
      <vt:lpstr>Structure of RNA polymerase:</vt:lpstr>
      <vt:lpstr>STRUCTURE OF RNA Polymerase:</vt:lpstr>
      <vt:lpstr>STRUCTURE OF RNA Polymerase:</vt:lpstr>
      <vt:lpstr>Types of RNA Polymerase:</vt:lpstr>
      <vt:lpstr>Functions of RNA Polymerase:</vt:lpstr>
      <vt:lpstr>Products of RNA Polymerase:</vt:lpstr>
      <vt:lpstr>DNA Polymerase:</vt:lpstr>
      <vt:lpstr>Structure of DNA Polymerase:</vt:lpstr>
      <vt:lpstr>Structure of DNA Polymerase:</vt:lpstr>
      <vt:lpstr>Types of DNA Polymerase:</vt:lpstr>
      <vt:lpstr>Functions of DNA Polymerase:</vt:lpstr>
      <vt:lpstr>Functions of DNA Polymerase:</vt:lpstr>
      <vt:lpstr>Functions of DNA Polymerase:</vt:lpstr>
      <vt:lpstr>Functions of DNA Polymerase:</vt:lpstr>
      <vt:lpstr>Functions of DNA Polymerase:</vt:lpstr>
      <vt:lpstr>Functions of DNA Polymerase:</vt:lpstr>
      <vt:lpstr>Functions of DNA Polymerase:</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Structure and Function of RNA Polymerase and DNA Polymerase</dc:title>
  <dc:creator>waqar</dc:creator>
  <cp:lastModifiedBy>Shahid Iqbal</cp:lastModifiedBy>
  <cp:revision>59</cp:revision>
  <dcterms:created xsi:type="dcterms:W3CDTF">2020-04-12T09:24:39Z</dcterms:created>
  <dcterms:modified xsi:type="dcterms:W3CDTF">2020-05-02T07:06:22Z</dcterms:modified>
</cp:coreProperties>
</file>