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9" r:id="rId7"/>
    <p:sldId id="261" r:id="rId8"/>
    <p:sldId id="268" r:id="rId9"/>
    <p:sldId id="267" r:id="rId10"/>
    <p:sldId id="262" r:id="rId11"/>
    <p:sldId id="266" r:id="rId12"/>
    <p:sldId id="263" r:id="rId13"/>
    <p:sldId id="264" r:id="rId14"/>
    <p:sldId id="265" r:id="rId1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2" d="100"/>
          <a:sy n="72" d="100"/>
        </p:scale>
        <p:origin x="660"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DE404E85-7A26-4076-9317-8D6BACDCA82B}" type="datetimeFigureOut">
              <a:rPr lang="en-GB" smtClean="0"/>
              <a:t>21/04/2020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4DE8C86-5F4A-49BF-9AE7-4BD6F25B646C}" type="slidenum">
              <a:rPr lang="en-GB" smtClean="0"/>
              <a:t>‹#›</a:t>
            </a:fld>
            <a:endParaRPr lang="en-GB"/>
          </a:p>
        </p:txBody>
      </p:sp>
    </p:spTree>
    <p:extLst>
      <p:ext uri="{BB962C8B-B14F-4D97-AF65-F5344CB8AC3E}">
        <p14:creationId xmlns:p14="http://schemas.microsoft.com/office/powerpoint/2010/main" val="12179622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E404E85-7A26-4076-9317-8D6BACDCA82B}" type="datetimeFigureOut">
              <a:rPr lang="en-GB" smtClean="0"/>
              <a:t>21/04/2020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4DE8C86-5F4A-49BF-9AE7-4BD6F25B646C}" type="slidenum">
              <a:rPr lang="en-GB" smtClean="0"/>
              <a:t>‹#›</a:t>
            </a:fld>
            <a:endParaRPr lang="en-GB"/>
          </a:p>
        </p:txBody>
      </p:sp>
    </p:spTree>
    <p:extLst>
      <p:ext uri="{BB962C8B-B14F-4D97-AF65-F5344CB8AC3E}">
        <p14:creationId xmlns:p14="http://schemas.microsoft.com/office/powerpoint/2010/main" val="8192476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E404E85-7A26-4076-9317-8D6BACDCA82B}" type="datetimeFigureOut">
              <a:rPr lang="en-GB" smtClean="0"/>
              <a:t>21/04/2020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4DE8C86-5F4A-49BF-9AE7-4BD6F25B646C}" type="slidenum">
              <a:rPr lang="en-GB" smtClean="0"/>
              <a:t>‹#›</a:t>
            </a:fld>
            <a:endParaRPr lang="en-GB"/>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31062636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E404E85-7A26-4076-9317-8D6BACDCA82B}" type="datetimeFigureOut">
              <a:rPr lang="en-GB" smtClean="0"/>
              <a:t>21/04/2020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4DE8C86-5F4A-49BF-9AE7-4BD6F25B646C}" type="slidenum">
              <a:rPr lang="en-GB" smtClean="0"/>
              <a:t>‹#›</a:t>
            </a:fld>
            <a:endParaRPr lang="en-GB"/>
          </a:p>
        </p:txBody>
      </p:sp>
    </p:spTree>
    <p:extLst>
      <p:ext uri="{BB962C8B-B14F-4D97-AF65-F5344CB8AC3E}">
        <p14:creationId xmlns:p14="http://schemas.microsoft.com/office/powerpoint/2010/main" val="140290378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E404E85-7A26-4076-9317-8D6BACDCA82B}" type="datetimeFigureOut">
              <a:rPr lang="en-GB" smtClean="0"/>
              <a:t>21/04/2020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4DE8C86-5F4A-49BF-9AE7-4BD6F25B646C}" type="slidenum">
              <a:rPr lang="en-GB" smtClean="0"/>
              <a:t>‹#›</a:t>
            </a:fld>
            <a:endParaRPr lang="en-GB"/>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24168852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E404E85-7A26-4076-9317-8D6BACDCA82B}" type="datetimeFigureOut">
              <a:rPr lang="en-GB" smtClean="0"/>
              <a:t>21/04/2020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4DE8C86-5F4A-49BF-9AE7-4BD6F25B646C}" type="slidenum">
              <a:rPr lang="en-GB" smtClean="0"/>
              <a:t>‹#›</a:t>
            </a:fld>
            <a:endParaRPr lang="en-GB"/>
          </a:p>
        </p:txBody>
      </p:sp>
    </p:spTree>
    <p:extLst>
      <p:ext uri="{BB962C8B-B14F-4D97-AF65-F5344CB8AC3E}">
        <p14:creationId xmlns:p14="http://schemas.microsoft.com/office/powerpoint/2010/main" val="154037870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E404E85-7A26-4076-9317-8D6BACDCA82B}" type="datetimeFigureOut">
              <a:rPr lang="en-GB" smtClean="0"/>
              <a:t>21/04/2020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4DE8C86-5F4A-49BF-9AE7-4BD6F25B646C}" type="slidenum">
              <a:rPr lang="en-GB" smtClean="0"/>
              <a:t>‹#›</a:t>
            </a:fld>
            <a:endParaRPr lang="en-GB"/>
          </a:p>
        </p:txBody>
      </p:sp>
    </p:spTree>
    <p:extLst>
      <p:ext uri="{BB962C8B-B14F-4D97-AF65-F5344CB8AC3E}">
        <p14:creationId xmlns:p14="http://schemas.microsoft.com/office/powerpoint/2010/main" val="380945161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E404E85-7A26-4076-9317-8D6BACDCA82B}" type="datetimeFigureOut">
              <a:rPr lang="en-GB" smtClean="0"/>
              <a:t>21/04/2020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4DE8C86-5F4A-49BF-9AE7-4BD6F25B646C}" type="slidenum">
              <a:rPr lang="en-GB" smtClean="0"/>
              <a:t>‹#›</a:t>
            </a:fld>
            <a:endParaRPr lang="en-GB"/>
          </a:p>
        </p:txBody>
      </p:sp>
    </p:spTree>
    <p:extLst>
      <p:ext uri="{BB962C8B-B14F-4D97-AF65-F5344CB8AC3E}">
        <p14:creationId xmlns:p14="http://schemas.microsoft.com/office/powerpoint/2010/main" val="13191030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E404E85-7A26-4076-9317-8D6BACDCA82B}" type="datetimeFigureOut">
              <a:rPr lang="en-GB" smtClean="0"/>
              <a:t>21/04/2020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4DE8C86-5F4A-49BF-9AE7-4BD6F25B646C}" type="slidenum">
              <a:rPr lang="en-GB" smtClean="0"/>
              <a:t>‹#›</a:t>
            </a:fld>
            <a:endParaRPr lang="en-GB"/>
          </a:p>
        </p:txBody>
      </p:sp>
    </p:spTree>
    <p:extLst>
      <p:ext uri="{BB962C8B-B14F-4D97-AF65-F5344CB8AC3E}">
        <p14:creationId xmlns:p14="http://schemas.microsoft.com/office/powerpoint/2010/main" val="25412445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E404E85-7A26-4076-9317-8D6BACDCA82B}" type="datetimeFigureOut">
              <a:rPr lang="en-GB" smtClean="0"/>
              <a:t>21/04/2020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4DE8C86-5F4A-49BF-9AE7-4BD6F25B646C}" type="slidenum">
              <a:rPr lang="en-GB" smtClean="0"/>
              <a:t>‹#›</a:t>
            </a:fld>
            <a:endParaRPr lang="en-GB"/>
          </a:p>
        </p:txBody>
      </p:sp>
    </p:spTree>
    <p:extLst>
      <p:ext uri="{BB962C8B-B14F-4D97-AF65-F5344CB8AC3E}">
        <p14:creationId xmlns:p14="http://schemas.microsoft.com/office/powerpoint/2010/main" val="33820164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DE404E85-7A26-4076-9317-8D6BACDCA82B}" type="datetimeFigureOut">
              <a:rPr lang="en-GB" smtClean="0"/>
              <a:t>21/04/2020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4DE8C86-5F4A-49BF-9AE7-4BD6F25B646C}" type="slidenum">
              <a:rPr lang="en-GB" smtClean="0"/>
              <a:t>‹#›</a:t>
            </a:fld>
            <a:endParaRPr lang="en-GB"/>
          </a:p>
        </p:txBody>
      </p:sp>
    </p:spTree>
    <p:extLst>
      <p:ext uri="{BB962C8B-B14F-4D97-AF65-F5344CB8AC3E}">
        <p14:creationId xmlns:p14="http://schemas.microsoft.com/office/powerpoint/2010/main" val="19007168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DE404E85-7A26-4076-9317-8D6BACDCA82B}" type="datetimeFigureOut">
              <a:rPr lang="en-GB" smtClean="0"/>
              <a:t>21/04/2020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14DE8C86-5F4A-49BF-9AE7-4BD6F25B646C}" type="slidenum">
              <a:rPr lang="en-GB" smtClean="0"/>
              <a:t>‹#›</a:t>
            </a:fld>
            <a:endParaRPr lang="en-GB"/>
          </a:p>
        </p:txBody>
      </p:sp>
    </p:spTree>
    <p:extLst>
      <p:ext uri="{BB962C8B-B14F-4D97-AF65-F5344CB8AC3E}">
        <p14:creationId xmlns:p14="http://schemas.microsoft.com/office/powerpoint/2010/main" val="16902443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DE404E85-7A26-4076-9317-8D6BACDCA82B}" type="datetimeFigureOut">
              <a:rPr lang="en-GB" smtClean="0"/>
              <a:t>21/04/2020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14DE8C86-5F4A-49BF-9AE7-4BD6F25B646C}" type="slidenum">
              <a:rPr lang="en-GB" smtClean="0"/>
              <a:t>‹#›</a:t>
            </a:fld>
            <a:endParaRPr lang="en-GB"/>
          </a:p>
        </p:txBody>
      </p:sp>
    </p:spTree>
    <p:extLst>
      <p:ext uri="{BB962C8B-B14F-4D97-AF65-F5344CB8AC3E}">
        <p14:creationId xmlns:p14="http://schemas.microsoft.com/office/powerpoint/2010/main" val="7820841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E404E85-7A26-4076-9317-8D6BACDCA82B}" type="datetimeFigureOut">
              <a:rPr lang="en-GB" smtClean="0"/>
              <a:t>21/04/2020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14DE8C86-5F4A-49BF-9AE7-4BD6F25B646C}" type="slidenum">
              <a:rPr lang="en-GB" smtClean="0"/>
              <a:t>‹#›</a:t>
            </a:fld>
            <a:endParaRPr lang="en-GB"/>
          </a:p>
        </p:txBody>
      </p:sp>
    </p:spTree>
    <p:extLst>
      <p:ext uri="{BB962C8B-B14F-4D97-AF65-F5344CB8AC3E}">
        <p14:creationId xmlns:p14="http://schemas.microsoft.com/office/powerpoint/2010/main" val="2440902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DE404E85-7A26-4076-9317-8D6BACDCA82B}" type="datetimeFigureOut">
              <a:rPr lang="en-GB" smtClean="0"/>
              <a:t>21/04/2020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4DE8C86-5F4A-49BF-9AE7-4BD6F25B646C}" type="slidenum">
              <a:rPr lang="en-GB" smtClean="0"/>
              <a:t>‹#›</a:t>
            </a:fld>
            <a:endParaRPr lang="en-GB"/>
          </a:p>
        </p:txBody>
      </p:sp>
    </p:spTree>
    <p:extLst>
      <p:ext uri="{BB962C8B-B14F-4D97-AF65-F5344CB8AC3E}">
        <p14:creationId xmlns:p14="http://schemas.microsoft.com/office/powerpoint/2010/main" val="27589702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E404E85-7A26-4076-9317-8D6BACDCA82B}" type="datetimeFigureOut">
              <a:rPr lang="en-GB" smtClean="0"/>
              <a:t>21/04/2020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4DE8C86-5F4A-49BF-9AE7-4BD6F25B646C}" type="slidenum">
              <a:rPr lang="en-GB" smtClean="0"/>
              <a:t>‹#›</a:t>
            </a:fld>
            <a:endParaRPr lang="en-GB"/>
          </a:p>
        </p:txBody>
      </p:sp>
    </p:spTree>
    <p:extLst>
      <p:ext uri="{BB962C8B-B14F-4D97-AF65-F5344CB8AC3E}">
        <p14:creationId xmlns:p14="http://schemas.microsoft.com/office/powerpoint/2010/main" val="29865720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DE404E85-7A26-4076-9317-8D6BACDCA82B}" type="datetimeFigureOut">
              <a:rPr lang="en-GB" smtClean="0"/>
              <a:t>21/04/2020</a:t>
            </a:fld>
            <a:endParaRPr lang="en-GB"/>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14DE8C86-5F4A-49BF-9AE7-4BD6F25B646C}" type="slidenum">
              <a:rPr lang="en-GB" smtClean="0"/>
              <a:t>‹#›</a:t>
            </a:fld>
            <a:endParaRPr lang="en-GB"/>
          </a:p>
        </p:txBody>
      </p:sp>
    </p:spTree>
    <p:extLst>
      <p:ext uri="{BB962C8B-B14F-4D97-AF65-F5344CB8AC3E}">
        <p14:creationId xmlns:p14="http://schemas.microsoft.com/office/powerpoint/2010/main" val="266586152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www.ncbi.nlm.nih.gov/pmc/articles/PMC4732308/#bib3"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D6019E-3CAD-4DFD-9B9E-DA0980B7EAB3}"/>
              </a:ext>
            </a:extLst>
          </p:cNvPr>
          <p:cNvSpPr>
            <a:spLocks noGrp="1"/>
          </p:cNvSpPr>
          <p:nvPr>
            <p:ph type="ctrTitle"/>
          </p:nvPr>
        </p:nvSpPr>
        <p:spPr/>
        <p:txBody>
          <a:bodyPr/>
          <a:lstStyle/>
          <a:p>
            <a:pPr algn="just"/>
            <a:r>
              <a:rPr lang="en-US" dirty="0"/>
              <a:t>Doctor Patient Interaction</a:t>
            </a:r>
            <a:endParaRPr lang="en-GB" dirty="0"/>
          </a:p>
        </p:txBody>
      </p:sp>
      <p:sp>
        <p:nvSpPr>
          <p:cNvPr id="3" name="Subtitle 2">
            <a:extLst>
              <a:ext uri="{FF2B5EF4-FFF2-40B4-BE49-F238E27FC236}">
                <a16:creationId xmlns:a16="http://schemas.microsoft.com/office/drawing/2014/main" id="{6684E77F-23E3-4C86-87A9-A3FB12C8B853}"/>
              </a:ext>
            </a:extLst>
          </p:cNvPr>
          <p:cNvSpPr>
            <a:spLocks noGrp="1"/>
          </p:cNvSpPr>
          <p:nvPr>
            <p:ph type="subTitle" idx="1"/>
          </p:nvPr>
        </p:nvSpPr>
        <p:spPr/>
        <p:txBody>
          <a:bodyPr/>
          <a:lstStyle/>
          <a:p>
            <a:endParaRPr lang="en-GB"/>
          </a:p>
        </p:txBody>
      </p:sp>
    </p:spTree>
    <p:extLst>
      <p:ext uri="{BB962C8B-B14F-4D97-AF65-F5344CB8AC3E}">
        <p14:creationId xmlns:p14="http://schemas.microsoft.com/office/powerpoint/2010/main" val="149288475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B8ED0E-DA29-4537-8A8A-691D2A506E92}"/>
              </a:ext>
            </a:extLst>
          </p:cNvPr>
          <p:cNvSpPr>
            <a:spLocks noGrp="1"/>
          </p:cNvSpPr>
          <p:nvPr>
            <p:ph type="title"/>
          </p:nvPr>
        </p:nvSpPr>
        <p:spPr/>
        <p:txBody>
          <a:bodyPr/>
          <a:lstStyle/>
          <a:p>
            <a:r>
              <a:rPr lang="en-US" dirty="0"/>
              <a:t>Non-compliance</a:t>
            </a:r>
            <a:endParaRPr lang="en-GB" dirty="0"/>
          </a:p>
        </p:txBody>
      </p:sp>
      <p:sp>
        <p:nvSpPr>
          <p:cNvPr id="3" name="Content Placeholder 2">
            <a:extLst>
              <a:ext uri="{FF2B5EF4-FFF2-40B4-BE49-F238E27FC236}">
                <a16:creationId xmlns:a16="http://schemas.microsoft.com/office/drawing/2014/main" id="{6E866723-0449-4521-84AF-A3584F77A937}"/>
              </a:ext>
            </a:extLst>
          </p:cNvPr>
          <p:cNvSpPr>
            <a:spLocks noGrp="1"/>
          </p:cNvSpPr>
          <p:nvPr>
            <p:ph idx="1"/>
          </p:nvPr>
        </p:nvSpPr>
        <p:spPr/>
        <p:txBody>
          <a:bodyPr/>
          <a:lstStyle/>
          <a:p>
            <a:r>
              <a:rPr lang="en-US" dirty="0"/>
              <a:t>Estimates from the World Health Organization (2003) indicate that only about 50% of patients with chronic diseases in developed countries follow treatment recommendations</a:t>
            </a:r>
            <a:endParaRPr lang="en-GB" dirty="0"/>
          </a:p>
        </p:txBody>
      </p:sp>
    </p:spTree>
    <p:extLst>
      <p:ext uri="{BB962C8B-B14F-4D97-AF65-F5344CB8AC3E}">
        <p14:creationId xmlns:p14="http://schemas.microsoft.com/office/powerpoint/2010/main" val="301839136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DDE6AA-D6C5-4199-BD70-5F3DBE3849A9}"/>
              </a:ext>
            </a:extLst>
          </p:cNvPr>
          <p:cNvSpPr>
            <a:spLocks noGrp="1"/>
          </p:cNvSpPr>
          <p:nvPr>
            <p:ph type="title"/>
          </p:nvPr>
        </p:nvSpPr>
        <p:spPr/>
        <p:txBody>
          <a:bodyPr/>
          <a:lstStyle/>
          <a:p>
            <a:endParaRPr lang="en-GB"/>
          </a:p>
        </p:txBody>
      </p:sp>
      <p:pic>
        <p:nvPicPr>
          <p:cNvPr id="5" name="Content Placeholder 4" descr="A picture containing screenshot&#10;&#10;Description automatically generated">
            <a:extLst>
              <a:ext uri="{FF2B5EF4-FFF2-40B4-BE49-F238E27FC236}">
                <a16:creationId xmlns:a16="http://schemas.microsoft.com/office/drawing/2014/main" id="{E82DEDEA-3AEC-41ED-8804-7679DB7511C9}"/>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677333" y="365760"/>
            <a:ext cx="10562753" cy="6105378"/>
          </a:xfrm>
        </p:spPr>
      </p:pic>
    </p:spTree>
    <p:extLst>
      <p:ext uri="{BB962C8B-B14F-4D97-AF65-F5344CB8AC3E}">
        <p14:creationId xmlns:p14="http://schemas.microsoft.com/office/powerpoint/2010/main" val="115804004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99EDE0-D521-45D2-B55B-3FAEFB36D672}"/>
              </a:ext>
            </a:extLst>
          </p:cNvPr>
          <p:cNvSpPr>
            <a:spLocks noGrp="1"/>
          </p:cNvSpPr>
          <p:nvPr>
            <p:ph type="title"/>
          </p:nvPr>
        </p:nvSpPr>
        <p:spPr/>
        <p:txBody>
          <a:bodyPr/>
          <a:lstStyle/>
          <a:p>
            <a:endParaRPr lang="en-GB"/>
          </a:p>
        </p:txBody>
      </p:sp>
      <p:sp>
        <p:nvSpPr>
          <p:cNvPr id="3" name="Content Placeholder 2">
            <a:extLst>
              <a:ext uri="{FF2B5EF4-FFF2-40B4-BE49-F238E27FC236}">
                <a16:creationId xmlns:a16="http://schemas.microsoft.com/office/drawing/2014/main" id="{CBFD7B73-4CD4-4C63-BAFC-6C7F297DA9EE}"/>
              </a:ext>
            </a:extLst>
          </p:cNvPr>
          <p:cNvSpPr>
            <a:spLocks noGrp="1"/>
          </p:cNvSpPr>
          <p:nvPr>
            <p:ph idx="1"/>
          </p:nvPr>
        </p:nvSpPr>
        <p:spPr/>
        <p:txBody>
          <a:bodyPr>
            <a:normAutofit fontScale="85000" lnSpcReduction="20000"/>
          </a:bodyPr>
          <a:lstStyle/>
          <a:p>
            <a:r>
              <a:rPr lang="en-US" dirty="0"/>
              <a:t>Factors Associated with Noncompliance  </a:t>
            </a:r>
          </a:p>
          <a:p>
            <a:r>
              <a:rPr lang="en-US" dirty="0"/>
              <a:t>1-Patient Characteristics: -(Weak relation) age, sex &amp; economic status (strong).  </a:t>
            </a:r>
          </a:p>
          <a:p>
            <a:r>
              <a:rPr lang="en-US" dirty="0"/>
              <a:t>2-Disease Characteristics: - long-term X short-term effect .  </a:t>
            </a:r>
          </a:p>
          <a:p>
            <a:r>
              <a:rPr lang="en-US" dirty="0"/>
              <a:t>3-Treatment Characteristics: -The majority of treatment failures from non compliance occur within the first few months. -The simpler the drug regime , the more likely the patient is to comply.  </a:t>
            </a:r>
          </a:p>
          <a:p>
            <a:r>
              <a:rPr lang="en-US" dirty="0"/>
              <a:t>4-Doctor-Patient Relationship Characteristics.</a:t>
            </a:r>
          </a:p>
          <a:p>
            <a:r>
              <a:rPr lang="en-US" dirty="0"/>
              <a:t>The most important factor in patient compliance. </a:t>
            </a:r>
          </a:p>
          <a:p>
            <a:r>
              <a:rPr lang="en-US" dirty="0"/>
              <a:t> Patients may stop drug treatment on their own initiative because of a lack of understanding of the nature of disease and its treatment . </a:t>
            </a:r>
          </a:p>
          <a:p>
            <a:r>
              <a:rPr lang="en-US" dirty="0"/>
              <a:t> Inefficiency of the medical service in recalling patients for follow-up.</a:t>
            </a:r>
          </a:p>
          <a:p>
            <a:r>
              <a:rPr lang="en-US" dirty="0"/>
              <a:t>  The medical practitioner is not aware of the need for long-term treatment. </a:t>
            </a:r>
          </a:p>
          <a:p>
            <a:r>
              <a:rPr lang="en-US" dirty="0"/>
              <a:t> Bad communication skills.</a:t>
            </a:r>
            <a:endParaRPr lang="en-GB" dirty="0"/>
          </a:p>
        </p:txBody>
      </p:sp>
    </p:spTree>
    <p:extLst>
      <p:ext uri="{BB962C8B-B14F-4D97-AF65-F5344CB8AC3E}">
        <p14:creationId xmlns:p14="http://schemas.microsoft.com/office/powerpoint/2010/main" val="133342237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1AB274-80AF-46B7-9106-220A3C8E32AA}"/>
              </a:ext>
            </a:extLst>
          </p:cNvPr>
          <p:cNvSpPr>
            <a:spLocks noGrp="1"/>
          </p:cNvSpPr>
          <p:nvPr>
            <p:ph type="title"/>
          </p:nvPr>
        </p:nvSpPr>
        <p:spPr/>
        <p:txBody>
          <a:bodyPr/>
          <a:lstStyle/>
          <a:p>
            <a:r>
              <a:rPr lang="en-US" dirty="0"/>
              <a:t>Barriers </a:t>
            </a:r>
            <a:br>
              <a:rPr lang="en-US" dirty="0"/>
            </a:br>
            <a:endParaRPr lang="en-GB" dirty="0"/>
          </a:p>
        </p:txBody>
      </p:sp>
      <p:sp>
        <p:nvSpPr>
          <p:cNvPr id="3" name="Content Placeholder 2">
            <a:extLst>
              <a:ext uri="{FF2B5EF4-FFF2-40B4-BE49-F238E27FC236}">
                <a16:creationId xmlns:a16="http://schemas.microsoft.com/office/drawing/2014/main" id="{FF8CCB24-3D7B-46B8-B779-7798C5BCFB4A}"/>
              </a:ext>
            </a:extLst>
          </p:cNvPr>
          <p:cNvSpPr>
            <a:spLocks noGrp="1"/>
          </p:cNvSpPr>
          <p:nvPr>
            <p:ph idx="1"/>
          </p:nvPr>
        </p:nvSpPr>
        <p:spPr/>
        <p:txBody>
          <a:bodyPr/>
          <a:lstStyle/>
          <a:p>
            <a:pPr>
              <a:buFont typeface="Wingdings" panose="05000000000000000000" pitchFamily="2" charset="2"/>
              <a:buChar char="q"/>
            </a:pPr>
            <a:r>
              <a:rPr lang="en-US" dirty="0"/>
              <a:t>Complexity of medication. </a:t>
            </a:r>
          </a:p>
          <a:p>
            <a:pPr>
              <a:buFont typeface="Wingdings" panose="05000000000000000000" pitchFamily="2" charset="2"/>
              <a:buChar char="q"/>
            </a:pPr>
            <a:r>
              <a:rPr lang="en-US" dirty="0"/>
              <a:t>Lack of comprehension of treatment benefits.</a:t>
            </a:r>
          </a:p>
          <a:p>
            <a:pPr>
              <a:buFont typeface="Wingdings" panose="05000000000000000000" pitchFamily="2" charset="2"/>
              <a:buChar char="q"/>
            </a:pPr>
            <a:r>
              <a:rPr lang="en-US" dirty="0"/>
              <a:t>The occurrence of undiscussed side effects. </a:t>
            </a:r>
          </a:p>
          <a:p>
            <a:pPr>
              <a:buFont typeface="Wingdings" panose="05000000000000000000" pitchFamily="2" charset="2"/>
              <a:buChar char="q"/>
            </a:pPr>
            <a:r>
              <a:rPr lang="en-US" dirty="0"/>
              <a:t>The cost of prescription medicine. </a:t>
            </a:r>
          </a:p>
          <a:p>
            <a:pPr>
              <a:buFont typeface="Wingdings" panose="05000000000000000000" pitchFamily="2" charset="2"/>
              <a:buChar char="q"/>
            </a:pPr>
            <a:r>
              <a:rPr lang="en-US" dirty="0"/>
              <a:t>Doubting the need for medicine. </a:t>
            </a:r>
          </a:p>
          <a:p>
            <a:pPr>
              <a:buFont typeface="Wingdings" panose="05000000000000000000" pitchFamily="2" charset="2"/>
              <a:buChar char="q"/>
            </a:pPr>
            <a:r>
              <a:rPr lang="en-US" dirty="0"/>
              <a:t>Poor health literacy. </a:t>
            </a:r>
          </a:p>
          <a:p>
            <a:pPr>
              <a:buFont typeface="Wingdings" panose="05000000000000000000" pitchFamily="2" charset="2"/>
              <a:buChar char="q"/>
            </a:pPr>
            <a:r>
              <a:rPr lang="en-US" dirty="0"/>
              <a:t>Poor communication.</a:t>
            </a:r>
            <a:endParaRPr lang="en-GB" dirty="0"/>
          </a:p>
        </p:txBody>
      </p:sp>
    </p:spTree>
    <p:extLst>
      <p:ext uri="{BB962C8B-B14F-4D97-AF65-F5344CB8AC3E}">
        <p14:creationId xmlns:p14="http://schemas.microsoft.com/office/powerpoint/2010/main" val="385384602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C755AB-C65A-4C5A-B2D3-372F01F3E665}"/>
              </a:ext>
            </a:extLst>
          </p:cNvPr>
          <p:cNvSpPr>
            <a:spLocks noGrp="1"/>
          </p:cNvSpPr>
          <p:nvPr>
            <p:ph type="title"/>
          </p:nvPr>
        </p:nvSpPr>
        <p:spPr/>
        <p:txBody>
          <a:bodyPr/>
          <a:lstStyle/>
          <a:p>
            <a:r>
              <a:rPr lang="en-US" dirty="0"/>
              <a:t>conclusion</a:t>
            </a:r>
            <a:endParaRPr lang="en-GB" dirty="0"/>
          </a:p>
        </p:txBody>
      </p:sp>
      <p:sp>
        <p:nvSpPr>
          <p:cNvPr id="3" name="Content Placeholder 2">
            <a:extLst>
              <a:ext uri="{FF2B5EF4-FFF2-40B4-BE49-F238E27FC236}">
                <a16:creationId xmlns:a16="http://schemas.microsoft.com/office/drawing/2014/main" id="{B42FEBE5-12A5-4FB3-A7CF-31B8495626E7}"/>
              </a:ext>
            </a:extLst>
          </p:cNvPr>
          <p:cNvSpPr>
            <a:spLocks noGrp="1"/>
          </p:cNvSpPr>
          <p:nvPr>
            <p:ph idx="1"/>
          </p:nvPr>
        </p:nvSpPr>
        <p:spPr/>
        <p:txBody>
          <a:bodyPr/>
          <a:lstStyle/>
          <a:p>
            <a:r>
              <a:rPr lang="en-US" dirty="0"/>
              <a:t>Doctors should be aware of the problem of noncompliance </a:t>
            </a:r>
          </a:p>
          <a:p>
            <a:r>
              <a:rPr lang="en-US" dirty="0"/>
              <a:t>Drug regimens should be kept as simple as possible . </a:t>
            </a:r>
          </a:p>
          <a:p>
            <a:r>
              <a:rPr lang="en-US" dirty="0"/>
              <a:t>If a patient is not responding to treatment, investigation of the possibility of noncompliance is mandatory. </a:t>
            </a:r>
          </a:p>
          <a:p>
            <a:r>
              <a:rPr lang="en-US" dirty="0"/>
              <a:t>No doubt that a positive doctor-patient relationship is the most important factor improving compliance.</a:t>
            </a:r>
            <a:endParaRPr lang="en-GB" dirty="0"/>
          </a:p>
        </p:txBody>
      </p:sp>
    </p:spTree>
    <p:extLst>
      <p:ext uri="{BB962C8B-B14F-4D97-AF65-F5344CB8AC3E}">
        <p14:creationId xmlns:p14="http://schemas.microsoft.com/office/powerpoint/2010/main" val="3049784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B9E0F9-47C8-4C99-B5FA-4F48DFCF764C}"/>
              </a:ext>
            </a:extLst>
          </p:cNvPr>
          <p:cNvSpPr>
            <a:spLocks noGrp="1"/>
          </p:cNvSpPr>
          <p:nvPr>
            <p:ph type="title"/>
          </p:nvPr>
        </p:nvSpPr>
        <p:spPr/>
        <p:txBody>
          <a:bodyPr/>
          <a:lstStyle/>
          <a:p>
            <a:r>
              <a:rPr lang="en-US" dirty="0"/>
              <a:t>Continue…</a:t>
            </a:r>
            <a:endParaRPr lang="en-GB" dirty="0"/>
          </a:p>
        </p:txBody>
      </p:sp>
      <p:sp>
        <p:nvSpPr>
          <p:cNvPr id="3" name="Content Placeholder 2">
            <a:extLst>
              <a:ext uri="{FF2B5EF4-FFF2-40B4-BE49-F238E27FC236}">
                <a16:creationId xmlns:a16="http://schemas.microsoft.com/office/drawing/2014/main" id="{8752942E-31C3-4ED6-A02D-FADAFAC56327}"/>
              </a:ext>
            </a:extLst>
          </p:cNvPr>
          <p:cNvSpPr>
            <a:spLocks noGrp="1"/>
          </p:cNvSpPr>
          <p:nvPr>
            <p:ph idx="1"/>
          </p:nvPr>
        </p:nvSpPr>
        <p:spPr/>
        <p:txBody>
          <a:bodyPr>
            <a:normAutofit lnSpcReduction="10000"/>
          </a:bodyPr>
          <a:lstStyle/>
          <a:p>
            <a:r>
              <a:rPr lang="en-US" dirty="0"/>
              <a:t>The doctor-patient relationship has been defined as “a consensual relationship in which the patient knowingly seeks the physician’s assistance and in which the physician knowingly accepts the person as a patient.</a:t>
            </a:r>
          </a:p>
          <a:p>
            <a:r>
              <a:rPr lang="en-US" dirty="0"/>
              <a:t>The doctor-patient relationship represents a fiduciary relationship in which, by entering into the relationship, the physician agrees to respect the patient’s autonomy, maintain confidentiality, explain treatment options, obtain informed consent, provide the highest standard of care, and commit not to abandon the patient without giving him or her adequate time to find a new doctor.</a:t>
            </a:r>
          </a:p>
          <a:p>
            <a:r>
              <a:rPr lang="en-US" dirty="0"/>
              <a:t>contractual definition fails to portray the immense and profound nature of the doctor-patient relationship. Patients sometimes reveal secrets, worries, and fears to physicians that they have not yet disclosed to friends or family members. Placing trust in a doctor helps them maintain or regain their health and well-being.</a:t>
            </a:r>
            <a:endParaRPr lang="en-GB" dirty="0"/>
          </a:p>
        </p:txBody>
      </p:sp>
    </p:spTree>
    <p:extLst>
      <p:ext uri="{BB962C8B-B14F-4D97-AF65-F5344CB8AC3E}">
        <p14:creationId xmlns:p14="http://schemas.microsoft.com/office/powerpoint/2010/main" val="20302348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B50A9C-BEF1-4FA6-9429-36E0D411E78E}"/>
              </a:ext>
            </a:extLst>
          </p:cNvPr>
          <p:cNvSpPr>
            <a:spLocks noGrp="1"/>
          </p:cNvSpPr>
          <p:nvPr>
            <p:ph type="title"/>
          </p:nvPr>
        </p:nvSpPr>
        <p:spPr/>
        <p:txBody>
          <a:bodyPr/>
          <a:lstStyle/>
          <a:p>
            <a:r>
              <a:rPr lang="en-US" dirty="0"/>
              <a:t>Continue….</a:t>
            </a:r>
            <a:endParaRPr lang="en-GB" dirty="0"/>
          </a:p>
        </p:txBody>
      </p:sp>
      <p:sp>
        <p:nvSpPr>
          <p:cNvPr id="3" name="Content Placeholder 2">
            <a:extLst>
              <a:ext uri="{FF2B5EF4-FFF2-40B4-BE49-F238E27FC236}">
                <a16:creationId xmlns:a16="http://schemas.microsoft.com/office/drawing/2014/main" id="{52D36BCE-8AC6-4ACC-98AD-CC4804478FF5}"/>
              </a:ext>
            </a:extLst>
          </p:cNvPr>
          <p:cNvSpPr>
            <a:spLocks noGrp="1"/>
          </p:cNvSpPr>
          <p:nvPr>
            <p:ph idx="1"/>
          </p:nvPr>
        </p:nvSpPr>
        <p:spPr/>
        <p:txBody>
          <a:bodyPr>
            <a:normAutofit lnSpcReduction="10000"/>
          </a:bodyPr>
          <a:lstStyle/>
          <a:p>
            <a:r>
              <a:rPr lang="en-US" dirty="0"/>
              <a:t>This unique relationship encompasses 4 key elements: mutual knowledge, trust, loyalty, and regard.</a:t>
            </a:r>
          </a:p>
          <a:p>
            <a:r>
              <a:rPr lang="en-US" dirty="0"/>
              <a:t>Knowledge refers to the doctor’s knowledge of the patient as well as the patient’s knowledge of the doctor.</a:t>
            </a:r>
          </a:p>
          <a:p>
            <a:r>
              <a:rPr lang="en-US" dirty="0"/>
              <a:t>Trust involves the patient’s faith in the doctor’s competence and caring, as well as the doctor’s trust in the patient and his or her beliefs and report of symptoms.</a:t>
            </a:r>
          </a:p>
          <a:p>
            <a:r>
              <a:rPr lang="en-US" dirty="0"/>
              <a:t>Loyalty refers to the patient’s willingness to forgive a doctor for any inconvenience or mistake and the doctor’s commitment not to abandon a patient.</a:t>
            </a:r>
          </a:p>
          <a:p>
            <a:r>
              <a:rPr lang="en-US" dirty="0"/>
              <a:t>Regard implies that the patients feel as though the doctor likes them as individuals and is “on their side.” These 4 elements constitute the foundation of the doctor-patient relationship.</a:t>
            </a:r>
          </a:p>
          <a:p>
            <a:endParaRPr lang="en-GB" dirty="0"/>
          </a:p>
        </p:txBody>
      </p:sp>
    </p:spTree>
    <p:extLst>
      <p:ext uri="{BB962C8B-B14F-4D97-AF65-F5344CB8AC3E}">
        <p14:creationId xmlns:p14="http://schemas.microsoft.com/office/powerpoint/2010/main" val="33340588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248001-FFE6-4CB7-A737-4794171E7D08}"/>
              </a:ext>
            </a:extLst>
          </p:cNvPr>
          <p:cNvSpPr>
            <a:spLocks noGrp="1"/>
          </p:cNvSpPr>
          <p:nvPr>
            <p:ph type="title"/>
          </p:nvPr>
        </p:nvSpPr>
        <p:spPr/>
        <p:txBody>
          <a:bodyPr/>
          <a:lstStyle/>
          <a:p>
            <a:r>
              <a:rPr lang="en-US" dirty="0"/>
              <a:t>Model of Interaction</a:t>
            </a:r>
            <a:endParaRPr lang="en-GB" dirty="0"/>
          </a:p>
        </p:txBody>
      </p:sp>
      <p:sp>
        <p:nvSpPr>
          <p:cNvPr id="3" name="Content Placeholder 2">
            <a:extLst>
              <a:ext uri="{FF2B5EF4-FFF2-40B4-BE49-F238E27FC236}">
                <a16:creationId xmlns:a16="http://schemas.microsoft.com/office/drawing/2014/main" id="{530FC9D0-D515-41BA-B4ED-F8FDF6253726}"/>
              </a:ext>
            </a:extLst>
          </p:cNvPr>
          <p:cNvSpPr>
            <a:spLocks noGrp="1"/>
          </p:cNvSpPr>
          <p:nvPr>
            <p:ph idx="1"/>
          </p:nvPr>
        </p:nvSpPr>
        <p:spPr>
          <a:xfrm>
            <a:off x="677334" y="1443141"/>
            <a:ext cx="8596668" cy="3880773"/>
          </a:xfrm>
        </p:spPr>
        <p:txBody>
          <a:bodyPr/>
          <a:lstStyle/>
          <a:p>
            <a:r>
              <a:rPr lang="en-US" dirty="0"/>
              <a:t>In their seminal article from 1956, Szasz and Hollender</a:t>
            </a:r>
            <a:r>
              <a:rPr lang="en-US" baseline="30000" dirty="0">
                <a:hlinkClick r:id="rId2"/>
              </a:rPr>
              <a:t>3</a:t>
            </a:r>
            <a:r>
              <a:rPr lang="en-US" dirty="0"/>
              <a:t> outlined 3 basic models of the doctor-patient relationship.</a:t>
            </a:r>
          </a:p>
          <a:p>
            <a:r>
              <a:rPr lang="en-US" b="1" dirty="0"/>
              <a:t>Active-Passive Model</a:t>
            </a:r>
          </a:p>
          <a:p>
            <a:r>
              <a:rPr lang="en-US" dirty="0"/>
              <a:t>The active-passive model is the oldest of the 3 models. It is based on the physician acting </a:t>
            </a:r>
            <a:r>
              <a:rPr lang="en-US" i="1" dirty="0"/>
              <a:t>upon</a:t>
            </a:r>
            <a:r>
              <a:rPr lang="en-US" dirty="0"/>
              <a:t> the patient, who is treated as an inanimate object. This model may be appropriate during an emergency when the patient may be unconscious or when a delay in treatment may cause irreparable harm. In such situations, consent (and complicated conversations) is waived.</a:t>
            </a:r>
          </a:p>
          <a:p>
            <a:endParaRPr lang="en-GB" dirty="0"/>
          </a:p>
        </p:txBody>
      </p:sp>
    </p:spTree>
    <p:extLst>
      <p:ext uri="{BB962C8B-B14F-4D97-AF65-F5344CB8AC3E}">
        <p14:creationId xmlns:p14="http://schemas.microsoft.com/office/powerpoint/2010/main" val="39829083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93F7A5-7D29-4A83-A310-9459FC7F82CA}"/>
              </a:ext>
            </a:extLst>
          </p:cNvPr>
          <p:cNvSpPr>
            <a:spLocks noGrp="1"/>
          </p:cNvSpPr>
          <p:nvPr>
            <p:ph type="title"/>
          </p:nvPr>
        </p:nvSpPr>
        <p:spPr/>
        <p:txBody>
          <a:bodyPr/>
          <a:lstStyle/>
          <a:p>
            <a:endParaRPr lang="en-GB"/>
          </a:p>
        </p:txBody>
      </p:sp>
      <p:sp>
        <p:nvSpPr>
          <p:cNvPr id="3" name="Content Placeholder 2">
            <a:extLst>
              <a:ext uri="{FF2B5EF4-FFF2-40B4-BE49-F238E27FC236}">
                <a16:creationId xmlns:a16="http://schemas.microsoft.com/office/drawing/2014/main" id="{BA4D44B9-A37B-42F1-9A77-474B134E6791}"/>
              </a:ext>
            </a:extLst>
          </p:cNvPr>
          <p:cNvSpPr>
            <a:spLocks noGrp="1"/>
          </p:cNvSpPr>
          <p:nvPr>
            <p:ph idx="1"/>
          </p:nvPr>
        </p:nvSpPr>
        <p:spPr/>
        <p:txBody>
          <a:bodyPr>
            <a:normAutofit fontScale="92500"/>
          </a:bodyPr>
          <a:lstStyle/>
          <a:p>
            <a:pPr marL="0" indent="0">
              <a:buNone/>
            </a:pPr>
            <a:r>
              <a:rPr lang="en-US" b="1" dirty="0"/>
              <a:t> Guidance-Cooperation Model</a:t>
            </a:r>
          </a:p>
          <a:p>
            <a:r>
              <a:rPr lang="en-US" dirty="0"/>
              <a:t>In the guidance-cooperation model, a doctor is placed in a position of power due to having medical knowledge that the patient lacks. The doctor is expected to decide what is in the patient’s best interest and to make recommendations accordingly. The patient is then expected to comply with these recommendations.</a:t>
            </a:r>
          </a:p>
          <a:p>
            <a:pPr marL="0" indent="0">
              <a:buNone/>
            </a:pPr>
            <a:r>
              <a:rPr lang="en-US" b="1" dirty="0"/>
              <a:t> Mutual Participation Model</a:t>
            </a:r>
          </a:p>
          <a:p>
            <a:r>
              <a:rPr lang="en-US" dirty="0"/>
              <a:t>The mutual participation model is based on an equal partnership between the doctor and the patient. The patient is viewed as an expert in his or her life experiences and goals, making patient involvement essential for designing treatment. The physician’s role is to elicit a patient’s goals and to help achieve these goals. This model requires that both parties have equal power, are mutually interdependent, and engage in activities that are equally satisfying to both parties.</a:t>
            </a:r>
          </a:p>
          <a:p>
            <a:endParaRPr lang="en-GB" dirty="0"/>
          </a:p>
        </p:txBody>
      </p:sp>
    </p:spTree>
    <p:extLst>
      <p:ext uri="{BB962C8B-B14F-4D97-AF65-F5344CB8AC3E}">
        <p14:creationId xmlns:p14="http://schemas.microsoft.com/office/powerpoint/2010/main" val="4356492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20037C-0B0A-47DC-BBBC-E59C900C4274}"/>
              </a:ext>
            </a:extLst>
          </p:cNvPr>
          <p:cNvSpPr>
            <a:spLocks noGrp="1"/>
          </p:cNvSpPr>
          <p:nvPr>
            <p:ph type="title"/>
          </p:nvPr>
        </p:nvSpPr>
        <p:spPr/>
        <p:txBody>
          <a:bodyPr/>
          <a:lstStyle/>
          <a:p>
            <a:endParaRPr lang="en-GB"/>
          </a:p>
        </p:txBody>
      </p:sp>
      <p:pic>
        <p:nvPicPr>
          <p:cNvPr id="5" name="Content Placeholder 4" descr="A person sitting at a table&#10;&#10;Description automatically generated">
            <a:extLst>
              <a:ext uri="{FF2B5EF4-FFF2-40B4-BE49-F238E27FC236}">
                <a16:creationId xmlns:a16="http://schemas.microsoft.com/office/drawing/2014/main" id="{1891E2D2-AD18-49B2-A290-FF00371F9349}"/>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677334" y="168812"/>
            <a:ext cx="10837332" cy="6274190"/>
          </a:xfrm>
        </p:spPr>
      </p:pic>
    </p:spTree>
    <p:extLst>
      <p:ext uri="{BB962C8B-B14F-4D97-AF65-F5344CB8AC3E}">
        <p14:creationId xmlns:p14="http://schemas.microsoft.com/office/powerpoint/2010/main" val="102489647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7212A4-41FC-4D03-9956-85F16F7CAE8D}"/>
              </a:ext>
            </a:extLst>
          </p:cNvPr>
          <p:cNvSpPr>
            <a:spLocks noGrp="1"/>
          </p:cNvSpPr>
          <p:nvPr>
            <p:ph type="title"/>
          </p:nvPr>
        </p:nvSpPr>
        <p:spPr/>
        <p:txBody>
          <a:bodyPr/>
          <a:lstStyle/>
          <a:p>
            <a:r>
              <a:rPr lang="en-US" dirty="0"/>
              <a:t>COMPLIANCE</a:t>
            </a:r>
            <a:endParaRPr lang="en-GB" dirty="0"/>
          </a:p>
        </p:txBody>
      </p:sp>
      <p:sp>
        <p:nvSpPr>
          <p:cNvPr id="3" name="Content Placeholder 2">
            <a:extLst>
              <a:ext uri="{FF2B5EF4-FFF2-40B4-BE49-F238E27FC236}">
                <a16:creationId xmlns:a16="http://schemas.microsoft.com/office/drawing/2014/main" id="{FDEA74D2-1A2B-4A6F-BBF5-EDF6402157EE}"/>
              </a:ext>
            </a:extLst>
          </p:cNvPr>
          <p:cNvSpPr>
            <a:spLocks noGrp="1"/>
          </p:cNvSpPr>
          <p:nvPr>
            <p:ph idx="1"/>
          </p:nvPr>
        </p:nvSpPr>
        <p:spPr/>
        <p:txBody>
          <a:bodyPr/>
          <a:lstStyle/>
          <a:p>
            <a:pPr algn="just"/>
            <a:r>
              <a:rPr lang="en-US" dirty="0"/>
              <a:t>The degree to which the patient correctly follows medical advice;(medication, diet, smoking, or any lifestyle change). </a:t>
            </a:r>
          </a:p>
          <a:p>
            <a:pPr algn="just"/>
            <a:r>
              <a:rPr lang="en-US" dirty="0"/>
              <a:t>it refers to medication or drug compliance, but it can also apply to other situations such as medical device use, self care, self-directed exercises, or therapy sessions</a:t>
            </a:r>
          </a:p>
          <a:p>
            <a:pPr algn="just"/>
            <a:endParaRPr lang="en-US" dirty="0"/>
          </a:p>
          <a:p>
            <a:pPr marL="0" indent="0" algn="just">
              <a:buNone/>
            </a:pPr>
            <a:r>
              <a:rPr lang="en-US" b="1" dirty="0"/>
              <a:t> PATIENT ADHERENCE </a:t>
            </a:r>
            <a:r>
              <a:rPr lang="en-US" dirty="0"/>
              <a:t>. </a:t>
            </a:r>
          </a:p>
          <a:p>
            <a:pPr algn="just"/>
            <a:r>
              <a:rPr lang="en-US" dirty="0"/>
              <a:t>Drug compliance to dose, route, timing, and frequency . Moreover, device use, self- care &amp; therapy session or the follow-up.</a:t>
            </a:r>
          </a:p>
        </p:txBody>
      </p:sp>
    </p:spTree>
    <p:extLst>
      <p:ext uri="{BB962C8B-B14F-4D97-AF65-F5344CB8AC3E}">
        <p14:creationId xmlns:p14="http://schemas.microsoft.com/office/powerpoint/2010/main" val="380985757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6C59CF-2295-450F-999D-0284A3706AB7}"/>
              </a:ext>
            </a:extLst>
          </p:cNvPr>
          <p:cNvSpPr>
            <a:spLocks noGrp="1"/>
          </p:cNvSpPr>
          <p:nvPr>
            <p:ph type="title"/>
          </p:nvPr>
        </p:nvSpPr>
        <p:spPr/>
        <p:txBody>
          <a:bodyPr/>
          <a:lstStyle/>
          <a:p>
            <a:endParaRPr lang="en-GB"/>
          </a:p>
        </p:txBody>
      </p:sp>
      <p:pic>
        <p:nvPicPr>
          <p:cNvPr id="5" name="Content Placeholder 4" descr="A screenshot of a cell phone&#10;&#10;Description automatically generated">
            <a:extLst>
              <a:ext uri="{FF2B5EF4-FFF2-40B4-BE49-F238E27FC236}">
                <a16:creationId xmlns:a16="http://schemas.microsoft.com/office/drawing/2014/main" id="{281A0EFE-D246-4698-BE3F-DC8A8783CC24}"/>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677334" y="609600"/>
            <a:ext cx="8596667" cy="5638800"/>
          </a:xfrm>
        </p:spPr>
      </p:pic>
    </p:spTree>
    <p:extLst>
      <p:ext uri="{BB962C8B-B14F-4D97-AF65-F5344CB8AC3E}">
        <p14:creationId xmlns:p14="http://schemas.microsoft.com/office/powerpoint/2010/main" val="35258751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1EC47C-BD19-4DB1-88B1-0340A808D1CB}"/>
              </a:ext>
            </a:extLst>
          </p:cNvPr>
          <p:cNvSpPr>
            <a:spLocks noGrp="1"/>
          </p:cNvSpPr>
          <p:nvPr>
            <p:ph type="title"/>
          </p:nvPr>
        </p:nvSpPr>
        <p:spPr/>
        <p:txBody>
          <a:bodyPr/>
          <a:lstStyle/>
          <a:p>
            <a:endParaRPr lang="en-GB"/>
          </a:p>
        </p:txBody>
      </p:sp>
      <p:pic>
        <p:nvPicPr>
          <p:cNvPr id="5" name="Content Placeholder 4" descr="A screenshot of a cell phone&#10;&#10;Description automatically generated">
            <a:extLst>
              <a:ext uri="{FF2B5EF4-FFF2-40B4-BE49-F238E27FC236}">
                <a16:creationId xmlns:a16="http://schemas.microsoft.com/office/drawing/2014/main" id="{8057EF80-F03C-4EE9-A099-E54BCD8DF800}"/>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677334" y="609600"/>
            <a:ext cx="10576819" cy="5638800"/>
          </a:xfrm>
        </p:spPr>
      </p:pic>
    </p:spTree>
    <p:extLst>
      <p:ext uri="{BB962C8B-B14F-4D97-AF65-F5344CB8AC3E}">
        <p14:creationId xmlns:p14="http://schemas.microsoft.com/office/powerpoint/2010/main" val="3564447302"/>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4151</TotalTime>
  <Words>857</Words>
  <Application>Microsoft Office PowerPoint</Application>
  <PresentationFormat>Widescreen</PresentationFormat>
  <Paragraphs>50</Paragraphs>
  <Slides>14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14</vt:i4>
      </vt:variant>
    </vt:vector>
  </HeadingPairs>
  <TitlesOfParts>
    <vt:vector size="19" baseType="lpstr">
      <vt:lpstr>Arial</vt:lpstr>
      <vt:lpstr>Trebuchet MS</vt:lpstr>
      <vt:lpstr>Wingdings</vt:lpstr>
      <vt:lpstr>Wingdings 3</vt:lpstr>
      <vt:lpstr>Facet</vt:lpstr>
      <vt:lpstr>Doctor Patient Interaction</vt:lpstr>
      <vt:lpstr>Continue…</vt:lpstr>
      <vt:lpstr>Continue….</vt:lpstr>
      <vt:lpstr>Model of Interaction</vt:lpstr>
      <vt:lpstr>PowerPoint Presentation</vt:lpstr>
      <vt:lpstr>PowerPoint Presentation</vt:lpstr>
      <vt:lpstr>COMPLIANCE</vt:lpstr>
      <vt:lpstr>PowerPoint Presentation</vt:lpstr>
      <vt:lpstr>PowerPoint Presentation</vt:lpstr>
      <vt:lpstr>Non-compliance</vt:lpstr>
      <vt:lpstr>PowerPoint Presentation</vt:lpstr>
      <vt:lpstr>PowerPoint Presentation</vt:lpstr>
      <vt:lpstr>Barriers  </vt:lpstr>
      <vt:lpstr>conclusion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Windows User</dc:creator>
  <cp:lastModifiedBy>Windows User</cp:lastModifiedBy>
  <cp:revision>11</cp:revision>
  <dcterms:created xsi:type="dcterms:W3CDTF">2020-04-21T17:06:39Z</dcterms:created>
  <dcterms:modified xsi:type="dcterms:W3CDTF">2020-04-24T14:23:58Z</dcterms:modified>
</cp:coreProperties>
</file>