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handoutMasterIdLst>
    <p:handoutMasterId r:id="rId6"/>
  </p:handoutMasterIdLst>
  <p:sldIdLst>
    <p:sldId id="256" r:id="rId2"/>
    <p:sldId id="307" r:id="rId3"/>
    <p:sldId id="318" r:id="rId4"/>
    <p:sldId id="319" r:id="rId5"/>
  </p:sldIdLst>
  <p:sldSz cx="9144000" cy="6858000" type="screen4x3"/>
  <p:notesSz cx="6858000" cy="9117013"/>
  <p:custDataLst>
    <p:tags r:id="rId7"/>
  </p:custDataLst>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9999"/>
    <a:srgbClr val="FF3300"/>
    <a:srgbClr val="FF6633"/>
    <a:srgbClr val="F8F8F8"/>
    <a:srgbClr val="FFFF99"/>
    <a:srgbClr val="FFFF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687" autoAdjust="0"/>
    <p:restoredTop sz="82743" autoAdjust="0"/>
  </p:normalViewPr>
  <p:slideViewPr>
    <p:cSldViewPr>
      <p:cViewPr varScale="1">
        <p:scale>
          <a:sx n="60" d="100"/>
          <a:sy n="60"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1026"/>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3907" name="Rectangle 1027"/>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3908" name="Rectangle 1028"/>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3909" name="Rectangle 1029"/>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3E43931-6D0F-4086-9DBC-F141A433D91A}" type="slidenum">
              <a:rPr lang="en-US"/>
              <a:pPr>
                <a:defRPr/>
              </a:pPr>
              <a:t>‹#›</a:t>
            </a:fld>
            <a:endParaRPr lang="en-US"/>
          </a:p>
        </p:txBody>
      </p:sp>
    </p:spTree>
    <p:extLst>
      <p:ext uri="{BB962C8B-B14F-4D97-AF65-F5344CB8AC3E}">
        <p14:creationId xmlns:p14="http://schemas.microsoft.com/office/powerpoint/2010/main" val="5311215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11" name="Slide Number Placeholder 10"/>
          <p:cNvSpPr>
            <a:spLocks noGrp="1"/>
          </p:cNvSpPr>
          <p:nvPr>
            <p:ph type="sldNum" sz="quarter" idx="12"/>
          </p:nvPr>
        </p:nvSpPr>
        <p:spPr/>
        <p:txBody>
          <a:bodyPr/>
          <a:lstStyle>
            <a:extLst/>
          </a:lstStyle>
          <a:p>
            <a:pPr>
              <a:defRPr/>
            </a:pPr>
            <a:fld id="{387D9AD3-864C-4847-898B-B8514B901B2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641A455-B3EF-4A04-9EF6-01E5F0EC7F7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1F1F47E-CB8F-4401-968D-21F49927438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83002EB-66DC-431C-8DCF-30F22B6670A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F1F9F71-8965-4A5B-8BA3-D3D3D70FDFC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CB87770-999B-4D56-B983-175430B92C8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34E5ECC-B2EE-4D2D-9F62-531747948B2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1F3E9C1-50BB-4A67-A183-1361020708A3}"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71A6B715-0C40-4F19-ACD7-C9299F9FB9F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A411BF5-2CF9-45B6-8D43-969BB8C611B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7FE115-3B9C-420D-8723-913142B3B8E3}"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4E2E2363-7F64-4F2C-A4F0-5CC78B9A98C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40516" y="1066800"/>
            <a:ext cx="7772400" cy="2133600"/>
          </a:xfrm>
        </p:spPr>
        <p:txBody>
          <a:bodyPr>
            <a:normAutofit/>
          </a:bodyPr>
          <a:lstStyle/>
          <a:p>
            <a:pPr algn="just" eaLnBrk="1" hangingPunct="1"/>
            <a:r>
              <a:rPr lang="en-US" sz="3200" dirty="0" smtClean="0">
                <a:solidFill>
                  <a:srgbClr val="FF0000"/>
                </a:solidFill>
              </a:rPr>
              <a:t>Purpose of Classification of Field Crops</a:t>
            </a:r>
            <a:br>
              <a:rPr lang="en-US" sz="3200" dirty="0" smtClean="0">
                <a:solidFill>
                  <a:srgbClr val="FF0000"/>
                </a:solidFill>
              </a:rPr>
            </a:br>
            <a:endParaRPr lang="en-US" sz="3200" dirty="0" smtClean="0">
              <a:solidFill>
                <a:srgbClr val="00B050"/>
              </a:solidFill>
            </a:endParaRPr>
          </a:p>
        </p:txBody>
      </p:sp>
      <p:sp>
        <p:nvSpPr>
          <p:cNvPr id="3076" name="AutoShape 6"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3077" name="AutoShape 8"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3078" name="AutoShape 10" descr="data:image/jpeg;base64,/9j/4AAQSkZJRgABAQAAAQABAAD/2wCEAAkGBwgHBgkIBwgKCgkLDRYPDQwMDRsUFRAWIB0iIiAdHx8kKDQsJCYxJx8fLT0tMTU3Ojo6Iys/RD84QzQ5OjcBCgoKDQwNGg8PGjclHyU3Nzc3Nzc3Nzc3Nzc3Nzc3Nzc3Nzc3Nzc3Nzc3Nzc3Nzc3Nzc3Nzc3Nzc3Nzc3Nzc3N//AABEIAHYAsgMBIgACEQEDEQH/xAAbAAACAgMBAAAAAAAAAAAAAAAFBgAEAQMHAv/EADkQAAIBAwMCBAMGBQIHAAAAAAECAwAEEQUSIQYxE0FRYRQicRUjMkKBkSRSobHwYsEHM0OC0eHx/8QAGwEAAgMBAQEAAAAAAAAAAAAAAgMBBAUABgf/xAAoEQACAgEEAgEEAgMAAAAAAAAAAQIRAwQSITEFQRMiMmFxUYEUM7H/2gAMAwEAAhEDEQA/AEkbpmwBxV+x0/dIDitmlWLMPm7+lNFjYBACRSkik1Ros9PCqDiikAMOGHerSxBEHFVbhtucUTAcgja3aygqe/vVLULdn5UDH0oS1y0Eu5aMWl4tygyfKq7hXJXaSYr3ySxlsjI+lCnYlgDTNriKgJBpc2l2yAO9Ni7QyKTHrpKDZZBvUZrTqnzXB+tbumL1UtBbzgRyAcA+f0rTfMDc/rUz4xcCZJqRshOxB60N1SfarUSUblFDdTtiytSItBIS9Sud8vBqlvIohfWTFycf0oe8LrR2mOvg8nLVnZXuFCfKrIh4oGwCsvCYr1DKUb2r3JHtFVjwa5ckLkO2l5xgmt0coWYEUAhkKnvRG2YtIvuaBqmRQ12MuQM0dt2ylL0A2sP0o1bNxTE6Bapm4qM1isbqzR7yQcmnCCbgcUVijVVFVLq9j8chSO/rW0XIKcUxyVFmUuD3K4GQDQy7k781tmm70OuJM0CZXbsp3MnJrRbX720nJ+T+1YuDkmqMvnRdo5BHUrxZk4bNDrZ2aQAHzrVFKqblcHB8/SmXRNISaDxuCSeOKVJ7RkUgtDbKdOVpMDA4YHtQOW6aO5CyPuH5Wpsls4xZ7QDnH5TikXU7eRLplVWK+lc+iUt3A02VwrgAmrc0KyIc0vaRb3KJuuD4KA8eIMHFH4rmwCgNdjd78UmSfon/ABsjdJAa+09eeKC3OngE4FPUjWEyExN4m0cgN3rQRaTJmGAR44D43c/Q1Efy6GR0WZ+hIh0/B5Xmtj2e3jGKbJL74R1g1WGJ7eQ4SaNNpB9/IVV1K6OmSINTt47rS5jtS6jTDxfXyNWYYVPhSJno5xVifdQ7QcigrnaxFdA1PRVlaSK0OZPD8WMZ+WZPVT/tSBdqUkYMMEd/aueKUHUivscezWGwaJ6bJuuYx70GLVd0uX+Li5/NQTXFktD5dsIljx+tXLScbe9CtYfZBEaq2l9hcZpceiHG2M3jj1qUA+0BUrrZ3xsCnU5fiS2ePrR201Deg+by9aUHODVqxuWVsZOKZLhkMbGnDDOaqTTD1qotz8veq8s+fOjiCkb5ZAaqSsMGvDTVpaWiJoyEMjhVOM8Zp/0Bmt9OUSRFwPOMZ49SO/7UhQPtcN6U8WMzJHG6nyqpqtV/j7W1aH4sLy2kMUlxbLYSXDSKIo1LM+eAB3rnF11JY3V4xtCxUPjcSAD+9HetZIk0hbyGJfiWcbj/ADqOSCOx7edcy1K5tNQuHvbCP4eY7TsHA3e1XsMcWZbl0HgxJcyHPUtTae2RxKNg+Uspxz/mf2obHp7zxmfLGPOf096DWSazfzqtpGrrPcJbGFmA3yMCV7/Q80wac9xa2beMrALI8Tg/ldThl/cU94FFW+i+p+kWdJ1IWzqE3B0zjPn7U3+II7X4tUwjDMqgcUlWtzDaXMdxeqFtG4dwOR7f571025t4ho9q9uoliljDKQe4I71namCj9S6HqT4TMN062sWG1UHhuMqzeVedO0eC+6dvdOumPjQM0UiP3BxkGsabc6nbWojYyRxx/LGuedvkP0rGlCWG5vJppFBlGTk+ddiyQitsUDku3bANju+x9PlXd4+n3whB9RnaR9MGlLrywEHUNysK4VznAroV3e6TpNmizzBnEpmMY/M/ekq8lfWdSe6mAXceB6CrmXIpR/JlZ5pdCXJbyIu4g/tWLB9t5EQfzCnnUNIQW2QO4pDx4WpKno9JfTEwe4fNcybKI/Sl/wAVo+aZdZAOkxt7ClaVwU5xS8KtDI9nk3v0rNCm/EfrUqx8aLFIJMmTWUUqeK2cZ5r0RxwKQlZSMiUgd69RK9wW2FRtGTuNDp5ipI7Vt02YutwBySn/AJpygEoli4ilgUO+CvqprM9pLGrMzx/KM4zya8KWt9NlWfALfhU1Zv18TOLcyMF/GD+GponabdP0m8vLJrm3UMgPbPNN1nG/wcTtgDA4868dGkRxPZN38MN9ff8ApRTUI5iXitUCrtHzk9q855DO55Xifro1dJiSjuQtdURT30MVvA/yRBjMcdhjjmkP7JupLiK1t7cY2/MxOMnvxXT9Z0qROmrwWwMszQPn3YikvSrW7m8G2gaM3oGSzglI1HY/7DnyrW8XqMccMrfEfZOXE7+kG6ja36HTE0tmEsZWRXiJ3tKcDjjuMAfvTa+mz2tvp2gmeJr9IzPdKz5ZndskD+Ygt/c1atriDpa0eO9ug0sTZjkkH4twB+Ueuc1X0Kwu7bVbjqzWYWJSL7pWHPPd/wBj/U1YevhJP+PX5f4BUGqY6RdO2sulxi4jjESr8wcck+dK+rR6jZ4tNHvDb2YbMUe7Kpz+X0+lNusTXssMC5Kq4G5F5HPvVLU4YLC2QyoF3L8u4+dYs9e451iqxifFsXLNtQs4pbm71gXRCk7ArL279zSrPqGrXZkY3skUEhyFZ6KajHcOJsDCnJ3D0oNq9pJdpC0C70AwVB/rWvDl8lbPtlW0kUNwJg07GQns2Sc0029s0CpuwSe2KEaZbGKC2gkOWLjHsP8A5TXbhZmKMR92wP6UUuDNyRN93CwsF3gZIrlerp4Wsf8AdmuuSHxtO3DyJ/z+1cu6mg26gr+/NHFqjsNJjdqrZ0FD/opIkm4704XzbungT/J/tSJGsk7YWgw8DUjyZ+TUq+NDlIztPNSn/JEOy8oJkA9aZ7PRTNbhtvJFBNPi8S5TAJAPNdO0S3X4YKRniqqlTKzZzfWNDIjZ0HKn5qTpzLaXDIjsv0JFdfuY1+0ru3YcYyK5n1BahNTbAp0M31bRsJFKN3l5kYufVjmilvJKUdmlcrjzY0OiTFX4eLZ6ZJgtnSOnVW+0uwvoj99FEIZAD3A/95/ejIiZlIBOaSP+HGsJBdtp8vCyElPqe/8AauuR2kIiBRQeM5r5/wCVc9PqHGX9G7pZJwFnUbG4udB1GGyYi6NuwiwfzYrb030taWWlWeU+/MCeO/mzYyc/qTVv4sJcyBQQyHkYq9bXwnJPAFUZ6nOsXxx4V2W3C+UAI+mdNveqbi4viLia1jj8CFjkRK2fmwfMkH9hTNeadbXdq9tMmYnQoR7GvSCJN0iIqtJ+JgOT9aW+s9X1BBDpGiEDULzgS+UK+bUKyZ9VljGMuq/Srti3H2aek5Ut9GkgkWWWWyc2wL8ltvC4/QCh97omta3dPLekQwZ+SLvhabOndJj0fTIrVWMrglpJWOWdjyWJolI6IpLeVOy+SlHUzyY+37EvCmqYgXHSM8ds0cM3l2yT+lc/vElsbl4QzKwbDY4Fdb1fqezsWKb03eYrm/Ud/Z392ZYVG498DAr1/h8mozYPkzv9GfncYy2xKliWDB9xL/zZ5o5au4Odxye/Peglk1HbNdxFaUyjkYYtNxgKZ4PlSb1RaESZx50/6dANvNLvVlphWIFdDoVjf1FQwmbQlX/RQvRNJyQSvnTNo0Im0pQfSttlAsANA3URjlRlbFNo4HapVvcKlVd0gdzB/Sls1zpoRHRFG5pBtH3nHHPtTbobKYhilrpLAsEUYZXBDYA86t6DqKLPJDnhXKjPtV2M9659MW2VuoX+D6ogLfhnUrmkfqqEpf5I7mnf/iGuEsr1O8bjNAuorVb2yiu1GSyg0Mo7ZpjIvgUFXirMa/wz/WrMVkSuMV6Nq0cUgAp1k2DLCV7e9jljJDK2eK7z0xrUesacjxFfERQCM88VwOElbhSPWmrpTWJ9IvA0P5nGVPYisbzWgWqwXH7l0XdLm2Sp9HXFYb3JUB3GDxQdhc2d2vykqx4FWE1i3uJU42K/ZmI49qvvIPHO4AlexxXiqnidSR6CE0/tNMNzOxI2NtFJmnW1zedby3zq3hxM3J/bFOc2+IfJjD80PhjeG6324Lh2+8XHY+tP0+X41Ol2qCdB6OXOK9SIHXkZrXGGAHymqmoS3QjIhIU+pFUIxuVIRPhFDVrCw2MbiKLBHJIrj+oxwjVpktWBi3fKR2p71q3u5lczymQeeDSitgVvBxXtvC4Pjju33Zh6rNcttUerSFkGfKj+nD8NeVswIRx5Vm0BV628nZnSdjLYtjFDeqMNCTir9gRxmtPUMKm2b6VOK6YMeGDOnG/gSBXqSXa7VW6akVIXVyBhqxql1DG74cc0qSsbI3fE1mgf2hD/AD1ml/GwRk6SVvhI+4BXdyfelaS9ew1q4BP/AFTn25pm6WYpa23zex/WlDqlo/t27MWMeJ5ds+dO07vcvyclyNWoXC6zobRqdzKaF6XL/Cy2kp/DyM1W6PmLXEkDHhh2q5f2/wAJqeBwH4pmXlIjp0ZgtAScCttzZgW03y+VWtMXePmHINFZ7ZTAwx3GKmPJzZyiVAJjgcg1b+bwkkBPpXq/tzFeyKRjmr9jCj2+1v0rnzwOUq5M6Jqfw0ngsD4PORnOK69otpEtlFNbTeNFKoZTnP7VzfRulDqT8MVBPJp50fTJunbYw2srTQk58JzkA+ZHpWF5TxGXUQc8Hf8A0vafXRg6mGTbxsBHIO3bdXsQogyoNC5dYSSNlmgZHHbPOaFzavLbNlbltp/K3OK8xj8bqsjcapr+TRlrMUUnYcvNVgsv+esgHqFzQTVOrrS2t/FMMrL6sMZqu3UIu1MLQiRj2wODS11TplxPbFsHA5wPKtfx/hVP/fFr++ynn11NbJJhj7bTUoiUhCg+pyaGvEBchgPOl/RrtoPupCQRxRuO43yjmvQYNNj0/wBONcGXnyTySuTCjuoiI47VTgYF816kDPx61at7VEiLZFXJRbE0boJ/DIqapdCSHbmqyqzE7FLBe5HlUurK6O0+E2CTilR3rpEIWNQL2+fDcrn0oS7u5yzE0X1qN1I3KRzjmhSrjvQqTYxM14NSt+ypUkjt0gC2nIQxYL23+VLvW8KRa7KyZw/JB9alSmafqX7BX3FTpaUx6vHjzps6rjAmgkHckGpUpkuyJ/cYsH8O8K44YZo4W3YHlWKlFBEehP6nsFivCwP4jmq+nRE7VJGM1ipSsnEyY9HTOnIBBaLjzHNFJm45qVKtY3SAfYn9Sai6t4cKhT/NS5FDJNITJKSalSqOVtzdhroYtGso1beecVf1KJHhZSOCKlSlp1JHHOdVtRBPlD51m0uCrp7VKlNn9wfoOS3R8EEDBxVRNW8Pesm9iD2GMVKlPq6IS4BV11Be3DxrG/g27MQETv8ArRSxv54oihldlJycnmpUqnqckl0yWuA6rW2o2ji6tw7JkBvTIPI9O1JctuhghuISRFMCVVu4wcH+tSpRYpOeNuXo5L6bIIeBzWKlSlbmCf/Z"/>
          <p:cNvSpPr>
            <a:spLocks noChangeAspect="1" noChangeArrowheads="1"/>
          </p:cNvSpPr>
          <p:nvPr/>
        </p:nvSpPr>
        <p:spPr bwMode="auto">
          <a:xfrm>
            <a:off x="193675" y="-242888"/>
            <a:ext cx="304800" cy="304801"/>
          </a:xfrm>
          <a:prstGeom prst="rect">
            <a:avLst/>
          </a:prstGeom>
          <a:noFill/>
          <a:ln w="9525">
            <a:noFill/>
            <a:miter lim="800000"/>
            <a:headEnd/>
            <a:tailEnd/>
          </a:ln>
        </p:spPr>
        <p:txBody>
          <a:bodyPr/>
          <a:lstStyle/>
          <a:p>
            <a:endParaRPr lang="en-US"/>
          </a:p>
        </p:txBody>
      </p:sp>
      <p:sp>
        <p:nvSpPr>
          <p:cNvPr id="6" name="Rectangle 2"/>
          <p:cNvSpPr txBox="1">
            <a:spLocks noChangeArrowheads="1"/>
          </p:cNvSpPr>
          <p:nvPr/>
        </p:nvSpPr>
        <p:spPr bwMode="auto">
          <a:xfrm>
            <a:off x="743607" y="47244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a:lstStyle>
          <a:p>
            <a:pPr eaLnBrk="1" hangingPunct="1"/>
            <a:r>
              <a:rPr lang="en-US" sz="4800" kern="0" dirty="0" smtClean="0">
                <a:solidFill>
                  <a:srgbClr val="6600FF"/>
                </a:solidFill>
              </a:rPr>
              <a:t>Dr. Amjed Ali</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85800" y="1219200"/>
            <a:ext cx="7772400" cy="4724400"/>
          </a:xfrm>
        </p:spPr>
        <p:txBody>
          <a:bodyPr/>
          <a:lstStyle/>
          <a:p>
            <a:pPr marL="0" marR="0" indent="0" algn="just">
              <a:lnSpc>
                <a:spcPct val="115000"/>
              </a:lnSpc>
              <a:spcBef>
                <a:spcPts val="0"/>
              </a:spcBef>
              <a:spcAft>
                <a:spcPts val="0"/>
              </a:spcAft>
              <a:buNone/>
            </a:pPr>
            <a:r>
              <a:rPr lang="en-US" sz="3600" dirty="0">
                <a:latin typeface="Times New Roman"/>
                <a:ea typeface="Calibri"/>
                <a:cs typeface="Arial"/>
              </a:rPr>
              <a:t>Crop classification is done to group similar plants as a class for better understanding.</a:t>
            </a:r>
            <a:endParaRPr lang="en-US" sz="3600" dirty="0">
              <a:latin typeface="Calibri"/>
              <a:ea typeface="Calibri"/>
              <a:cs typeface="Arial"/>
            </a:endParaRPr>
          </a:p>
          <a:p>
            <a:pPr marL="0" lvl="0" indent="0" algn="just">
              <a:lnSpc>
                <a:spcPct val="115000"/>
              </a:lnSpc>
              <a:spcBef>
                <a:spcPts val="0"/>
              </a:spcBef>
              <a:spcAft>
                <a:spcPts val="0"/>
              </a:spcAft>
              <a:buNone/>
            </a:pPr>
            <a:r>
              <a:rPr lang="en-US" sz="3600" dirty="0" smtClean="0">
                <a:latin typeface="Times New Roman"/>
                <a:ea typeface="Calibri"/>
                <a:cs typeface="Arial"/>
              </a:rPr>
              <a:t>1. Classification </a:t>
            </a:r>
            <a:r>
              <a:rPr lang="en-US" sz="3600" dirty="0">
                <a:latin typeface="Times New Roman"/>
                <a:ea typeface="Calibri"/>
                <a:cs typeface="Arial"/>
              </a:rPr>
              <a:t>helps in identification of similar plants used for various purposes such as food, feed and fiber</a:t>
            </a:r>
            <a:r>
              <a:rPr lang="en-US" sz="3600" dirty="0" smtClean="0">
                <a:latin typeface="Times New Roman"/>
                <a:ea typeface="Calibri"/>
                <a:cs typeface="Arial"/>
              </a:rPr>
              <a:t>.</a:t>
            </a:r>
            <a:endParaRPr lang="en-US" sz="3600" dirty="0">
              <a:latin typeface="Calibri"/>
              <a:ea typeface="Calibri"/>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85800" y="533400"/>
            <a:ext cx="8001000" cy="5638800"/>
          </a:xfrm>
        </p:spPr>
        <p:txBody>
          <a:bodyPr/>
          <a:lstStyle/>
          <a:p>
            <a:pPr marL="0" lvl="0" indent="0">
              <a:lnSpc>
                <a:spcPct val="115000"/>
              </a:lnSpc>
              <a:spcBef>
                <a:spcPts val="0"/>
              </a:spcBef>
              <a:spcAft>
                <a:spcPts val="0"/>
              </a:spcAft>
              <a:buNone/>
            </a:pPr>
            <a:r>
              <a:rPr lang="en-US" sz="3600" dirty="0" smtClean="0">
                <a:latin typeface="Times New Roman"/>
                <a:ea typeface="Calibri"/>
                <a:cs typeface="Arial"/>
              </a:rPr>
              <a:t>2. Crop </a:t>
            </a:r>
            <a:r>
              <a:rPr lang="en-US" sz="3600" dirty="0">
                <a:latin typeface="Times New Roman"/>
                <a:ea typeface="Calibri"/>
                <a:cs typeface="Arial"/>
              </a:rPr>
              <a:t>classification is essential for orderly reference and avoiding confusion identification. </a:t>
            </a:r>
            <a:r>
              <a:rPr lang="en-US" sz="3600" dirty="0" smtClean="0">
                <a:latin typeface="Times New Roman"/>
                <a:ea typeface="Calibri"/>
                <a:cs typeface="Arial"/>
              </a:rPr>
              <a:t>e.g</a:t>
            </a:r>
            <a:r>
              <a:rPr lang="en-US" sz="3600" dirty="0">
                <a:latin typeface="Times New Roman"/>
                <a:ea typeface="Calibri"/>
                <a:cs typeface="Arial"/>
              </a:rPr>
              <a:t>. There are more than 300 kinds of clover which are similar in appearance but differ from one another in specific way (</a:t>
            </a:r>
            <a:r>
              <a:rPr lang="en-US" sz="3600" dirty="0" err="1">
                <a:latin typeface="Times New Roman"/>
                <a:ea typeface="Calibri"/>
                <a:cs typeface="Arial"/>
              </a:rPr>
              <a:t>berseem</a:t>
            </a:r>
            <a:r>
              <a:rPr lang="en-US" sz="3600" dirty="0">
                <a:latin typeface="Times New Roman"/>
                <a:ea typeface="Calibri"/>
                <a:cs typeface="Arial"/>
              </a:rPr>
              <a:t>, </a:t>
            </a:r>
            <a:r>
              <a:rPr lang="en-US" sz="3600" dirty="0" err="1">
                <a:latin typeface="Times New Roman"/>
                <a:ea typeface="Calibri"/>
                <a:cs typeface="Arial"/>
              </a:rPr>
              <a:t>shaftal</a:t>
            </a:r>
            <a:r>
              <a:rPr lang="en-US" sz="3600" dirty="0">
                <a:latin typeface="Times New Roman"/>
                <a:ea typeface="Calibri"/>
                <a:cs typeface="Arial"/>
              </a:rPr>
              <a:t>). It is difficult to identify and refer them without proper naming and classification. </a:t>
            </a:r>
            <a:endParaRPr lang="en-US" sz="3600" dirty="0">
              <a:latin typeface="Calibri"/>
              <a:ea typeface="Calibri"/>
              <a:cs typeface="Arial"/>
            </a:endParaRPr>
          </a:p>
          <a:p>
            <a:pPr marL="0" marR="0" indent="0" algn="just">
              <a:lnSpc>
                <a:spcPct val="115000"/>
              </a:lnSpc>
              <a:spcBef>
                <a:spcPts val="0"/>
              </a:spcBef>
              <a:spcAft>
                <a:spcPts val="0"/>
              </a:spcAft>
              <a:buNone/>
            </a:pPr>
            <a:endParaRPr lang="en-US" sz="3600" dirty="0">
              <a:latin typeface="Calibri"/>
              <a:ea typeface="Calibri"/>
              <a:cs typeface="Arial"/>
            </a:endParaRPr>
          </a:p>
        </p:txBody>
      </p:sp>
    </p:spTree>
    <p:extLst>
      <p:ext uri="{BB962C8B-B14F-4D97-AF65-F5344CB8AC3E}">
        <p14:creationId xmlns:p14="http://schemas.microsoft.com/office/powerpoint/2010/main" val="3312632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85800" y="533400"/>
            <a:ext cx="8001000" cy="5638800"/>
          </a:xfrm>
        </p:spPr>
        <p:txBody>
          <a:bodyPr/>
          <a:lstStyle/>
          <a:p>
            <a:pPr marL="0" lvl="0" indent="0" algn="just">
              <a:lnSpc>
                <a:spcPct val="115000"/>
              </a:lnSpc>
              <a:spcBef>
                <a:spcPts val="0"/>
              </a:spcBef>
              <a:spcAft>
                <a:spcPts val="0"/>
              </a:spcAft>
              <a:buNone/>
            </a:pPr>
            <a:r>
              <a:rPr lang="en-US" sz="3600" dirty="0" smtClean="0">
                <a:latin typeface="Times New Roman"/>
                <a:ea typeface="Calibri"/>
                <a:cs typeface="Arial"/>
              </a:rPr>
              <a:t>3. </a:t>
            </a:r>
            <a:r>
              <a:rPr lang="en-US" dirty="0" smtClean="0">
                <a:latin typeface="Times New Roman"/>
                <a:ea typeface="Calibri"/>
                <a:cs typeface="Arial"/>
              </a:rPr>
              <a:t>The </a:t>
            </a:r>
            <a:r>
              <a:rPr lang="en-US" dirty="0">
                <a:latin typeface="Times New Roman"/>
                <a:ea typeface="Calibri"/>
                <a:cs typeface="Arial"/>
              </a:rPr>
              <a:t>common names in different countries are different according to local language. Even within the same country and the same language, the common names are different E.g. Wild oat is called </a:t>
            </a:r>
            <a:r>
              <a:rPr lang="en-US" dirty="0" err="1">
                <a:latin typeface="Times New Roman"/>
                <a:ea typeface="Calibri"/>
                <a:cs typeface="Arial"/>
              </a:rPr>
              <a:t>Javi</a:t>
            </a:r>
            <a:r>
              <a:rPr lang="en-US" dirty="0">
                <a:latin typeface="Times New Roman"/>
                <a:ea typeface="Calibri"/>
                <a:cs typeface="Arial"/>
              </a:rPr>
              <a:t>, </a:t>
            </a:r>
            <a:r>
              <a:rPr lang="en-US" dirty="0" err="1">
                <a:latin typeface="Times New Roman"/>
                <a:ea typeface="Calibri"/>
                <a:cs typeface="Arial"/>
              </a:rPr>
              <a:t>Joudri</a:t>
            </a:r>
            <a:r>
              <a:rPr lang="en-US" dirty="0">
                <a:latin typeface="Times New Roman"/>
                <a:ea typeface="Calibri"/>
                <a:cs typeface="Arial"/>
              </a:rPr>
              <a:t> in different parts of Punjab. Hence, long ago it was felt that every distinct plant species should have one name understood by all. This name is called botanical or technical name and it is written in Latin. </a:t>
            </a:r>
            <a:endParaRPr lang="en-US" dirty="0">
              <a:latin typeface="Calibri"/>
              <a:ea typeface="Calibri"/>
              <a:cs typeface="Arial"/>
            </a:endParaRPr>
          </a:p>
          <a:p>
            <a:pPr marL="0" lvl="0" indent="0">
              <a:lnSpc>
                <a:spcPct val="115000"/>
              </a:lnSpc>
              <a:spcBef>
                <a:spcPts val="0"/>
              </a:spcBef>
              <a:spcAft>
                <a:spcPts val="0"/>
              </a:spcAft>
              <a:buNone/>
            </a:pPr>
            <a:endParaRPr lang="en-US" sz="3600" dirty="0">
              <a:latin typeface="Calibri"/>
              <a:ea typeface="Calibri"/>
              <a:cs typeface="Arial"/>
            </a:endParaRPr>
          </a:p>
          <a:p>
            <a:pPr marL="0" marR="0" indent="0" algn="just">
              <a:lnSpc>
                <a:spcPct val="115000"/>
              </a:lnSpc>
              <a:spcBef>
                <a:spcPts val="0"/>
              </a:spcBef>
              <a:spcAft>
                <a:spcPts val="0"/>
              </a:spcAft>
              <a:buNone/>
            </a:pPr>
            <a:endParaRPr lang="en-US" sz="3600" dirty="0">
              <a:latin typeface="Calibri"/>
              <a:ea typeface="Calibri"/>
              <a:cs typeface="Arial"/>
            </a:endParaRPr>
          </a:p>
        </p:txBody>
      </p:sp>
    </p:spTree>
    <p:extLst>
      <p:ext uri="{BB962C8B-B14F-4D97-AF65-F5344CB8AC3E}">
        <p14:creationId xmlns:p14="http://schemas.microsoft.com/office/powerpoint/2010/main" val="26197365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2407</TotalTime>
  <Words>182</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Aspect</vt:lpstr>
      <vt:lpstr>Purpose of Classification of Field Crops </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AND PESTS</dc:title>
  <dc:creator>Valued Gateway Client</dc:creator>
  <cp:lastModifiedBy>Dr Amjad</cp:lastModifiedBy>
  <cp:revision>60</cp:revision>
  <cp:lastPrinted>1601-01-01T00:00:00Z</cp:lastPrinted>
  <dcterms:created xsi:type="dcterms:W3CDTF">2001-03-12T17:15:45Z</dcterms:created>
  <dcterms:modified xsi:type="dcterms:W3CDTF">2020-04-19T18:46:53Z</dcterms:modified>
</cp:coreProperties>
</file>