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533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765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235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31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301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27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96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981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173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2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56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A8824-3755-4F98-9063-2A409C6442FB}" type="datetimeFigureOut">
              <a:rPr lang="en-US" smtClean="0"/>
              <a:pPr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048C7-8C59-4C81-A148-A4D019B6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6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EMPLOYEE RECRUITMENT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Recruiting is the process of discovering potential candidates for actual  or anticipated organizational  vacancies, or it is a linking activity that brings together those with jobs to fill and those seeking jobs.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55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smtClean="0">
                <a:solidFill>
                  <a:srgbClr val="FF0000"/>
                </a:solidFill>
              </a:rPr>
              <a:t>Alternatives Recruitments:</a:t>
            </a:r>
          </a:p>
          <a:p>
            <a:pPr marL="571500" indent="-571500">
              <a:buAutoNum type="romanLcPeriod"/>
            </a:pPr>
            <a:r>
              <a:rPr lang="en-US" dirty="0" smtClean="0"/>
              <a:t>Temporary Help Services</a:t>
            </a:r>
          </a:p>
          <a:p>
            <a:pPr marL="571500" indent="-571500">
              <a:buAutoNum type="romanLcPeriod"/>
            </a:pPr>
            <a:r>
              <a:rPr lang="en-US" dirty="0" smtClean="0"/>
              <a:t>Employee Leasing Leased</a:t>
            </a:r>
            <a:endParaRPr lang="en-US" dirty="0"/>
          </a:p>
          <a:p>
            <a:pPr marL="571500" indent="-571500">
              <a:buAutoNum type="romanLcPeriod"/>
            </a:pPr>
            <a:r>
              <a:rPr lang="en-US" dirty="0" smtClean="0"/>
              <a:t>Independent Contractors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Advantages:</a:t>
            </a:r>
          </a:p>
          <a:p>
            <a:pPr marL="571500" indent="-571500">
              <a:buAutoNum type="romanLcPeriod"/>
            </a:pPr>
            <a:r>
              <a:rPr lang="en-US" dirty="0" smtClean="0"/>
              <a:t>Experienced employees</a:t>
            </a:r>
          </a:p>
          <a:p>
            <a:pPr marL="571500" indent="-571500">
              <a:buAutoNum type="romanLcPeriod"/>
            </a:pPr>
            <a:r>
              <a:rPr lang="en-US" dirty="0" smtClean="0"/>
              <a:t>Adjusted with culture</a:t>
            </a:r>
          </a:p>
          <a:p>
            <a:pPr marL="571500" indent="-571500">
              <a:buAutoNum type="romanLcPeriod"/>
            </a:pPr>
            <a:r>
              <a:rPr lang="en-US" dirty="0" smtClean="0"/>
              <a:t>Sending where needed, less idol time wastage</a:t>
            </a:r>
          </a:p>
          <a:p>
            <a:pPr marL="571500" indent="-571500">
              <a:buAutoNum type="romanLcPeriod"/>
            </a:pPr>
            <a:r>
              <a:rPr lang="en-US" dirty="0" smtClean="0"/>
              <a:t>Less full time jobber where job is of informal nature.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65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GOALS OF RECRUITING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Qualified job seekers should respond</a:t>
            </a:r>
          </a:p>
          <a:p>
            <a:pPr marL="514350" indent="-514350">
              <a:buAutoNum type="arabicPeriod"/>
            </a:pPr>
            <a:r>
              <a:rPr lang="en-US" dirty="0" smtClean="0"/>
              <a:t>Unqualified should select out of job candidacy.</a:t>
            </a:r>
          </a:p>
          <a:p>
            <a:pPr marL="0" indent="0">
              <a:buNone/>
            </a:pPr>
            <a:r>
              <a:rPr lang="en-US" dirty="0" smtClean="0"/>
              <a:t>Secondary Goals-</a:t>
            </a:r>
          </a:p>
          <a:p>
            <a:pPr marL="514350" indent="-514350">
              <a:buAutoNum type="alphaLcPeriod"/>
            </a:pPr>
            <a:r>
              <a:rPr lang="en-US" dirty="0" smtClean="0"/>
              <a:t>Saving time- to screening and checking applications or CVs.</a:t>
            </a:r>
          </a:p>
          <a:p>
            <a:pPr marL="514350" indent="-514350">
              <a:buAutoNum type="alphaLcPeriod"/>
            </a:pPr>
            <a:r>
              <a:rPr lang="en-US" dirty="0" smtClean="0"/>
              <a:t>Saving cost of processing-when unqualified keep away from applying. </a:t>
            </a:r>
          </a:p>
        </p:txBody>
      </p:sp>
    </p:spTree>
    <p:extLst>
      <p:ext uri="{BB962C8B-B14F-4D97-AF65-F5344CB8AC3E}">
        <p14:creationId xmlns:p14="http://schemas.microsoft.com/office/powerpoint/2010/main" xmlns="" val="21367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RECRUITING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Size of company</a:t>
            </a:r>
          </a:p>
          <a:p>
            <a:pPr marL="514350" indent="-514350">
              <a:buAutoNum type="arabicPeriod"/>
            </a:pPr>
            <a:r>
              <a:rPr lang="en-US" dirty="0" smtClean="0"/>
              <a:t>Pay level of the company</a:t>
            </a:r>
          </a:p>
          <a:p>
            <a:pPr marL="514350" indent="-514350">
              <a:buAutoNum type="arabicPeriod"/>
            </a:pPr>
            <a:r>
              <a:rPr lang="en-US" dirty="0" smtClean="0"/>
              <a:t>Influence of local community</a:t>
            </a:r>
          </a:p>
          <a:p>
            <a:pPr marL="514350" indent="-514350">
              <a:buAutoNum type="arabicPeriod"/>
            </a:pPr>
            <a:r>
              <a:rPr lang="en-US" dirty="0" smtClean="0"/>
              <a:t>Turnover-working conditions, benefit packages, opportunities in market</a:t>
            </a:r>
          </a:p>
          <a:p>
            <a:pPr marL="514350" indent="-514350">
              <a:buAutoNum type="arabicPeriod"/>
            </a:pPr>
            <a:r>
              <a:rPr lang="en-US" dirty="0" smtClean="0"/>
              <a:t>Need for future recruiting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Growing organizations need more recruiting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57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CONSTRAINTS ON RECRUITING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Organizational Image</a:t>
            </a:r>
          </a:p>
          <a:p>
            <a:pPr marL="514350" indent="-514350">
              <a:buAutoNum type="arabicPeriod"/>
            </a:pPr>
            <a:r>
              <a:rPr lang="en-US" dirty="0" smtClean="0"/>
              <a:t>Job attractiveness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Internal organizational Policies</a:t>
            </a:r>
          </a:p>
          <a:p>
            <a:pPr marL="514350" indent="-514350">
              <a:buAutoNum type="arabicPeriod"/>
            </a:pPr>
            <a:r>
              <a:rPr lang="en-US" dirty="0" smtClean="0"/>
              <a:t>Government Influence</a:t>
            </a:r>
          </a:p>
          <a:p>
            <a:pPr marL="514350" indent="-514350">
              <a:buAutoNum type="arabicPeriod"/>
            </a:pPr>
            <a:r>
              <a:rPr lang="en-US" dirty="0" smtClean="0"/>
              <a:t>Recruiting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263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RECRUITING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Internal sources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Referrals</a:t>
            </a:r>
          </a:p>
          <a:p>
            <a:pPr marL="514350" indent="-514350">
              <a:buAutoNum type="arabicPeriod"/>
            </a:pPr>
            <a:r>
              <a:rPr lang="en-US" dirty="0" smtClean="0"/>
              <a:t>External sources</a:t>
            </a:r>
          </a:p>
          <a:p>
            <a:pPr marL="514350" indent="-514350">
              <a:buAutoNum type="arabicPeriod"/>
            </a:pPr>
            <a:r>
              <a:rPr lang="en-US" dirty="0" smtClean="0"/>
              <a:t>Online recruiting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Alternative ways of recruitment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24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RECRUITING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Internal </a:t>
            </a:r>
            <a:r>
              <a:rPr lang="en-US" dirty="0" smtClean="0">
                <a:solidFill>
                  <a:srgbClr val="FF0000"/>
                </a:solidFill>
              </a:rPr>
              <a:t>Search- </a:t>
            </a:r>
            <a:r>
              <a:rPr lang="en-US" dirty="0" smtClean="0">
                <a:solidFill>
                  <a:srgbClr val="FF0000"/>
                </a:solidFill>
              </a:rPr>
              <a:t>(existing </a:t>
            </a:r>
            <a:r>
              <a:rPr lang="en-US" dirty="0" err="1" smtClean="0">
                <a:solidFill>
                  <a:srgbClr val="FF0000"/>
                </a:solidFill>
              </a:rPr>
              <a:t>employes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rgbClr val="FF0000"/>
                </a:solidFill>
              </a:rPr>
              <a:t>are hired) </a:t>
            </a:r>
          </a:p>
          <a:p>
            <a:pPr marL="514350" indent="-514350">
              <a:buNone/>
            </a:pPr>
            <a:r>
              <a:rPr lang="en-US" smtClean="0"/>
              <a:t>a </a:t>
            </a:r>
            <a:r>
              <a:rPr lang="en-US" dirty="0" smtClean="0"/>
              <a:t>promotion-from-within concept.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Advantages:</a:t>
            </a:r>
          </a:p>
          <a:p>
            <a:pPr marL="514350" indent="-514350">
              <a:buAutoNum type="arabicPeriod"/>
            </a:pPr>
            <a:r>
              <a:rPr lang="en-US" dirty="0" smtClean="0"/>
              <a:t>Good public relations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Builds morale</a:t>
            </a:r>
          </a:p>
          <a:p>
            <a:pPr marL="514350" indent="-514350">
              <a:buAutoNum type="arabicPeriod"/>
            </a:pPr>
            <a:r>
              <a:rPr lang="en-US" dirty="0" smtClean="0"/>
              <a:t>Encourages individuals who are qualified and ambitious.</a:t>
            </a:r>
          </a:p>
          <a:p>
            <a:pPr marL="514350" indent="-514350">
              <a:buAutoNum type="arabicPeriod"/>
            </a:pPr>
            <a:r>
              <a:rPr lang="en-US" dirty="0" smtClean="0"/>
              <a:t>Improves probability of good selection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Less costly</a:t>
            </a:r>
          </a:p>
          <a:p>
            <a:pPr marL="514350" indent="-514350">
              <a:buAutoNum type="arabicPeriod"/>
            </a:pPr>
            <a:r>
              <a:rPr lang="en-US" dirty="0" smtClean="0"/>
              <a:t>Reduces orientation and training costs</a:t>
            </a:r>
          </a:p>
          <a:p>
            <a:pPr marL="514350" indent="-514350">
              <a:buAutoNum type="arabicPeriod"/>
            </a:pPr>
            <a:r>
              <a:rPr lang="en-US" dirty="0" smtClean="0"/>
              <a:t>If designed carefully will help in developing middle and top-level managers.</a:t>
            </a:r>
          </a:p>
        </p:txBody>
      </p:sp>
    </p:spTree>
    <p:extLst>
      <p:ext uri="{BB962C8B-B14F-4D97-AF65-F5344CB8AC3E}">
        <p14:creationId xmlns:p14="http://schemas.microsoft.com/office/powerpoint/2010/main" xmlns="" val="200085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RECRUITING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Employee Referrals and recommendations-</a:t>
            </a:r>
            <a:r>
              <a:rPr lang="en-US" dirty="0" smtClean="0"/>
              <a:t> a current employee refers a person for some vacant position.</a:t>
            </a:r>
          </a:p>
          <a:p>
            <a:pPr marL="0" indent="0">
              <a:buNone/>
            </a:pPr>
            <a:r>
              <a:rPr lang="en-US" dirty="0" smtClean="0"/>
              <a:t>Advantages:</a:t>
            </a:r>
          </a:p>
          <a:p>
            <a:pPr marL="514350" indent="-514350">
              <a:buAutoNum type="arabicPeriod"/>
            </a:pPr>
            <a:r>
              <a:rPr lang="en-US" dirty="0" smtClean="0"/>
              <a:t>Less costs involved</a:t>
            </a:r>
          </a:p>
          <a:p>
            <a:pPr marL="514350" indent="-514350">
              <a:buAutoNum type="arabicPeriod"/>
            </a:pPr>
            <a:r>
              <a:rPr lang="en-US" dirty="0" smtClean="0"/>
              <a:t>Can be reached to the person for hard-to-fill positions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More acceptable applicants</a:t>
            </a:r>
          </a:p>
          <a:p>
            <a:pPr marL="514350" indent="-514350">
              <a:buAutoNum type="arabicPeriod"/>
            </a:pPr>
            <a:r>
              <a:rPr lang="en-US" dirty="0" smtClean="0"/>
              <a:t>More job survival rates as compared to others</a:t>
            </a:r>
          </a:p>
          <a:p>
            <a:pPr marL="0" indent="0">
              <a:buNone/>
            </a:pPr>
            <a:r>
              <a:rPr lang="en-US" dirty="0" smtClean="0"/>
              <a:t>Disadvantages:</a:t>
            </a:r>
          </a:p>
          <a:p>
            <a:pPr marL="514350" indent="-514350">
              <a:buAutoNum type="arabicPeriod"/>
            </a:pPr>
            <a:r>
              <a:rPr lang="en-US" dirty="0" smtClean="0"/>
              <a:t>May create nepotism- hiring people who are related to existing employees.</a:t>
            </a:r>
          </a:p>
          <a:p>
            <a:pPr marL="514350" indent="-514350">
              <a:buAutoNum type="arabicPeriod"/>
            </a:pPr>
            <a:r>
              <a:rPr lang="en-US" dirty="0" smtClean="0"/>
              <a:t>May create a strong grouping at workplace</a:t>
            </a:r>
          </a:p>
          <a:p>
            <a:pPr marL="514350" indent="-514350">
              <a:buAutoNum type="arabicPeriod"/>
            </a:pPr>
            <a:r>
              <a:rPr lang="en-US" dirty="0" smtClean="0"/>
              <a:t>People may mix friendship with job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136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RECRUITING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smtClean="0">
                <a:solidFill>
                  <a:srgbClr val="FF0000"/>
                </a:solidFill>
              </a:rPr>
              <a:t>External Searches-</a:t>
            </a:r>
          </a:p>
          <a:p>
            <a:pPr marL="571500" indent="-571500">
              <a:buAutoNum type="romanLcPeriod"/>
            </a:pPr>
            <a:r>
              <a:rPr lang="en-US" dirty="0" smtClean="0"/>
              <a:t>Advertisement</a:t>
            </a:r>
          </a:p>
          <a:p>
            <a:pPr marL="571500" indent="-571500">
              <a:buAutoNum type="romanLcPeriod"/>
            </a:pPr>
            <a:r>
              <a:rPr lang="en-US" dirty="0" smtClean="0"/>
              <a:t>Employment Agencies</a:t>
            </a:r>
          </a:p>
          <a:p>
            <a:pPr marL="571500" indent="-571500">
              <a:buAutoNum type="romanLcPeriod"/>
            </a:pPr>
            <a:r>
              <a:rPr lang="en-US" dirty="0" smtClean="0"/>
              <a:t>Schools, Colleges, and Universities</a:t>
            </a:r>
          </a:p>
          <a:p>
            <a:pPr marL="571500" indent="-571500">
              <a:buAutoNum type="romanLcPeriod"/>
            </a:pPr>
            <a:r>
              <a:rPr lang="en-US" dirty="0" smtClean="0"/>
              <a:t>Professional Organizations</a:t>
            </a:r>
          </a:p>
          <a:p>
            <a:pPr marL="571500" indent="-571500">
              <a:buAutoNum type="romanLcPeriod"/>
            </a:pPr>
            <a:r>
              <a:rPr lang="en-US" dirty="0" smtClean="0"/>
              <a:t>Unsolicited Applicants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8039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Online Recruiting-</a:t>
            </a:r>
            <a:r>
              <a:rPr lang="en-US" dirty="0" smtClean="0"/>
              <a:t> Resumes created and formatted to be posted online resumes  on job sight.</a:t>
            </a:r>
          </a:p>
          <a:p>
            <a:pPr marL="0" indent="0">
              <a:buNone/>
            </a:pPr>
            <a:r>
              <a:rPr lang="en-US" dirty="0" smtClean="0"/>
              <a:t>Advantages:</a:t>
            </a:r>
          </a:p>
          <a:p>
            <a:pPr marL="514350" indent="-514350">
              <a:buAutoNum type="arabicPeriod"/>
            </a:pPr>
            <a:r>
              <a:rPr lang="en-US" dirty="0" smtClean="0"/>
              <a:t>Low cost</a:t>
            </a:r>
          </a:p>
          <a:p>
            <a:pPr marL="514350" indent="-514350">
              <a:buAutoNum type="arabicPeriod"/>
            </a:pPr>
            <a:r>
              <a:rPr lang="en-US" dirty="0" smtClean="0"/>
              <a:t>Can reach overseas to employee universally-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634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357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EMPLOYEE RECRUITMENT</vt:lpstr>
      <vt:lpstr>DUAL GOALS OF RECRUITING</vt:lpstr>
      <vt:lpstr>FACTORS AFFECTING RECRUITING EFFORTS</vt:lpstr>
      <vt:lpstr>CONSTRAINTS ON RECRUITING EFFORTS</vt:lpstr>
      <vt:lpstr>SOURCES OF RECRUITING</vt:lpstr>
      <vt:lpstr>SOURCES OF RECRUITING</vt:lpstr>
      <vt:lpstr>SOURCES OF RECRUITING</vt:lpstr>
      <vt:lpstr>SOURCES OF RECRUITING</vt:lpstr>
      <vt:lpstr>SOURCES OF RECRUITING</vt:lpstr>
      <vt:lpstr>SOURCES OF RECRUITING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RECRUITMENT</dc:title>
  <dc:creator>itcpu</dc:creator>
  <cp:lastModifiedBy>AmirSohail</cp:lastModifiedBy>
  <cp:revision>12</cp:revision>
  <dcterms:created xsi:type="dcterms:W3CDTF">2014-11-16T15:42:27Z</dcterms:created>
  <dcterms:modified xsi:type="dcterms:W3CDTF">2015-10-18T05:07:12Z</dcterms:modified>
</cp:coreProperties>
</file>