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sldIdLst>
    <p:sldId id="322" r:id="rId2"/>
    <p:sldId id="323" r:id="rId3"/>
    <p:sldId id="324" r:id="rId4"/>
    <p:sldId id="325" r:id="rId5"/>
    <p:sldId id="326" r:id="rId6"/>
    <p:sldId id="327"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426" autoAdjust="0"/>
    <p:restoredTop sz="95374" autoAdjust="0"/>
  </p:normalViewPr>
  <p:slideViewPr>
    <p:cSldViewPr>
      <p:cViewPr>
        <p:scale>
          <a:sx n="66" d="100"/>
          <a:sy n="66" d="100"/>
        </p:scale>
        <p:origin x="-1428" y="-27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95D398A-054F-4B73-9FDA-0B48F8FA1861}" type="datetimeFigureOut">
              <a:rPr lang="en-US" smtClean="0"/>
              <a:t>5/3/2020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0BF6EA0-EC5E-43C8-B8ED-1F45D81114F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95D398A-054F-4B73-9FDA-0B48F8FA1861}" type="datetimeFigureOut">
              <a:rPr lang="en-US" smtClean="0"/>
              <a:t>5/3/2020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0BF6EA0-EC5E-43C8-B8ED-1F45D81114F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95D398A-054F-4B73-9FDA-0B48F8FA1861}" type="datetimeFigureOut">
              <a:rPr lang="en-US" smtClean="0"/>
              <a:t>5/3/2020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0BF6EA0-EC5E-43C8-B8ED-1F45D81114F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95D398A-054F-4B73-9FDA-0B48F8FA1861}" type="datetimeFigureOut">
              <a:rPr lang="en-US" smtClean="0"/>
              <a:t>5/3/2020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0BF6EA0-EC5E-43C8-B8ED-1F45D81114F3}"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95D398A-054F-4B73-9FDA-0B48F8FA1861}" type="datetimeFigureOut">
              <a:rPr lang="en-US" smtClean="0"/>
              <a:t>5/3/2020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0BF6EA0-EC5E-43C8-B8ED-1F45D81114F3}"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95D398A-054F-4B73-9FDA-0B48F8FA1861}" type="datetimeFigureOut">
              <a:rPr lang="en-US" smtClean="0"/>
              <a:t>5/3/2020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0BF6EA0-EC5E-43C8-B8ED-1F45D81114F3}"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95D398A-054F-4B73-9FDA-0B48F8FA1861}" type="datetimeFigureOut">
              <a:rPr lang="en-US" smtClean="0"/>
              <a:t>5/3/2020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0BF6EA0-EC5E-43C8-B8ED-1F45D81114F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95D398A-054F-4B73-9FDA-0B48F8FA1861}" type="datetimeFigureOut">
              <a:rPr lang="en-US" smtClean="0"/>
              <a:t>5/3/2020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0BF6EA0-EC5E-43C8-B8ED-1F45D81114F3}"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95D398A-054F-4B73-9FDA-0B48F8FA1861}" type="datetimeFigureOut">
              <a:rPr lang="en-US" smtClean="0"/>
              <a:t>5/3/2020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0BF6EA0-EC5E-43C8-B8ED-1F45D81114F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95D398A-054F-4B73-9FDA-0B48F8FA1861}" type="datetimeFigureOut">
              <a:rPr lang="en-US" smtClean="0"/>
              <a:t>5/3/2020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0BF6EA0-EC5E-43C8-B8ED-1F45D81114F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95D398A-054F-4B73-9FDA-0B48F8FA1861}" type="datetimeFigureOut">
              <a:rPr lang="en-US" smtClean="0"/>
              <a:t>5/3/2020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0BF6EA0-EC5E-43C8-B8ED-1F45D81114F3}"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95D398A-054F-4B73-9FDA-0B48F8FA1861}" type="datetimeFigureOut">
              <a:rPr lang="en-US" smtClean="0"/>
              <a:t>5/3/2020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0BF6EA0-EC5E-43C8-B8ED-1F45D81114F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676400"/>
            <a:ext cx="8077200" cy="4330891"/>
          </a:xfrm>
        </p:spPr>
        <p:txBody>
          <a:bodyPr>
            <a:normAutofit/>
          </a:bodyPr>
          <a:lstStyle/>
          <a:p>
            <a:r>
              <a:rPr lang="en-US" sz="2800" b="1" dirty="0" err="1">
                <a:latin typeface="Times New Roman" pitchFamily="18" charset="0"/>
                <a:cs typeface="Times New Roman" pitchFamily="18" charset="0"/>
              </a:rPr>
              <a:t>Thuluth</a:t>
            </a:r>
            <a:r>
              <a:rPr lang="en-US" sz="2800" dirty="0">
                <a:latin typeface="Times New Roman" pitchFamily="18" charset="0"/>
                <a:cs typeface="Times New Roman" pitchFamily="18" charset="0"/>
              </a:rPr>
              <a:t> means “one third,” It was first formulated in the 7th century A.D., and fully developed in the 9th century. It is noted for its cursive letters and its use as an decorative script. </a:t>
            </a:r>
          </a:p>
        </p:txBody>
      </p:sp>
      <p:sp>
        <p:nvSpPr>
          <p:cNvPr id="3" name="Title 2"/>
          <p:cNvSpPr>
            <a:spLocks noGrp="1"/>
          </p:cNvSpPr>
          <p:nvPr>
            <p:ph type="title"/>
          </p:nvPr>
        </p:nvSpPr>
        <p:spPr/>
        <p:txBody>
          <a:bodyPr>
            <a:normAutofit/>
          </a:bodyPr>
          <a:lstStyle/>
          <a:p>
            <a:r>
              <a:rPr lang="en-US" sz="3600" dirty="0" err="1" smtClean="0">
                <a:solidFill>
                  <a:schemeClr val="tx1"/>
                </a:solidFill>
                <a:latin typeface="Times New Roman" pitchFamily="18" charset="0"/>
                <a:cs typeface="Times New Roman" pitchFamily="18" charset="0"/>
              </a:rPr>
              <a:t>Khat</a:t>
            </a:r>
            <a:r>
              <a:rPr lang="en-US" sz="3600" dirty="0" smtClean="0">
                <a:solidFill>
                  <a:schemeClr val="tx1"/>
                </a:solidFill>
                <a:latin typeface="Times New Roman" pitchFamily="18" charset="0"/>
                <a:cs typeface="Times New Roman" pitchFamily="18" charset="0"/>
              </a:rPr>
              <a:t> </a:t>
            </a:r>
            <a:r>
              <a:rPr lang="en-US" sz="3600" dirty="0" err="1" smtClean="0">
                <a:solidFill>
                  <a:schemeClr val="tx1"/>
                </a:solidFill>
                <a:latin typeface="Times New Roman" pitchFamily="18" charset="0"/>
                <a:cs typeface="Times New Roman" pitchFamily="18" charset="0"/>
              </a:rPr>
              <a:t>Thuluth</a:t>
            </a:r>
            <a:endParaRPr lang="en-US" sz="3600" dirty="0">
              <a:solidFill>
                <a:schemeClr val="tx1"/>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6200" y="152400"/>
            <a:ext cx="42672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3581400"/>
            <a:ext cx="70866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53552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b="1" dirty="0" err="1">
                <a:latin typeface="Times New Roman" pitchFamily="18" charset="0"/>
                <a:cs typeface="Times New Roman" pitchFamily="18" charset="0"/>
              </a:rPr>
              <a:t>Nasakh</a:t>
            </a:r>
            <a:r>
              <a:rPr lang="en-US" sz="2800" dirty="0">
                <a:latin typeface="Times New Roman" pitchFamily="18" charset="0"/>
                <a:cs typeface="Times New Roman" pitchFamily="18" charset="0"/>
              </a:rPr>
              <a:t>: means “copy” in Arabic, is one of the earliest scripts, redesigned by </a:t>
            </a:r>
            <a:r>
              <a:rPr lang="en-US" sz="2800" dirty="0" err="1">
                <a:latin typeface="Times New Roman" pitchFamily="18" charset="0"/>
                <a:cs typeface="Times New Roman" pitchFamily="18" charset="0"/>
              </a:rPr>
              <a:t>Ibn-Muqlah</a:t>
            </a:r>
            <a:r>
              <a:rPr lang="en-US" sz="2800" dirty="0">
                <a:latin typeface="Times New Roman" pitchFamily="18" charset="0"/>
                <a:cs typeface="Times New Roman" pitchFamily="18" charset="0"/>
              </a:rPr>
              <a:t> in the 10th century A.D., It is noted for its clarity to read and write, and was used to copy the </a:t>
            </a:r>
            <a:r>
              <a:rPr lang="en-US" sz="2800" dirty="0" smtClean="0">
                <a:latin typeface="Times New Roman" pitchFamily="18" charset="0"/>
                <a:cs typeface="Times New Roman" pitchFamily="18" charset="0"/>
              </a:rPr>
              <a:t>Qur’an.</a:t>
            </a:r>
            <a:endParaRPr lang="en-US" sz="28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en-US" sz="3600" dirty="0" err="1" smtClean="0">
                <a:latin typeface="Times New Roman" pitchFamily="18" charset="0"/>
                <a:cs typeface="Times New Roman" pitchFamily="18" charset="0"/>
              </a:rPr>
              <a:t>Khat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Nasakh</a:t>
            </a:r>
            <a:endParaRPr lang="en-US" sz="3600"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2400" y="189139"/>
            <a:ext cx="4267200" cy="11824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3352800"/>
            <a:ext cx="81534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51595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err="1" smtClean="0">
                <a:solidFill>
                  <a:schemeClr val="tx1"/>
                </a:solidFill>
                <a:latin typeface="Times New Roman" pitchFamily="18" charset="0"/>
                <a:cs typeface="Times New Roman" pitchFamily="18" charset="0"/>
              </a:rPr>
              <a:t>Khat</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Taliq</a:t>
            </a:r>
            <a:r>
              <a:rPr lang="en-US" sz="3200" dirty="0" smtClean="0">
                <a:solidFill>
                  <a:schemeClr val="tx1"/>
                </a:solidFill>
                <a:latin typeface="Times New Roman" pitchFamily="18" charset="0"/>
                <a:cs typeface="Times New Roman" pitchFamily="18" charset="0"/>
              </a:rPr>
              <a:t> or Farsi</a:t>
            </a:r>
            <a:endParaRPr lang="en-US" sz="3200" dirty="0">
              <a:solidFill>
                <a:schemeClr val="tx1"/>
              </a:solidFill>
              <a:latin typeface="Times New Roman" pitchFamily="18" charset="0"/>
              <a:cs typeface="Times New Roman" pitchFamily="18" charset="0"/>
            </a:endParaRPr>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43000" y="3416082"/>
            <a:ext cx="7696200" cy="260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533400" y="1600200"/>
            <a:ext cx="8305800" cy="1815882"/>
          </a:xfrm>
          <a:prstGeom prst="rect">
            <a:avLst/>
          </a:prstGeom>
        </p:spPr>
        <p:txBody>
          <a:bodyPr wrap="square">
            <a:spAutoFit/>
          </a:bodyPr>
          <a:lstStyle/>
          <a:p>
            <a:r>
              <a:rPr lang="en-US" sz="2800" b="1" dirty="0" err="1">
                <a:latin typeface="Times New Roman" pitchFamily="18" charset="0"/>
                <a:cs typeface="Times New Roman" pitchFamily="18" charset="0"/>
              </a:rPr>
              <a:t>Ta’liq</a:t>
            </a:r>
            <a:r>
              <a:rPr lang="en-US" sz="2800" dirty="0">
                <a:latin typeface="Times New Roman" pitchFamily="18" charset="0"/>
                <a:cs typeface="Times New Roman" pitchFamily="18" charset="0"/>
              </a:rPr>
              <a:t>: means “hanging,” referring to the shape of the letters, is a cursive script developed by the Persians in the early part of the 9th century A.D., and it is also called Farsi (Persians). </a:t>
            </a:r>
          </a:p>
        </p:txBody>
      </p:sp>
    </p:spTree>
    <p:extLst>
      <p:ext uri="{BB962C8B-B14F-4D97-AF65-F5344CB8AC3E}">
        <p14:creationId xmlns:p14="http://schemas.microsoft.com/office/powerpoint/2010/main" val="1629457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600" dirty="0" err="1" smtClean="0">
                <a:solidFill>
                  <a:schemeClr val="tx1"/>
                </a:solidFill>
                <a:latin typeface="Times New Roman" pitchFamily="18" charset="0"/>
                <a:cs typeface="Times New Roman" pitchFamily="18" charset="0"/>
              </a:rPr>
              <a:t>Khat</a:t>
            </a:r>
            <a:r>
              <a:rPr lang="en-US" sz="3600" dirty="0" smtClean="0">
                <a:solidFill>
                  <a:schemeClr val="tx1"/>
                </a:solidFill>
                <a:latin typeface="Times New Roman" pitchFamily="18" charset="0"/>
                <a:cs typeface="Times New Roman" pitchFamily="18" charset="0"/>
              </a:rPr>
              <a:t> </a:t>
            </a:r>
            <a:r>
              <a:rPr lang="en-US" sz="3600" dirty="0" err="1" smtClean="0">
                <a:solidFill>
                  <a:schemeClr val="tx1"/>
                </a:solidFill>
                <a:latin typeface="Times New Roman" pitchFamily="18" charset="0"/>
                <a:cs typeface="Times New Roman" pitchFamily="18" charset="0"/>
              </a:rPr>
              <a:t>Diwani</a:t>
            </a:r>
            <a:endParaRPr lang="en-US" sz="3600" dirty="0">
              <a:solidFill>
                <a:schemeClr val="tx1"/>
              </a:solidFill>
              <a:latin typeface="Times New Roman" pitchFamily="18" charset="0"/>
              <a:cs typeface="Times New Roman" pitchFamily="18" charset="0"/>
            </a:endParaRPr>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13314" y="3657600"/>
            <a:ext cx="5562600"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609600" y="1600200"/>
            <a:ext cx="8077200" cy="2246769"/>
          </a:xfrm>
          <a:prstGeom prst="rect">
            <a:avLst/>
          </a:prstGeom>
        </p:spPr>
        <p:txBody>
          <a:bodyPr wrap="square">
            <a:spAutoFit/>
          </a:bodyPr>
          <a:lstStyle/>
          <a:p>
            <a:r>
              <a:rPr lang="en-US" sz="2800" b="1" dirty="0" err="1">
                <a:latin typeface="Times New Roman" pitchFamily="18" charset="0"/>
                <a:cs typeface="Times New Roman" pitchFamily="18" charset="0"/>
              </a:rPr>
              <a:t>Diwani</a:t>
            </a:r>
            <a:r>
              <a:rPr lang="en-US" sz="2800" b="1" dirty="0">
                <a:latin typeface="Times New Roman" pitchFamily="18" charset="0"/>
                <a:cs typeface="Times New Roman" pitchFamily="18" charset="0"/>
              </a:rPr>
              <a:t>:</a:t>
            </a:r>
            <a:r>
              <a:rPr lang="en-US" sz="2800" dirty="0">
                <a:latin typeface="Times New Roman" pitchFamily="18" charset="0"/>
                <a:cs typeface="Times New Roman" pitchFamily="18" charset="0"/>
              </a:rPr>
              <a:t> was developed by the Ottomans from the </a:t>
            </a:r>
            <a:r>
              <a:rPr lang="en-US" sz="2800" dirty="0" err="1">
                <a:latin typeface="Times New Roman" pitchFamily="18" charset="0"/>
                <a:cs typeface="Times New Roman" pitchFamily="18" charset="0"/>
              </a:rPr>
              <a:t>Ta’liq</a:t>
            </a:r>
            <a:r>
              <a:rPr lang="en-US" sz="2800" dirty="0">
                <a:latin typeface="Times New Roman" pitchFamily="18" charset="0"/>
                <a:cs typeface="Times New Roman" pitchFamily="18" charset="0"/>
              </a:rPr>
              <a:t> style.  This style became a favorite script for writing in the Ottoman chancellery, and its name was derived from the word “</a:t>
            </a:r>
            <a:r>
              <a:rPr lang="en-US" sz="2800" dirty="0" err="1">
                <a:latin typeface="Times New Roman" pitchFamily="18" charset="0"/>
                <a:cs typeface="Times New Roman" pitchFamily="18" charset="0"/>
              </a:rPr>
              <a:t>Diwan</a:t>
            </a:r>
            <a:r>
              <a:rPr lang="en-US" sz="2800" dirty="0">
                <a:latin typeface="Times New Roman" pitchFamily="18" charset="0"/>
                <a:cs typeface="Times New Roman" pitchFamily="18" charset="0"/>
              </a:rPr>
              <a:t>,” which means the “Royal Court.” </a:t>
            </a:r>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3814992"/>
            <a:ext cx="2076450" cy="2200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46019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b="1" dirty="0" err="1">
                <a:latin typeface="Times New Roman" pitchFamily="18" charset="0"/>
                <a:cs typeface="Times New Roman" pitchFamily="18" charset="0"/>
              </a:rPr>
              <a:t>Riq’a</a:t>
            </a:r>
            <a:r>
              <a:rPr lang="en-US" sz="2800" b="1" dirty="0">
                <a:latin typeface="Times New Roman" pitchFamily="18" charset="0"/>
                <a:cs typeface="Times New Roman" pitchFamily="18" charset="0"/>
              </a:rPr>
              <a:t>:</a:t>
            </a:r>
            <a:r>
              <a:rPr lang="en-US" sz="2800" dirty="0">
                <a:latin typeface="Times New Roman" pitchFamily="18" charset="0"/>
                <a:cs typeface="Times New Roman" pitchFamily="18" charset="0"/>
              </a:rPr>
              <a:t> It is noted for its simplicity and its short horizontal stems.  The word </a:t>
            </a:r>
            <a:r>
              <a:rPr lang="en-US" sz="2800" dirty="0" err="1">
                <a:latin typeface="Times New Roman" pitchFamily="18" charset="0"/>
                <a:cs typeface="Times New Roman" pitchFamily="18" charset="0"/>
              </a:rPr>
              <a:t>Riq’a</a:t>
            </a:r>
            <a:r>
              <a:rPr lang="en-US" sz="2800" dirty="0">
                <a:latin typeface="Times New Roman" pitchFamily="18" charset="0"/>
                <a:cs typeface="Times New Roman" pitchFamily="18" charset="0"/>
              </a:rPr>
              <a:t> means “a small sheet,” which could be an indication of the media on which it was originally created. </a:t>
            </a:r>
          </a:p>
        </p:txBody>
      </p:sp>
      <p:sp>
        <p:nvSpPr>
          <p:cNvPr id="3" name="Title 2"/>
          <p:cNvSpPr>
            <a:spLocks noGrp="1"/>
          </p:cNvSpPr>
          <p:nvPr>
            <p:ph type="title"/>
          </p:nvPr>
        </p:nvSpPr>
        <p:spPr/>
        <p:txBody>
          <a:bodyPr>
            <a:normAutofit/>
          </a:bodyPr>
          <a:lstStyle/>
          <a:p>
            <a:r>
              <a:rPr lang="en-US" sz="3600" dirty="0" err="1" smtClean="0">
                <a:solidFill>
                  <a:schemeClr val="tx1"/>
                </a:solidFill>
                <a:latin typeface="Times New Roman" pitchFamily="18" charset="0"/>
                <a:cs typeface="Times New Roman" pitchFamily="18" charset="0"/>
              </a:rPr>
              <a:t>Khat</a:t>
            </a:r>
            <a:r>
              <a:rPr lang="en-US" sz="3600" dirty="0" smtClean="0">
                <a:solidFill>
                  <a:schemeClr val="tx1"/>
                </a:solidFill>
                <a:latin typeface="Times New Roman" pitchFamily="18" charset="0"/>
                <a:cs typeface="Times New Roman" pitchFamily="18" charset="0"/>
              </a:rPr>
              <a:t> </a:t>
            </a:r>
            <a:r>
              <a:rPr lang="en-US" sz="3600" dirty="0" err="1" smtClean="0">
                <a:solidFill>
                  <a:schemeClr val="tx1"/>
                </a:solidFill>
                <a:latin typeface="Times New Roman" pitchFamily="18" charset="0"/>
                <a:cs typeface="Times New Roman" pitchFamily="18" charset="0"/>
              </a:rPr>
              <a:t>Riqa</a:t>
            </a:r>
            <a:endParaRPr lang="en-US" sz="3600" dirty="0">
              <a:solidFill>
                <a:schemeClr val="tx1"/>
              </a:solidFill>
              <a:latin typeface="Times New Roman" pitchFamily="18" charset="0"/>
              <a:cs typeface="Times New Roman" pitchFamily="18" charset="0"/>
            </a:endParaRPr>
          </a:p>
        </p:txBody>
      </p:sp>
      <p:pic>
        <p:nvPicPr>
          <p:cNvPr id="5122" name="Picture 2" descr="C:\Users\ATIF NOOR\Desktop\IMG_20200409_0933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5614988" y="-1124630"/>
            <a:ext cx="1447800" cy="3838575"/>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3352800"/>
            <a:ext cx="7086600"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05791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600" dirty="0" err="1" smtClean="0">
                <a:solidFill>
                  <a:schemeClr val="tx1"/>
                </a:solidFill>
                <a:latin typeface="Times New Roman" pitchFamily="18" charset="0"/>
                <a:cs typeface="Times New Roman" pitchFamily="18" charset="0"/>
              </a:rPr>
              <a:t>Khat</a:t>
            </a:r>
            <a:r>
              <a:rPr lang="en-US" sz="3600" dirty="0" smtClean="0">
                <a:solidFill>
                  <a:schemeClr val="tx1"/>
                </a:solidFill>
                <a:latin typeface="Times New Roman" pitchFamily="18" charset="0"/>
                <a:cs typeface="Times New Roman" pitchFamily="18" charset="0"/>
              </a:rPr>
              <a:t> </a:t>
            </a:r>
            <a:r>
              <a:rPr lang="en-US" sz="3600" dirty="0" err="1" smtClean="0">
                <a:solidFill>
                  <a:schemeClr val="tx1"/>
                </a:solidFill>
                <a:latin typeface="Times New Roman" pitchFamily="18" charset="0"/>
                <a:cs typeface="Times New Roman" pitchFamily="18" charset="0"/>
              </a:rPr>
              <a:t>Tughra</a:t>
            </a:r>
            <a:endParaRPr lang="en-US" sz="3600" dirty="0">
              <a:solidFill>
                <a:schemeClr val="tx1"/>
              </a:solidFill>
              <a:latin typeface="Times New Roman" pitchFamily="18" charset="0"/>
              <a:cs typeface="Times New Roman" pitchFamily="18" charset="0"/>
            </a:endParaRPr>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90600" y="3893457"/>
            <a:ext cx="2819400" cy="211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3400" y="3581400"/>
            <a:ext cx="3886199"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685800" y="1628507"/>
            <a:ext cx="7753350" cy="1815882"/>
          </a:xfrm>
          <a:prstGeom prst="rect">
            <a:avLst/>
          </a:prstGeom>
        </p:spPr>
        <p:txBody>
          <a:bodyPr wrap="square">
            <a:spAutoFit/>
          </a:bodyPr>
          <a:lstStyle/>
          <a:p>
            <a:r>
              <a:rPr lang="en-US" sz="2800" b="1" dirty="0" err="1">
                <a:latin typeface="Times New Roman" pitchFamily="18" charset="0"/>
                <a:cs typeface="Times New Roman" pitchFamily="18" charset="0"/>
              </a:rPr>
              <a:t>Tughra</a:t>
            </a:r>
            <a:r>
              <a:rPr lang="en-US" sz="2800" dirty="0">
                <a:latin typeface="Times New Roman" pitchFamily="18" charset="0"/>
                <a:cs typeface="Times New Roman" pitchFamily="18" charset="0"/>
              </a:rPr>
              <a:t>’ was used by the Ottoman sultans as their signature.  It was supposed to be impossible to imitate</a:t>
            </a:r>
            <a:r>
              <a:rPr lang="en-US" sz="2800" dirty="0" smtClean="0">
                <a:latin typeface="Times New Roman" pitchFamily="18" charset="0"/>
                <a:cs typeface="Times New Roman" pitchFamily="18" charset="0"/>
              </a:rPr>
              <a:t>.</a:t>
            </a:r>
          </a:p>
          <a:p>
            <a:pPr algn="ct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Signature of an Ottoman Sultan</a:t>
            </a:r>
          </a:p>
        </p:txBody>
      </p:sp>
    </p:spTree>
    <p:extLst>
      <p:ext uri="{BB962C8B-B14F-4D97-AF65-F5344CB8AC3E}">
        <p14:creationId xmlns:p14="http://schemas.microsoft.com/office/powerpoint/2010/main" val="15796029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1679</TotalTime>
  <Words>246</Words>
  <Application>Microsoft Office PowerPoint</Application>
  <PresentationFormat>On-screen Show (4:3)</PresentationFormat>
  <Paragraphs>13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Concourse</vt:lpstr>
      <vt:lpstr>Khat Thuluth</vt:lpstr>
      <vt:lpstr>Khat Nasakh</vt:lpstr>
      <vt:lpstr>Khat Taliq or Farsi</vt:lpstr>
      <vt:lpstr>Khat Diwani</vt:lpstr>
      <vt:lpstr>Khat Riqa</vt:lpstr>
      <vt:lpstr>Khat Tughra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ANEELA NOOR CLASS:                                     BS FINE ARTS ROLL NO:                                BFAF15M012 SMESTER:                                                8th  SUBJECT:                            ART PRESENTATION             UO</dc:title>
  <dc:creator>Windows User</dc:creator>
  <cp:lastModifiedBy>Windows User</cp:lastModifiedBy>
  <cp:revision>232</cp:revision>
  <dcterms:created xsi:type="dcterms:W3CDTF">2019-03-24T16:55:44Z</dcterms:created>
  <dcterms:modified xsi:type="dcterms:W3CDTF">2020-05-03T11:41:15Z</dcterms:modified>
</cp:coreProperties>
</file>