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58" r:id="rId5"/>
    <p:sldId id="259" r:id="rId6"/>
    <p:sldId id="260" r:id="rId7"/>
    <p:sldId id="261" r:id="rId8"/>
    <p:sldId id="262" r:id="rId9"/>
    <p:sldId id="275" r:id="rId10"/>
    <p:sldId id="273" r:id="rId11"/>
    <p:sldId id="263" r:id="rId12"/>
    <p:sldId id="264" r:id="rId13"/>
    <p:sldId id="265" r:id="rId14"/>
    <p:sldId id="267" r:id="rId15"/>
    <p:sldId id="266" r:id="rId16"/>
    <p:sldId id="276"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718148"/>
            <a:ext cx="8689976" cy="1091850"/>
          </a:xfrm>
        </p:spPr>
        <p:txBody>
          <a:bodyPr/>
          <a:lstStyle/>
          <a:p>
            <a:r>
              <a:rPr lang="en-US" dirty="0" smtClean="0"/>
              <a:t>Theme Painting</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Andleeb</a:t>
            </a:r>
            <a:r>
              <a:rPr lang="en-US" dirty="0" smtClean="0"/>
              <a:t> </a:t>
            </a:r>
            <a:r>
              <a:rPr lang="en-US" dirty="0" err="1" smtClean="0"/>
              <a:t>Rana</a:t>
            </a:r>
            <a:endParaRPr lang="en-US" dirty="0"/>
          </a:p>
        </p:txBody>
      </p:sp>
    </p:spTree>
    <p:extLst>
      <p:ext uri="{BB962C8B-B14F-4D97-AF65-F5344CB8AC3E}">
        <p14:creationId xmlns:p14="http://schemas.microsoft.com/office/powerpoint/2010/main" val="358462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04" y="1010015"/>
            <a:ext cx="5972712" cy="4952374"/>
          </a:xfrm>
          <a:prstGeom prst="rect">
            <a:avLst/>
          </a:prstGeom>
        </p:spPr>
      </p:pic>
      <p:sp>
        <p:nvSpPr>
          <p:cNvPr id="3" name="Title 1"/>
          <p:cNvSpPr>
            <a:spLocks noGrp="1"/>
          </p:cNvSpPr>
          <p:nvPr>
            <p:ph type="title"/>
          </p:nvPr>
        </p:nvSpPr>
        <p:spPr>
          <a:xfrm>
            <a:off x="7077204" y="2182049"/>
            <a:ext cx="4338807" cy="2608305"/>
          </a:xfrm>
        </p:spPr>
        <p:txBody>
          <a:bodyPr>
            <a:normAutofit/>
          </a:bodyPr>
          <a:lstStyle/>
          <a:p>
            <a:r>
              <a:rPr lang="en-US" dirty="0"/>
              <a:t>Cafe House, Cairo (Casting Bullets) 1884 by Jean Leon Gerome</a:t>
            </a:r>
          </a:p>
        </p:txBody>
      </p:sp>
    </p:spTree>
    <p:extLst>
      <p:ext uri="{BB962C8B-B14F-4D97-AF65-F5344CB8AC3E}">
        <p14:creationId xmlns:p14="http://schemas.microsoft.com/office/powerpoint/2010/main" val="401564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16" y="2824311"/>
            <a:ext cx="3996409" cy="1509693"/>
          </a:xfrm>
        </p:spPr>
        <p:txBody>
          <a:bodyPr>
            <a:normAutofit/>
          </a:bodyPr>
          <a:lstStyle/>
          <a:p>
            <a:r>
              <a:rPr lang="en-US" dirty="0" smtClean="0"/>
              <a:t>peaceful-sleep </a:t>
            </a:r>
            <a:br>
              <a:rPr lang="en-US" dirty="0" smtClean="0"/>
            </a:br>
            <a:r>
              <a:rPr lang="en-US" dirty="0" err="1" smtClean="0"/>
              <a:t>Corne</a:t>
            </a:r>
            <a:r>
              <a:rPr lang="en-US" dirty="0" smtClean="0"/>
              <a:t> </a:t>
            </a:r>
            <a:r>
              <a:rPr lang="en-US" dirty="0" err="1" smtClean="0"/>
              <a:t>liu</a:t>
            </a:r>
            <a:r>
              <a:rPr lang="en-US" dirty="0" smtClean="0"/>
              <a:t> </a:t>
            </a:r>
            <a:r>
              <a:rPr lang="en-US" dirty="0"/>
              <a:t>Baba </a:t>
            </a:r>
            <a:r>
              <a:rPr lang="en-US" dirty="0" smtClean="0"/>
              <a:t>2012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478" y="1233292"/>
            <a:ext cx="5257800" cy="4191000"/>
          </a:xfrm>
          <a:prstGeom prst="rect">
            <a:avLst/>
          </a:prstGeom>
        </p:spPr>
      </p:pic>
    </p:spTree>
    <p:extLst>
      <p:ext uri="{BB962C8B-B14F-4D97-AF65-F5344CB8AC3E}">
        <p14:creationId xmlns:p14="http://schemas.microsoft.com/office/powerpoint/2010/main" val="408462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440493"/>
            <a:ext cx="10364432" cy="3660491"/>
          </a:xfrm>
        </p:spPr>
        <p:txBody>
          <a:bodyPr>
            <a:normAutofit/>
          </a:bodyPr>
          <a:lstStyle/>
          <a:p>
            <a:r>
              <a:rPr lang="en-US" b="1" dirty="0"/>
              <a:t>Thematic patterning</a:t>
            </a:r>
            <a:r>
              <a:rPr lang="en-US" dirty="0"/>
              <a:t/>
            </a:r>
            <a:br>
              <a:rPr lang="en-US" dirty="0"/>
            </a:br>
            <a:r>
              <a:rPr lang="en-US" dirty="0"/>
              <a:t>Thematic patterning means the insertion of a recurring motif in a narrative. The narrative is interrupted several times by stories within the story. </a:t>
            </a:r>
            <a:br>
              <a:rPr lang="en-US" dirty="0"/>
            </a:br>
            <a:endParaRPr lang="en-US" dirty="0"/>
          </a:p>
        </p:txBody>
      </p:sp>
    </p:spTree>
    <p:extLst>
      <p:ext uri="{BB962C8B-B14F-4D97-AF65-F5344CB8AC3E}">
        <p14:creationId xmlns:p14="http://schemas.microsoft.com/office/powerpoint/2010/main" val="219225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270" y="2281423"/>
            <a:ext cx="2535059" cy="2144842"/>
          </a:xfrm>
        </p:spPr>
        <p:txBody>
          <a:bodyPr/>
          <a:lstStyle/>
          <a:p>
            <a:r>
              <a:rPr lang="en-US" dirty="0" smtClean="0"/>
              <a:t>Le </a:t>
            </a:r>
            <a:r>
              <a:rPr lang="en-US" dirty="0" err="1"/>
              <a:t>Violon</a:t>
            </a:r>
            <a:r>
              <a:rPr lang="en-US" dirty="0"/>
              <a:t> d Ingres </a:t>
            </a:r>
            <a:r>
              <a:rPr lang="en-US" dirty="0" smtClean="0"/>
              <a:t/>
            </a:r>
            <a:br>
              <a:rPr lang="en-US" dirty="0" smtClean="0"/>
            </a:br>
            <a:r>
              <a:rPr lang="en-US" dirty="0"/>
              <a:t>Man Ray 1</a:t>
            </a:r>
            <a:r>
              <a:rPr lang="en-US" dirty="0" smtClean="0"/>
              <a:t>924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307" y="232692"/>
            <a:ext cx="5029200" cy="6242304"/>
          </a:xfrm>
          <a:prstGeom prst="rect">
            <a:avLst/>
          </a:prstGeom>
        </p:spPr>
      </p:pic>
    </p:spTree>
    <p:extLst>
      <p:ext uri="{BB962C8B-B14F-4D97-AF65-F5344CB8AC3E}">
        <p14:creationId xmlns:p14="http://schemas.microsoft.com/office/powerpoint/2010/main" val="139632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96" y="5636712"/>
            <a:ext cx="5127947" cy="817083"/>
          </a:xfrm>
        </p:spPr>
        <p:txBody>
          <a:bodyPr>
            <a:normAutofit fontScale="90000"/>
          </a:bodyPr>
          <a:lstStyle/>
          <a:p>
            <a:r>
              <a:rPr lang="en-US" dirty="0"/>
              <a:t>roots by Frida </a:t>
            </a:r>
            <a:r>
              <a:rPr lang="en-US" dirty="0" smtClean="0"/>
              <a:t>Kahlo1943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857" y="884646"/>
            <a:ext cx="7574069" cy="4664383"/>
          </a:xfrm>
          <a:prstGeom prst="rect">
            <a:avLst/>
          </a:prstGeom>
        </p:spPr>
      </p:pic>
    </p:spTree>
    <p:extLst>
      <p:ext uri="{BB962C8B-B14F-4D97-AF65-F5344CB8AC3E}">
        <p14:creationId xmlns:p14="http://schemas.microsoft.com/office/powerpoint/2010/main" val="19517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540701"/>
            <a:ext cx="10364432" cy="3560283"/>
          </a:xfrm>
        </p:spPr>
        <p:txBody>
          <a:bodyPr>
            <a:normAutofit/>
          </a:bodyPr>
          <a:lstStyle/>
          <a:p>
            <a:r>
              <a:rPr lang="en-US" b="1" dirty="0"/>
              <a:t>Examples</a:t>
            </a:r>
            <a:r>
              <a:rPr lang="en-US" dirty="0"/>
              <a:t/>
            </a:r>
            <a:br>
              <a:rPr lang="en-US" dirty="0"/>
            </a:br>
            <a:r>
              <a:rPr lang="en-US" dirty="0"/>
              <a:t>Some common themes are "love," "war," "revenge," "betrayal," "patriotism," "grace," "isolation," "motherhood," "forgiveness," "wartime loss," "treachery," "rich versus poor," "appearance versus reality," and "help from other-worldly powers."</a:t>
            </a:r>
            <a:br>
              <a:rPr lang="en-US" dirty="0"/>
            </a:br>
            <a:endParaRPr lang="en-US" dirty="0"/>
          </a:p>
        </p:txBody>
      </p:sp>
    </p:spTree>
    <p:extLst>
      <p:ext uri="{BB962C8B-B14F-4D97-AF65-F5344CB8AC3E}">
        <p14:creationId xmlns:p14="http://schemas.microsoft.com/office/powerpoint/2010/main" val="385686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860" y="3457184"/>
            <a:ext cx="3983883" cy="2194945"/>
          </a:xfrm>
        </p:spPr>
        <p:txBody>
          <a:bodyPr/>
          <a:lstStyle/>
          <a:p>
            <a:r>
              <a:rPr lang="en-US" dirty="0"/>
              <a:t>Springtime 1873 by Pierre </a:t>
            </a:r>
            <a:r>
              <a:rPr lang="en-US" dirty="0" err="1"/>
              <a:t>Auguste</a:t>
            </a:r>
            <a:r>
              <a:rPr lang="en-US" dirty="0"/>
              <a:t> Cot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695" y="375781"/>
            <a:ext cx="3469123" cy="5871576"/>
          </a:xfrm>
          <a:prstGeom prst="rect">
            <a:avLst/>
          </a:prstGeom>
        </p:spPr>
      </p:pic>
    </p:spTree>
    <p:extLst>
      <p:ext uri="{BB962C8B-B14F-4D97-AF65-F5344CB8AC3E}">
        <p14:creationId xmlns:p14="http://schemas.microsoft.com/office/powerpoint/2010/main" val="425505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89" y="5508559"/>
            <a:ext cx="3324198" cy="1011357"/>
          </a:xfrm>
        </p:spPr>
        <p:txBody>
          <a:bodyPr>
            <a:noAutofit/>
          </a:bodyPr>
          <a:lstStyle/>
          <a:p>
            <a:r>
              <a:rPr lang="en-US" sz="2000" dirty="0" smtClean="0"/>
              <a:t>Pieta </a:t>
            </a:r>
            <a:r>
              <a:rPr lang="en-US" sz="2000" dirty="0"/>
              <a:t>or Revolution by </a:t>
            </a:r>
            <a:r>
              <a:rPr lang="en-US" sz="2000" dirty="0"/>
              <a:t>night by Max Ernst </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471" y="158260"/>
            <a:ext cx="3700623" cy="5350299"/>
          </a:xfrm>
          <a:prstGeom prst="rect">
            <a:avLst/>
          </a:prstGeom>
        </p:spPr>
      </p:pic>
      <p:sp>
        <p:nvSpPr>
          <p:cNvPr id="7" name="Title 1"/>
          <p:cNvSpPr txBox="1">
            <a:spLocks/>
          </p:cNvSpPr>
          <p:nvPr/>
        </p:nvSpPr>
        <p:spPr>
          <a:xfrm>
            <a:off x="7717807" y="5340964"/>
            <a:ext cx="3324198" cy="10113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r>
              <a:rPr lang="en-US" sz="2000" dirty="0" smtClean="0"/>
              <a:t>Ideal life Mythology </a:t>
            </a:r>
            <a:r>
              <a:rPr lang="en-US" sz="2000" dirty="0" smtClean="0"/>
              <a:t>by Leonor </a:t>
            </a:r>
            <a:r>
              <a:rPr lang="en-US" sz="2000" dirty="0" err="1" smtClean="0"/>
              <a:t>Fini</a:t>
            </a:r>
            <a:r>
              <a:rPr lang="en-US" sz="2000" dirty="0" smtClean="0"/>
              <a:t> 1950</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67" y="263046"/>
            <a:ext cx="4085698" cy="5340964"/>
          </a:xfrm>
          <a:prstGeom prst="rect">
            <a:avLst/>
          </a:prstGeom>
        </p:spPr>
      </p:pic>
    </p:spTree>
    <p:extLst>
      <p:ext uri="{BB962C8B-B14F-4D97-AF65-F5344CB8AC3E}">
        <p14:creationId xmlns:p14="http://schemas.microsoft.com/office/powerpoint/2010/main" val="352518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981" y="3201231"/>
            <a:ext cx="3211464" cy="1721498"/>
          </a:xfrm>
        </p:spPr>
        <p:txBody>
          <a:bodyPr/>
          <a:lstStyle/>
          <a:p>
            <a:r>
              <a:rPr lang="en-US" dirty="0" smtClean="0"/>
              <a:t>summer </a:t>
            </a:r>
            <a:br>
              <a:rPr lang="en-US" dirty="0" smtClean="0"/>
            </a:br>
            <a:r>
              <a:rPr lang="en-US" dirty="0"/>
              <a:t>Le Pho </a:t>
            </a:r>
            <a:r>
              <a:rPr lang="en-US" dirty="0" smtClean="0"/>
              <a:t/>
            </a:r>
            <a:br>
              <a:rPr lang="en-US" dirty="0" smtClean="0"/>
            </a:br>
            <a:r>
              <a:rPr lang="en-US" dirty="0" smtClean="0"/>
              <a:t>2013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701" y="897438"/>
            <a:ext cx="4696999" cy="5700242"/>
          </a:xfrm>
          <a:prstGeom prst="rect">
            <a:avLst/>
          </a:prstGeom>
        </p:spPr>
      </p:pic>
    </p:spTree>
    <p:extLst>
      <p:ext uri="{BB962C8B-B14F-4D97-AF65-F5344CB8AC3E}">
        <p14:creationId xmlns:p14="http://schemas.microsoft.com/office/powerpoint/2010/main" val="23576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860" y="3457184"/>
            <a:ext cx="3983883" cy="2194945"/>
          </a:xfrm>
        </p:spPr>
        <p:txBody>
          <a:bodyPr/>
          <a:lstStyle/>
          <a:p>
            <a:r>
              <a:rPr lang="en-US" dirty="0" smtClean="0"/>
              <a:t/>
            </a:r>
            <a:br>
              <a:rPr lang="en-US" dirty="0" smtClean="0"/>
            </a:br>
            <a:r>
              <a:rPr lang="en-US" dirty="0" smtClean="0"/>
              <a:t>son-of-man</a:t>
            </a:r>
            <a:br>
              <a:rPr lang="en-US" dirty="0" smtClean="0"/>
            </a:br>
            <a:r>
              <a:rPr lang="en-US" dirty="0"/>
              <a:t>Rene Magritte </a:t>
            </a:r>
            <a:r>
              <a:rPr lang="en-US" dirty="0" smtClean="0"/>
              <a:t/>
            </a:r>
            <a:br>
              <a:rPr lang="en-US" dirty="0" smtClean="0"/>
            </a:br>
            <a:r>
              <a:rPr lang="en-US" dirty="0" smtClean="0"/>
              <a:t>1946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82" y="713984"/>
            <a:ext cx="4731561" cy="5903532"/>
          </a:xfrm>
          <a:prstGeom prst="rect">
            <a:avLst/>
          </a:prstGeom>
        </p:spPr>
      </p:pic>
    </p:spTree>
    <p:extLst>
      <p:ext uri="{BB962C8B-B14F-4D97-AF65-F5344CB8AC3E}">
        <p14:creationId xmlns:p14="http://schemas.microsoft.com/office/powerpoint/2010/main" val="172549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2498" y="5504399"/>
            <a:ext cx="4388911" cy="811610"/>
          </a:xfrm>
        </p:spPr>
        <p:txBody>
          <a:bodyPr/>
          <a:lstStyle/>
          <a:p>
            <a:r>
              <a:rPr lang="en-US" dirty="0" smtClean="0"/>
              <a:t>What is theme?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464" y="589246"/>
            <a:ext cx="8040927" cy="4786906"/>
          </a:xfrm>
          <a:prstGeom prst="rect">
            <a:avLst/>
          </a:prstGeom>
        </p:spPr>
      </p:pic>
    </p:spTree>
    <p:extLst>
      <p:ext uri="{BB962C8B-B14F-4D97-AF65-F5344CB8AC3E}">
        <p14:creationId xmlns:p14="http://schemas.microsoft.com/office/powerpoint/2010/main" val="39070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34" y="5404191"/>
            <a:ext cx="3833570" cy="811610"/>
          </a:xfrm>
        </p:spPr>
        <p:txBody>
          <a:bodyPr/>
          <a:lstStyle/>
          <a:p>
            <a:r>
              <a:rPr lang="en-US" dirty="0" smtClean="0"/>
              <a:t>Thank You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520" y="663880"/>
            <a:ext cx="5288598" cy="4446739"/>
          </a:xfrm>
          <a:prstGeom prst="rect">
            <a:avLst/>
          </a:prstGeom>
        </p:spPr>
      </p:pic>
    </p:spTree>
    <p:extLst>
      <p:ext uri="{BB962C8B-B14F-4D97-AF65-F5344CB8AC3E}">
        <p14:creationId xmlns:p14="http://schemas.microsoft.com/office/powerpoint/2010/main" val="167506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12" y="890587"/>
            <a:ext cx="10058400" cy="5024486"/>
          </a:xfrm>
          <a:prstGeom prst="rect">
            <a:avLst/>
          </a:prstGeom>
        </p:spPr>
      </p:pic>
    </p:spTree>
    <p:extLst>
      <p:ext uri="{BB962C8B-B14F-4D97-AF65-F5344CB8AC3E}">
        <p14:creationId xmlns:p14="http://schemas.microsoft.com/office/powerpoint/2010/main" val="79847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440493"/>
            <a:ext cx="10364432" cy="3269293"/>
          </a:xfrm>
        </p:spPr>
        <p:txBody>
          <a:bodyPr>
            <a:normAutofit/>
          </a:bodyPr>
          <a:lstStyle/>
          <a:p>
            <a:r>
              <a:rPr lang="en-US" b="1" dirty="0"/>
              <a:t>Theme painting</a:t>
            </a:r>
            <a:r>
              <a:rPr lang="en-US" dirty="0"/>
              <a:t/>
            </a:r>
            <a:br>
              <a:rPr lang="en-US" dirty="0"/>
            </a:br>
            <a:r>
              <a:rPr lang="en-US" dirty="0"/>
              <a:t>In art, theme is usually about life, society or human nature, but can be any other subject. Themes are the fundamental and often universal ideas explored in a work. Themes are usually implied rather than explicitly stated.</a:t>
            </a:r>
            <a:br>
              <a:rPr lang="en-US" dirty="0"/>
            </a:br>
            <a:endParaRPr lang="en-US" dirty="0"/>
          </a:p>
        </p:txBody>
      </p:sp>
    </p:spTree>
    <p:extLst>
      <p:ext uri="{BB962C8B-B14F-4D97-AF65-F5344CB8AC3E}">
        <p14:creationId xmlns:p14="http://schemas.microsoft.com/office/powerpoint/2010/main" val="408404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Santhal</a:t>
            </a:r>
            <a:r>
              <a:rPr lang="en-US" dirty="0"/>
              <a:t> Maidens, ca. 1950s, oil, by </a:t>
            </a:r>
            <a:r>
              <a:rPr lang="en-US" dirty="0" err="1"/>
              <a:t>Zainul</a:t>
            </a:r>
            <a:r>
              <a:rPr lang="en-US" dirty="0"/>
              <a:t> </a:t>
            </a:r>
            <a:r>
              <a:rPr lang="en-US" dirty="0" err="1"/>
              <a:t>Abedin</a:t>
            </a:r>
            <a:r>
              <a:rPr lang="en-US" dirty="0"/>
              <a:t> </a:t>
            </a:r>
            <a:r>
              <a:rPr lang="en-US" dirty="0" err="1"/>
              <a:t>Jalaluddin</a:t>
            </a:r>
            <a:r>
              <a:rPr lang="en-US" dirty="0"/>
              <a:t> Ahmed</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835" r="4835"/>
          <a:stretch>
            <a:fillRect/>
          </a:stretch>
        </p:blipFill>
        <p:spPr/>
      </p:pic>
    </p:spTree>
    <p:extLst>
      <p:ext uri="{BB962C8B-B14F-4D97-AF65-F5344CB8AC3E}">
        <p14:creationId xmlns:p14="http://schemas.microsoft.com/office/powerpoint/2010/main" val="101190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791222"/>
            <a:ext cx="10364432" cy="3309762"/>
          </a:xfrm>
        </p:spPr>
        <p:txBody>
          <a:bodyPr>
            <a:normAutofit/>
          </a:bodyPr>
          <a:lstStyle/>
          <a:p>
            <a:r>
              <a:rPr lang="en-US" b="1" dirty="0"/>
              <a:t>Visual Arts</a:t>
            </a:r>
            <a:r>
              <a:rPr lang="en-US" dirty="0"/>
              <a:t/>
            </a:r>
            <a:br>
              <a:rPr lang="en-US" dirty="0"/>
            </a:br>
            <a:r>
              <a:rPr lang="en-US" dirty="0"/>
              <a:t>Themes differ from </a:t>
            </a:r>
            <a:r>
              <a:rPr lang="en-US" dirty="0" smtClean="0"/>
              <a:t>motifs </a:t>
            </a:r>
            <a:r>
              <a:rPr lang="en-US" dirty="0"/>
              <a:t>in the visual </a:t>
            </a:r>
            <a:r>
              <a:rPr lang="en-US" dirty="0" smtClean="0"/>
              <a:t>arts. </a:t>
            </a:r>
            <a:r>
              <a:rPr lang="en-US" dirty="0"/>
              <a:t>in that themes are ideas conveyed by the visual experience as a whole, while motifs are elements of the content.</a:t>
            </a:r>
            <a:br>
              <a:rPr lang="en-US" dirty="0"/>
            </a:br>
            <a:endParaRPr lang="en-US" dirty="0"/>
          </a:p>
        </p:txBody>
      </p:sp>
    </p:spTree>
    <p:extLst>
      <p:ext uri="{BB962C8B-B14F-4D97-AF65-F5344CB8AC3E}">
        <p14:creationId xmlns:p14="http://schemas.microsoft.com/office/powerpoint/2010/main" val="148837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328" y="4289374"/>
            <a:ext cx="2697897" cy="811610"/>
          </a:xfrm>
        </p:spPr>
        <p:txBody>
          <a:bodyPr>
            <a:normAutofit fontScale="90000"/>
          </a:bodyPr>
          <a:lstStyle/>
          <a:p>
            <a:r>
              <a:rPr lang="en-US" dirty="0"/>
              <a:t>Slow thought</a:t>
            </a:r>
          </a:p>
        </p:txBody>
      </p:sp>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729" b="24769"/>
          <a:stretch/>
        </p:blipFill>
        <p:spPr>
          <a:xfrm>
            <a:off x="1540528" y="914400"/>
            <a:ext cx="5099050" cy="4709787"/>
          </a:xfrm>
        </p:spPr>
      </p:pic>
    </p:spTree>
    <p:extLst>
      <p:ext uri="{BB962C8B-B14F-4D97-AF65-F5344CB8AC3E}">
        <p14:creationId xmlns:p14="http://schemas.microsoft.com/office/powerpoint/2010/main" val="244516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613775"/>
            <a:ext cx="10364432" cy="5486400"/>
          </a:xfrm>
        </p:spPr>
        <p:txBody>
          <a:bodyPr>
            <a:normAutofit/>
          </a:bodyPr>
          <a:lstStyle/>
          <a:p>
            <a:r>
              <a:rPr lang="en-US" b="1" dirty="0"/>
              <a:t>Categories:</a:t>
            </a:r>
            <a:r>
              <a:rPr lang="en-US" dirty="0"/>
              <a:t/>
            </a:r>
            <a:br>
              <a:rPr lang="en-US" dirty="0"/>
            </a:br>
            <a:r>
              <a:rPr lang="en-US" b="1" dirty="0"/>
              <a:t>Religious</a:t>
            </a:r>
            <a:r>
              <a:rPr lang="en-US" dirty="0"/>
              <a:t>. Religious theme of art.</a:t>
            </a:r>
            <a:br>
              <a:rPr lang="en-US" dirty="0"/>
            </a:br>
            <a:r>
              <a:rPr lang="en-US" b="1" dirty="0"/>
              <a:t>Politics and the Social Order</a:t>
            </a:r>
            <a:r>
              <a:rPr lang="en-US" dirty="0"/>
              <a:t>. Theme of art that involves societies. ...</a:t>
            </a:r>
            <a:br>
              <a:rPr lang="en-US" dirty="0"/>
            </a:br>
            <a:r>
              <a:rPr lang="en-US" b="1" dirty="0"/>
              <a:t>Stories and Histories</a:t>
            </a:r>
            <a:r>
              <a:rPr lang="en-US" dirty="0"/>
              <a:t>. theme of art that involves stories whether real or make believe.</a:t>
            </a:r>
            <a:br>
              <a:rPr lang="en-US" dirty="0"/>
            </a:br>
            <a:r>
              <a:rPr lang="en-US" b="1" dirty="0"/>
              <a:t>Genre</a:t>
            </a:r>
            <a:r>
              <a:rPr lang="en-US" dirty="0"/>
              <a:t>. Scenes of every day life.</a:t>
            </a:r>
            <a:br>
              <a:rPr lang="en-US" dirty="0"/>
            </a:br>
            <a:r>
              <a:rPr lang="en-US" b="1" dirty="0"/>
              <a:t>Personal Expression</a:t>
            </a:r>
            <a:r>
              <a:rPr lang="en-US" dirty="0"/>
              <a:t>.</a:t>
            </a:r>
            <a:br>
              <a:rPr lang="en-US" dirty="0"/>
            </a:br>
            <a:r>
              <a:rPr lang="en-US" b="1" dirty="0"/>
              <a:t>Fantasy</a:t>
            </a:r>
            <a:r>
              <a:rPr lang="en-US" dirty="0"/>
              <a:t>.</a:t>
            </a:r>
            <a:br>
              <a:rPr lang="en-US" dirty="0"/>
            </a:br>
            <a:r>
              <a:rPr lang="en-US" b="1" dirty="0"/>
              <a:t>The Natural World</a:t>
            </a:r>
            <a:r>
              <a:rPr lang="en-US" dirty="0"/>
              <a:t>.</a:t>
            </a:r>
            <a:br>
              <a:rPr lang="en-US" dirty="0"/>
            </a:br>
            <a:r>
              <a:rPr lang="en-US" b="1" dirty="0"/>
              <a:t>Art for arts sake</a:t>
            </a:r>
            <a:r>
              <a:rPr lang="en-US" dirty="0"/>
              <a:t>.</a:t>
            </a:r>
            <a:br>
              <a:rPr lang="en-US" dirty="0"/>
            </a:br>
            <a:endParaRPr lang="en-US" dirty="0"/>
          </a:p>
        </p:txBody>
      </p:sp>
    </p:spTree>
    <p:extLst>
      <p:ext uri="{BB962C8B-B14F-4D97-AF65-F5344CB8AC3E}">
        <p14:creationId xmlns:p14="http://schemas.microsoft.com/office/powerpoint/2010/main" val="1148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934" y="2808954"/>
            <a:ext cx="4025656" cy="1265129"/>
          </a:xfrm>
        </p:spPr>
        <p:txBody>
          <a:bodyPr/>
          <a:lstStyle/>
          <a:p>
            <a:r>
              <a:rPr lang="en-US" dirty="0" smtClean="0"/>
              <a:t>Diana and </a:t>
            </a:r>
            <a:r>
              <a:rPr lang="en-US" dirty="0" err="1" smtClean="0"/>
              <a:t>Actaeon</a:t>
            </a:r>
            <a:r>
              <a:rPr lang="en-US" dirty="0" smtClean="0"/>
              <a:t/>
            </a:r>
            <a:br>
              <a:rPr lang="en-US" dirty="0" smtClean="0"/>
            </a:br>
            <a:r>
              <a:rPr lang="en-US" dirty="0" smtClean="0"/>
              <a:t>by Titian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765" y="764087"/>
            <a:ext cx="5839596" cy="5354864"/>
          </a:xfrm>
          <a:prstGeom prst="rect">
            <a:avLst/>
          </a:prstGeom>
        </p:spPr>
      </p:pic>
    </p:spTree>
    <p:extLst>
      <p:ext uri="{BB962C8B-B14F-4D97-AF65-F5344CB8AC3E}">
        <p14:creationId xmlns:p14="http://schemas.microsoft.com/office/powerpoint/2010/main" val="27267791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188</TotalTime>
  <Words>83</Words>
  <Application>Microsoft Office PowerPoint</Application>
  <PresentationFormat>Widescreen</PresentationFormat>
  <Paragraphs>21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Droplet</vt:lpstr>
      <vt:lpstr>Theme Painting</vt:lpstr>
      <vt:lpstr>What is theme?</vt:lpstr>
      <vt:lpstr>PowerPoint Presentation</vt:lpstr>
      <vt:lpstr>Theme painting In art, theme is usually about life, society or human nature, but can be any other subject. Themes are the fundamental and often universal ideas explored in a work. Themes are usually implied rather than explicitly stated. </vt:lpstr>
      <vt:lpstr>Santhal Maidens, ca. 1950s, oil, by Zainul Abedin Jalaluddin Ahmed</vt:lpstr>
      <vt:lpstr>Visual Arts Themes differ from motifs in the visual arts. in that themes are ideas conveyed by the visual experience as a whole, while motifs are elements of the content. </vt:lpstr>
      <vt:lpstr>Slow thought</vt:lpstr>
      <vt:lpstr>Categories: Religious. Religious theme of art. Politics and the Social Order. Theme of art that involves societies. ... Stories and Histories. theme of art that involves stories whether real or make believe. Genre. Scenes of every day life. Personal Expression. Fantasy. The Natural World. Art for arts sake. </vt:lpstr>
      <vt:lpstr>Diana and Actaeon by Titian</vt:lpstr>
      <vt:lpstr>Cafe House, Cairo (Casting Bullets) 1884 by Jean Leon Gerome</vt:lpstr>
      <vt:lpstr>peaceful-sleep  Corne liu Baba 2012</vt:lpstr>
      <vt:lpstr>Thematic patterning Thematic patterning means the insertion of a recurring motif in a narrative. The narrative is interrupted several times by stories within the story.  </vt:lpstr>
      <vt:lpstr>Le Violon d Ingres  Man Ray 1924</vt:lpstr>
      <vt:lpstr>roots by Frida Kahlo1943</vt:lpstr>
      <vt:lpstr>Examples Some common themes are "love," "war," "revenge," "betrayal," "patriotism," "grace," "isolation," "motherhood," "forgiveness," "wartime loss," "treachery," "rich versus poor," "appearance versus reality," and "help from other-worldly powers." </vt:lpstr>
      <vt:lpstr>Springtime 1873 by Pierre Auguste Cot</vt:lpstr>
      <vt:lpstr>Pieta or Revolution by night by Max Ernst </vt:lpstr>
      <vt:lpstr>summer  Le Pho  2013</vt:lpstr>
      <vt:lpstr> son-of-man Rene Magritte  1946</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Painting</dc:title>
  <dc:creator>user</dc:creator>
  <cp:lastModifiedBy>Muhammad andy</cp:lastModifiedBy>
  <cp:revision>16</cp:revision>
  <dcterms:created xsi:type="dcterms:W3CDTF">2021-01-15T10:01:07Z</dcterms:created>
  <dcterms:modified xsi:type="dcterms:W3CDTF">2021-01-18T05:20:26Z</dcterms:modified>
</cp:coreProperties>
</file>