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55" r:id="rId70"/>
    <p:sldId id="356" r:id="rId71"/>
    <p:sldId id="357" r:id="rId72"/>
    <p:sldId id="365" r:id="rId73"/>
    <p:sldId id="366" r:id="rId74"/>
    <p:sldId id="367" r:id="rId75"/>
    <p:sldId id="372" r:id="rId76"/>
    <p:sldId id="373" r:id="rId77"/>
    <p:sldId id="374" r:id="rId78"/>
    <p:sldId id="376" r:id="rId79"/>
    <p:sldId id="387" r:id="rId80"/>
    <p:sldId id="391" r:id="rId81"/>
    <p:sldId id="395" r:id="rId82"/>
    <p:sldId id="396" r:id="rId83"/>
    <p:sldId id="397" r:id="rId84"/>
    <p:sldId id="398" r:id="rId85"/>
    <p:sldId id="445" r:id="rId86"/>
    <p:sldId id="406" r:id="rId87"/>
    <p:sldId id="407" r:id="rId88"/>
    <p:sldId id="408" r:id="rId89"/>
    <p:sldId id="410" r:id="rId90"/>
    <p:sldId id="414" r:id="rId91"/>
    <p:sldId id="424" r:id="rId92"/>
    <p:sldId id="425" r:id="rId93"/>
    <p:sldId id="426" r:id="rId94"/>
    <p:sldId id="427" r:id="rId95"/>
    <p:sldId id="428" r:id="rId96"/>
    <p:sldId id="429" r:id="rId97"/>
    <p:sldId id="431" r:id="rId98"/>
    <p:sldId id="432" r:id="rId99"/>
    <p:sldId id="433" r:id="rId100"/>
    <p:sldId id="434" r:id="rId101"/>
    <p:sldId id="435" r:id="rId102"/>
    <p:sldId id="436" r:id="rId103"/>
    <p:sldId id="437" r:id="rId104"/>
    <p:sldId id="438" r:id="rId105"/>
    <p:sldId id="439" r:id="rId106"/>
    <p:sldId id="443" r:id="rId10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676402"/>
            <a:ext cx="807211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0451" y="606932"/>
            <a:ext cx="548309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912" y="1585912"/>
            <a:ext cx="8272780" cy="4554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velandclinicmeded.com/medicalpubs/diseasemanagement/cardiology/complications-of-acute-myocardial-infarction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6575" y="2968193"/>
            <a:ext cx="363791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00"/>
                </a:solidFill>
              </a:rPr>
              <a:t>Ischemic</a:t>
            </a:r>
            <a:r>
              <a:rPr sz="4000" spc="-65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Heart  Disease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348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Atherosclerosis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66060"/>
            <a:ext cx="8013700" cy="170561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key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processes in atherosclerosis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intimal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thickening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lipid accumulation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These processes will produced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atheromatous</a:t>
            </a:r>
            <a:r>
              <a:rPr sz="2400" spc="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plaque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260" y="154940"/>
            <a:ext cx="497268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930">
              <a:lnSpc>
                <a:spcPct val="100000"/>
              </a:lnSpc>
              <a:spcBef>
                <a:spcPts val="100"/>
              </a:spcBef>
              <a:tabLst>
                <a:tab pos="3624579" algn="l"/>
                <a:tab pos="3954145" algn="l"/>
              </a:tabLst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Atrioventricular	and  I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tra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ven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4400" b="0" spc="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ar	B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ock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72259"/>
            <a:ext cx="7412990" cy="387222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Second Degree AV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320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  <a:spcBef>
                <a:spcPts val="700"/>
              </a:spcBef>
            </a:pPr>
            <a:r>
              <a:rPr sz="4200" baseline="3968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Mobitz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II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Rare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conduction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defect after</a:t>
            </a:r>
            <a:r>
              <a:rPr sz="3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AMI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79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Often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progresses suddenly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complete AV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3200">
              <a:latin typeface="Times New Roman"/>
              <a:cs typeface="Times New Roman"/>
            </a:endParaRPr>
          </a:p>
          <a:p>
            <a:pPr marL="368300" marR="105918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Treated with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temporary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external or  transvenous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demand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pacemaker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34328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260" y="154940"/>
            <a:ext cx="497268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930">
              <a:lnSpc>
                <a:spcPct val="100000"/>
              </a:lnSpc>
              <a:spcBef>
                <a:spcPts val="100"/>
              </a:spcBef>
              <a:tabLst>
                <a:tab pos="3624579" algn="l"/>
                <a:tab pos="3954145" algn="l"/>
              </a:tabLst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Atrioventricular	and  I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tra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ven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4400" b="0" spc="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ar	B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ock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72259"/>
            <a:ext cx="7503795" cy="27673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Complete (Third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Degree)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AV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Often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develops gradually, progressing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 first-degree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 type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II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second-degree</a:t>
            </a:r>
            <a:r>
              <a:rPr sz="3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3200">
              <a:latin typeface="Times New Roman"/>
              <a:cs typeface="Times New Roman"/>
            </a:endParaRPr>
          </a:p>
          <a:p>
            <a:pPr marL="368300" marR="181737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Treat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temporary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external or  transvenous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demand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pacemaker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588887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260" y="154940"/>
            <a:ext cx="497268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930">
              <a:lnSpc>
                <a:spcPct val="100000"/>
              </a:lnSpc>
              <a:spcBef>
                <a:spcPts val="100"/>
              </a:spcBef>
              <a:tabLst>
                <a:tab pos="3624579" algn="l"/>
                <a:tab pos="3954145" algn="l"/>
              </a:tabLst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Atrioventricular	and  I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tra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ven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4400" b="0" spc="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ar	B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ock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72259"/>
            <a:ext cx="4575810" cy="30441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Intraventricular Block</a:t>
            </a:r>
            <a:endParaRPr sz="32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683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Isolated fasicular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blocks</a:t>
            </a:r>
            <a:endParaRPr sz="2800">
              <a:latin typeface="Times New Roman"/>
              <a:cs typeface="Times New Roman"/>
            </a:endParaRPr>
          </a:p>
          <a:p>
            <a:pPr marL="939165">
              <a:lnSpc>
                <a:spcPct val="100000"/>
              </a:lnSpc>
              <a:spcBef>
                <a:spcPts val="600"/>
              </a:spcBef>
            </a:pPr>
            <a:r>
              <a:rPr sz="3600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»</a:t>
            </a:r>
            <a:r>
              <a:rPr sz="3600" spc="-7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LAFB</a:t>
            </a:r>
            <a:endParaRPr sz="2400">
              <a:latin typeface="Times New Roman"/>
              <a:cs typeface="Times New Roman"/>
            </a:endParaRPr>
          </a:p>
          <a:p>
            <a:pPr marL="939165">
              <a:lnSpc>
                <a:spcPct val="100000"/>
              </a:lnSpc>
              <a:spcBef>
                <a:spcPts val="590"/>
              </a:spcBef>
            </a:pPr>
            <a:r>
              <a:rPr sz="3600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»</a:t>
            </a:r>
            <a:r>
              <a:rPr sz="3600" spc="-7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LPFB</a:t>
            </a:r>
            <a:endParaRPr sz="24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683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bundle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28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683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Bifasicular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23392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2220" y="154940"/>
            <a:ext cx="409003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145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Supraventricular  Ta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chy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ar</a:t>
            </a: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hy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4400" b="0" spc="5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as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72259"/>
            <a:ext cx="7558405" cy="37426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Sinus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Tachycardia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Typically associated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augmented  sympathetic activity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(anxiety,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persistent  pain, LV failure,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hypovolemia, epinephrine,  atropine, etc.)</a:t>
            </a:r>
            <a:endParaRPr sz="3200">
              <a:latin typeface="Times New Roman"/>
              <a:cs typeface="Times New Roman"/>
            </a:endParaRPr>
          </a:p>
          <a:p>
            <a:pPr marL="368300" marR="1504950" indent="-342900">
              <a:lnSpc>
                <a:spcPct val="100000"/>
              </a:lnSpc>
              <a:spcBef>
                <a:spcPts val="79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Beta-adrenoceptor blocking agents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frequently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utilized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1725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2220" y="154940"/>
            <a:ext cx="409003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145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Supraventricular  Ta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chy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ar</a:t>
            </a: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hy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4400" b="0" spc="5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as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73530"/>
            <a:ext cx="7244715" cy="44792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509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Paroxysmal Supraventricular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Tachycardia</a:t>
            </a:r>
            <a:endParaRPr sz="3200">
              <a:latin typeface="Times New Roman"/>
              <a:cs typeface="Times New Roman"/>
            </a:endParaRPr>
          </a:p>
          <a:p>
            <a:pPr marL="368300" marR="34290" indent="-342900">
              <a:lnSpc>
                <a:spcPts val="3450"/>
              </a:lnSpc>
              <a:spcBef>
                <a:spcPts val="85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Requires aggressive management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because  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rapid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endParaRPr sz="3200">
              <a:latin typeface="Times New Roman"/>
              <a:cs typeface="Times New Roman"/>
            </a:endParaRPr>
          </a:p>
          <a:p>
            <a:pPr marL="368300" marR="715010" indent="-342900">
              <a:lnSpc>
                <a:spcPts val="3460"/>
              </a:lnSpc>
              <a:spcBef>
                <a:spcPts val="79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Augmentation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vagal tone –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manual  carotid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massage</a:t>
            </a:r>
            <a:endParaRPr sz="3200">
              <a:latin typeface="Times New Roman"/>
              <a:cs typeface="Times New Roman"/>
            </a:endParaRPr>
          </a:p>
          <a:p>
            <a:pPr marL="368300" marR="196850" indent="-342900">
              <a:lnSpc>
                <a:spcPts val="345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Drug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choice – adenosine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(in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non-AMI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patients)</a:t>
            </a:r>
            <a:endParaRPr sz="3200">
              <a:latin typeface="Times New Roman"/>
              <a:cs typeface="Times New Roman"/>
            </a:endParaRPr>
          </a:p>
          <a:p>
            <a:pPr marL="368300" marR="694055" indent="-342900">
              <a:lnSpc>
                <a:spcPts val="3460"/>
              </a:lnSpc>
              <a:spcBef>
                <a:spcPts val="79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Alternatives: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IV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verapamil, diltiazem,  metoprolol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32309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2220" y="154940"/>
            <a:ext cx="409003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145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Supraventricular  Ta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chy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ar</a:t>
            </a: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hy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4400" b="0" spc="5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as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73530"/>
            <a:ext cx="7616190" cy="44792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509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Atrial Flutter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Fibrillation</a:t>
            </a:r>
            <a:endParaRPr sz="32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409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Atrial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flutter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usually</a:t>
            </a:r>
            <a:r>
              <a:rPr sz="3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transient</a:t>
            </a:r>
            <a:endParaRPr sz="3200">
              <a:latin typeface="Times New Roman"/>
              <a:cs typeface="Times New Roman"/>
            </a:endParaRPr>
          </a:p>
          <a:p>
            <a:pPr marL="368300" marR="945515" indent="-342900">
              <a:lnSpc>
                <a:spcPts val="3450"/>
              </a:lnSpc>
              <a:spcBef>
                <a:spcPts val="85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Atrial Fibrillation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occurs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10-20% of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with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AMI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ts val="3450"/>
              </a:lnSpc>
              <a:spcBef>
                <a:spcPts val="81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increased ventricular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rate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loss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atrial contribution to LV filling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result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significant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reduction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cardiac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output</a:t>
            </a:r>
            <a:endParaRPr sz="3200">
              <a:latin typeface="Times New Roman"/>
              <a:cs typeface="Times New Roman"/>
            </a:endParaRPr>
          </a:p>
          <a:p>
            <a:pPr marL="368300" marR="172085" indent="-342900">
              <a:lnSpc>
                <a:spcPts val="3460"/>
              </a:lnSpc>
              <a:spcBef>
                <a:spcPts val="79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Atrial fibrillation in AMI is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associated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 increased mortality and</a:t>
            </a:r>
            <a:r>
              <a:rPr sz="3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stroke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11857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0909" y="490220"/>
            <a:ext cx="21990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Summary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673859"/>
            <a:ext cx="7437120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</a:pPr>
            <a:r>
              <a:rPr sz="3600" spc="-855" baseline="12731" dirty="0">
                <a:solidFill>
                  <a:srgbClr val="FFFF00"/>
                </a:solidFill>
                <a:latin typeface="UnDotum"/>
                <a:cs typeface="UnDotum"/>
              </a:rPr>
              <a:t></a:t>
            </a:r>
            <a:r>
              <a:rPr sz="2400" spc="-57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 aware of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potential complications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can arise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myocardial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infarction,  diagnose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these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complications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 they  occur,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treat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patient appropriately in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timely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manner 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reduce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morbidity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mortality.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75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472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00"/>
                </a:solidFill>
              </a:rPr>
              <a:t>Atheromatous</a:t>
            </a:r>
            <a:r>
              <a:rPr sz="3600" spc="-8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plaque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62000" y="2362200"/>
            <a:ext cx="7696200" cy="3157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617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Atheroma </a:t>
            </a:r>
            <a:r>
              <a:rPr sz="3600" dirty="0">
                <a:solidFill>
                  <a:srgbClr val="FFFF00"/>
                </a:solidFill>
              </a:rPr>
              <a:t>in </a:t>
            </a:r>
            <a:r>
              <a:rPr sz="3600" spc="-5" dirty="0">
                <a:solidFill>
                  <a:srgbClr val="FFFF00"/>
                </a:solidFill>
              </a:rPr>
              <a:t>coronary</a:t>
            </a:r>
            <a:r>
              <a:rPr sz="3600" spc="-35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artery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081783" y="1600200"/>
            <a:ext cx="4776216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7112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00"/>
                </a:solidFill>
              </a:rPr>
              <a:t>Atheromatous </a:t>
            </a:r>
            <a:r>
              <a:rPr sz="3600" spc="-5" dirty="0">
                <a:solidFill>
                  <a:srgbClr val="FFFF00"/>
                </a:solidFill>
              </a:rPr>
              <a:t>plaque/</a:t>
            </a:r>
            <a:r>
              <a:rPr sz="3600" spc="-85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Atheroma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352800" y="1905000"/>
            <a:ext cx="2314955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75628" y="3451682"/>
            <a:ext cx="1456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streak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1828" y="4975936"/>
            <a:ext cx="12426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Athero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6730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Response </a:t>
            </a:r>
            <a:r>
              <a:rPr sz="3600" dirty="0">
                <a:solidFill>
                  <a:srgbClr val="FFFF00"/>
                </a:solidFill>
              </a:rPr>
              <a:t>to </a:t>
            </a:r>
            <a:r>
              <a:rPr sz="3600" spc="-10" dirty="0">
                <a:solidFill>
                  <a:srgbClr val="FFFF00"/>
                </a:solidFill>
              </a:rPr>
              <a:t>Injury</a:t>
            </a:r>
            <a:r>
              <a:rPr sz="3600" spc="2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Hypothesis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590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Atherosclerosis is a chronic inflammatory response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 the arterial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wall initiated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 some form 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injury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endothelium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4570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Smooth</a:t>
            </a:r>
            <a:r>
              <a:rPr sz="3600" spc="-3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endothelium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447800" y="2057400"/>
            <a:ext cx="6781800" cy="417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281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Chronic repetitive</a:t>
            </a:r>
            <a:r>
              <a:rPr sz="3600" spc="-2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injury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3444" y="2083434"/>
            <a:ext cx="1311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Smo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1175" y="2083434"/>
            <a:ext cx="1969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pertension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3628" y="2083434"/>
            <a:ext cx="2207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Hyperlipidemia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4239" y="2589657"/>
            <a:ext cx="217170" cy="1525905"/>
          </a:xfrm>
          <a:custGeom>
            <a:avLst/>
            <a:gdLst/>
            <a:ahLst/>
            <a:cxnLst/>
            <a:rect l="l" t="t" r="r" b="b"/>
            <a:pathLst>
              <a:path w="217170" h="1525904">
                <a:moveTo>
                  <a:pt x="140975" y="1414064"/>
                </a:moveTo>
                <a:lnTo>
                  <a:pt x="103124" y="1417827"/>
                </a:lnTo>
                <a:lnTo>
                  <a:pt x="171323" y="1525904"/>
                </a:lnTo>
                <a:lnTo>
                  <a:pt x="206680" y="1433067"/>
                </a:lnTo>
                <a:lnTo>
                  <a:pt x="142875" y="1433067"/>
                </a:lnTo>
                <a:lnTo>
                  <a:pt x="140975" y="1414064"/>
                </a:lnTo>
                <a:close/>
              </a:path>
              <a:path w="217170" h="1525904">
                <a:moveTo>
                  <a:pt x="178949" y="1410287"/>
                </a:moveTo>
                <a:lnTo>
                  <a:pt x="140975" y="1414064"/>
                </a:lnTo>
                <a:lnTo>
                  <a:pt x="142875" y="1433067"/>
                </a:lnTo>
                <a:lnTo>
                  <a:pt x="180848" y="1429257"/>
                </a:lnTo>
                <a:lnTo>
                  <a:pt x="178949" y="1410287"/>
                </a:lnTo>
                <a:close/>
              </a:path>
              <a:path w="217170" h="1525904">
                <a:moveTo>
                  <a:pt x="216788" y="1406524"/>
                </a:moveTo>
                <a:lnTo>
                  <a:pt x="178949" y="1410287"/>
                </a:lnTo>
                <a:lnTo>
                  <a:pt x="180848" y="1429257"/>
                </a:lnTo>
                <a:lnTo>
                  <a:pt x="142875" y="1433067"/>
                </a:lnTo>
                <a:lnTo>
                  <a:pt x="206680" y="1433067"/>
                </a:lnTo>
                <a:lnTo>
                  <a:pt x="216788" y="1406524"/>
                </a:lnTo>
                <a:close/>
              </a:path>
              <a:path w="217170" h="1525904">
                <a:moveTo>
                  <a:pt x="37846" y="0"/>
                </a:moveTo>
                <a:lnTo>
                  <a:pt x="0" y="3809"/>
                </a:lnTo>
                <a:lnTo>
                  <a:pt x="140975" y="1414064"/>
                </a:lnTo>
                <a:lnTo>
                  <a:pt x="178949" y="1410287"/>
                </a:lnTo>
                <a:lnTo>
                  <a:pt x="37846" y="0"/>
                </a:lnTo>
                <a:close/>
              </a:path>
            </a:pathLst>
          </a:custGeom>
          <a:solidFill>
            <a:srgbClr val="2B2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3761" y="2578100"/>
            <a:ext cx="1537970" cy="1537970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40386" y="1416177"/>
                </a:moveTo>
                <a:lnTo>
                  <a:pt x="0" y="1537462"/>
                </a:lnTo>
                <a:lnTo>
                  <a:pt x="121285" y="1497076"/>
                </a:lnTo>
                <a:lnTo>
                  <a:pt x="107823" y="1483614"/>
                </a:lnTo>
                <a:lnTo>
                  <a:pt x="80772" y="1483614"/>
                </a:lnTo>
                <a:lnTo>
                  <a:pt x="53848" y="1456689"/>
                </a:lnTo>
                <a:lnTo>
                  <a:pt x="67373" y="1443164"/>
                </a:lnTo>
                <a:lnTo>
                  <a:pt x="40386" y="1416177"/>
                </a:lnTo>
                <a:close/>
              </a:path>
              <a:path w="1537970" h="1537970">
                <a:moveTo>
                  <a:pt x="67373" y="1443164"/>
                </a:moveTo>
                <a:lnTo>
                  <a:pt x="53848" y="1456689"/>
                </a:lnTo>
                <a:lnTo>
                  <a:pt x="80772" y="1483614"/>
                </a:lnTo>
                <a:lnTo>
                  <a:pt x="94297" y="1470088"/>
                </a:lnTo>
                <a:lnTo>
                  <a:pt x="67373" y="1443164"/>
                </a:lnTo>
                <a:close/>
              </a:path>
              <a:path w="1537970" h="1537970">
                <a:moveTo>
                  <a:pt x="94297" y="1470088"/>
                </a:moveTo>
                <a:lnTo>
                  <a:pt x="80772" y="1483614"/>
                </a:lnTo>
                <a:lnTo>
                  <a:pt x="107823" y="1483614"/>
                </a:lnTo>
                <a:lnTo>
                  <a:pt x="94297" y="1470088"/>
                </a:lnTo>
                <a:close/>
              </a:path>
              <a:path w="1537970" h="1537970">
                <a:moveTo>
                  <a:pt x="1510538" y="0"/>
                </a:moveTo>
                <a:lnTo>
                  <a:pt x="67373" y="1443164"/>
                </a:lnTo>
                <a:lnTo>
                  <a:pt x="94297" y="1470088"/>
                </a:lnTo>
                <a:lnTo>
                  <a:pt x="1537462" y="26924"/>
                </a:lnTo>
                <a:lnTo>
                  <a:pt x="1510538" y="0"/>
                </a:lnTo>
                <a:close/>
              </a:path>
            </a:pathLst>
          </a:custGeom>
          <a:solidFill>
            <a:srgbClr val="2B2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740154" y="2577845"/>
            <a:ext cx="3979545" cy="2989580"/>
            <a:chOff x="1740154" y="2577845"/>
            <a:chExt cx="3979545" cy="2989580"/>
          </a:xfrm>
        </p:grpSpPr>
        <p:sp>
          <p:nvSpPr>
            <p:cNvPr id="9" name="object 9"/>
            <p:cNvSpPr/>
            <p:nvPr/>
          </p:nvSpPr>
          <p:spPr>
            <a:xfrm>
              <a:off x="1740154" y="2577845"/>
              <a:ext cx="1765935" cy="1690370"/>
            </a:xfrm>
            <a:custGeom>
              <a:avLst/>
              <a:gdLst/>
              <a:ahLst/>
              <a:cxnLst/>
              <a:rect l="l" t="t" r="r" b="b"/>
              <a:pathLst>
                <a:path w="1765935" h="1690370">
                  <a:moveTo>
                    <a:pt x="1670049" y="1624925"/>
                  </a:moveTo>
                  <a:lnTo>
                    <a:pt x="1643760" y="1652396"/>
                  </a:lnTo>
                  <a:lnTo>
                    <a:pt x="1765808" y="1690115"/>
                  </a:lnTo>
                  <a:lnTo>
                    <a:pt x="1747168" y="1638045"/>
                  </a:lnTo>
                  <a:lnTo>
                    <a:pt x="1683766" y="1638045"/>
                  </a:lnTo>
                  <a:lnTo>
                    <a:pt x="1670049" y="1624925"/>
                  </a:lnTo>
                  <a:close/>
                </a:path>
                <a:path w="1765935" h="1690370">
                  <a:moveTo>
                    <a:pt x="1696441" y="1597344"/>
                  </a:moveTo>
                  <a:lnTo>
                    <a:pt x="1670049" y="1624925"/>
                  </a:lnTo>
                  <a:lnTo>
                    <a:pt x="1683766" y="1638045"/>
                  </a:lnTo>
                  <a:lnTo>
                    <a:pt x="1710182" y="1610486"/>
                  </a:lnTo>
                  <a:lnTo>
                    <a:pt x="1696441" y="1597344"/>
                  </a:lnTo>
                  <a:close/>
                </a:path>
                <a:path w="1765935" h="1690370">
                  <a:moveTo>
                    <a:pt x="1722755" y="1569846"/>
                  </a:moveTo>
                  <a:lnTo>
                    <a:pt x="1696441" y="1597344"/>
                  </a:lnTo>
                  <a:lnTo>
                    <a:pt x="1710182" y="1610486"/>
                  </a:lnTo>
                  <a:lnTo>
                    <a:pt x="1683766" y="1638045"/>
                  </a:lnTo>
                  <a:lnTo>
                    <a:pt x="1747168" y="1638045"/>
                  </a:lnTo>
                  <a:lnTo>
                    <a:pt x="1722755" y="1569846"/>
                  </a:lnTo>
                  <a:close/>
                </a:path>
                <a:path w="1765935" h="1690370">
                  <a:moveTo>
                    <a:pt x="26415" y="0"/>
                  </a:moveTo>
                  <a:lnTo>
                    <a:pt x="0" y="27431"/>
                  </a:lnTo>
                  <a:lnTo>
                    <a:pt x="1670049" y="1624925"/>
                  </a:lnTo>
                  <a:lnTo>
                    <a:pt x="1696441" y="1597344"/>
                  </a:lnTo>
                  <a:lnTo>
                    <a:pt x="26415" y="0"/>
                  </a:lnTo>
                  <a:close/>
                </a:path>
              </a:pathLst>
            </a:custGeom>
            <a:solidFill>
              <a:srgbClr val="2B23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4200" y="4267200"/>
              <a:ext cx="2590800" cy="1295400"/>
            </a:xfrm>
            <a:custGeom>
              <a:avLst/>
              <a:gdLst/>
              <a:ahLst/>
              <a:cxnLst/>
              <a:rect l="l" t="t" r="r" b="b"/>
              <a:pathLst>
                <a:path w="2590800" h="1295400">
                  <a:moveTo>
                    <a:pt x="1295400" y="0"/>
                  </a:moveTo>
                  <a:lnTo>
                    <a:pt x="1232639" y="746"/>
                  </a:lnTo>
                  <a:lnTo>
                    <a:pt x="1170650" y="2964"/>
                  </a:lnTo>
                  <a:lnTo>
                    <a:pt x="1109499" y="6619"/>
                  </a:lnTo>
                  <a:lnTo>
                    <a:pt x="1049254" y="11677"/>
                  </a:lnTo>
                  <a:lnTo>
                    <a:pt x="989983" y="18104"/>
                  </a:lnTo>
                  <a:lnTo>
                    <a:pt x="931755" y="25867"/>
                  </a:lnTo>
                  <a:lnTo>
                    <a:pt x="874636" y="34931"/>
                  </a:lnTo>
                  <a:lnTo>
                    <a:pt x="818695" y="45262"/>
                  </a:lnTo>
                  <a:lnTo>
                    <a:pt x="764000" y="56827"/>
                  </a:lnTo>
                  <a:lnTo>
                    <a:pt x="710618" y="69592"/>
                  </a:lnTo>
                  <a:lnTo>
                    <a:pt x="658618" y="83523"/>
                  </a:lnTo>
                  <a:lnTo>
                    <a:pt x="608067" y="98586"/>
                  </a:lnTo>
                  <a:lnTo>
                    <a:pt x="559034" y="114746"/>
                  </a:lnTo>
                  <a:lnTo>
                    <a:pt x="511585" y="131971"/>
                  </a:lnTo>
                  <a:lnTo>
                    <a:pt x="465789" y="150225"/>
                  </a:lnTo>
                  <a:lnTo>
                    <a:pt x="421714" y="169476"/>
                  </a:lnTo>
                  <a:lnTo>
                    <a:pt x="379428" y="189690"/>
                  </a:lnTo>
                  <a:lnTo>
                    <a:pt x="338998" y="210832"/>
                  </a:lnTo>
                  <a:lnTo>
                    <a:pt x="300493" y="232868"/>
                  </a:lnTo>
                  <a:lnTo>
                    <a:pt x="263980" y="255765"/>
                  </a:lnTo>
                  <a:lnTo>
                    <a:pt x="229527" y="279489"/>
                  </a:lnTo>
                  <a:lnTo>
                    <a:pt x="197202" y="304005"/>
                  </a:lnTo>
                  <a:lnTo>
                    <a:pt x="167073" y="329281"/>
                  </a:lnTo>
                  <a:lnTo>
                    <a:pt x="139208" y="355281"/>
                  </a:lnTo>
                  <a:lnTo>
                    <a:pt x="90541" y="409321"/>
                  </a:lnTo>
                  <a:lnTo>
                    <a:pt x="51744" y="465854"/>
                  </a:lnTo>
                  <a:lnTo>
                    <a:pt x="23359" y="524609"/>
                  </a:lnTo>
                  <a:lnTo>
                    <a:pt x="5930" y="585315"/>
                  </a:lnTo>
                  <a:lnTo>
                    <a:pt x="0" y="647700"/>
                  </a:lnTo>
                  <a:lnTo>
                    <a:pt x="1493" y="679085"/>
                  </a:lnTo>
                  <a:lnTo>
                    <a:pt x="13241" y="740664"/>
                  </a:lnTo>
                  <a:lnTo>
                    <a:pt x="36216" y="800428"/>
                  </a:lnTo>
                  <a:lnTo>
                    <a:pt x="69875" y="858106"/>
                  </a:lnTo>
                  <a:lnTo>
                    <a:pt x="113675" y="913426"/>
                  </a:lnTo>
                  <a:lnTo>
                    <a:pt x="167073" y="966118"/>
                  </a:lnTo>
                  <a:lnTo>
                    <a:pt x="197202" y="991394"/>
                  </a:lnTo>
                  <a:lnTo>
                    <a:pt x="229527" y="1015910"/>
                  </a:lnTo>
                  <a:lnTo>
                    <a:pt x="263980" y="1039634"/>
                  </a:lnTo>
                  <a:lnTo>
                    <a:pt x="300493" y="1062531"/>
                  </a:lnTo>
                  <a:lnTo>
                    <a:pt x="338998" y="1084567"/>
                  </a:lnTo>
                  <a:lnTo>
                    <a:pt x="379428" y="1105709"/>
                  </a:lnTo>
                  <a:lnTo>
                    <a:pt x="421714" y="1125923"/>
                  </a:lnTo>
                  <a:lnTo>
                    <a:pt x="465789" y="1145174"/>
                  </a:lnTo>
                  <a:lnTo>
                    <a:pt x="511585" y="1163428"/>
                  </a:lnTo>
                  <a:lnTo>
                    <a:pt x="559034" y="1180653"/>
                  </a:lnTo>
                  <a:lnTo>
                    <a:pt x="608067" y="1196813"/>
                  </a:lnTo>
                  <a:lnTo>
                    <a:pt x="658618" y="1211876"/>
                  </a:lnTo>
                  <a:lnTo>
                    <a:pt x="710618" y="1225807"/>
                  </a:lnTo>
                  <a:lnTo>
                    <a:pt x="764000" y="1238572"/>
                  </a:lnTo>
                  <a:lnTo>
                    <a:pt x="818695" y="1250137"/>
                  </a:lnTo>
                  <a:lnTo>
                    <a:pt x="874636" y="1260468"/>
                  </a:lnTo>
                  <a:lnTo>
                    <a:pt x="931755" y="1269532"/>
                  </a:lnTo>
                  <a:lnTo>
                    <a:pt x="989983" y="1277295"/>
                  </a:lnTo>
                  <a:lnTo>
                    <a:pt x="1049254" y="1283722"/>
                  </a:lnTo>
                  <a:lnTo>
                    <a:pt x="1109499" y="1288780"/>
                  </a:lnTo>
                  <a:lnTo>
                    <a:pt x="1170650" y="1292435"/>
                  </a:lnTo>
                  <a:lnTo>
                    <a:pt x="1232639" y="1294653"/>
                  </a:lnTo>
                  <a:lnTo>
                    <a:pt x="1295400" y="1295400"/>
                  </a:lnTo>
                  <a:lnTo>
                    <a:pt x="1358160" y="1294653"/>
                  </a:lnTo>
                  <a:lnTo>
                    <a:pt x="1420149" y="1292435"/>
                  </a:lnTo>
                  <a:lnTo>
                    <a:pt x="1481300" y="1288780"/>
                  </a:lnTo>
                  <a:lnTo>
                    <a:pt x="1541545" y="1283722"/>
                  </a:lnTo>
                  <a:lnTo>
                    <a:pt x="1600816" y="1277295"/>
                  </a:lnTo>
                  <a:lnTo>
                    <a:pt x="1659044" y="1269532"/>
                  </a:lnTo>
                  <a:lnTo>
                    <a:pt x="1716163" y="1260468"/>
                  </a:lnTo>
                  <a:lnTo>
                    <a:pt x="1772104" y="1250137"/>
                  </a:lnTo>
                  <a:lnTo>
                    <a:pt x="1826799" y="1238572"/>
                  </a:lnTo>
                  <a:lnTo>
                    <a:pt x="1880181" y="1225807"/>
                  </a:lnTo>
                  <a:lnTo>
                    <a:pt x="1932181" y="1211876"/>
                  </a:lnTo>
                  <a:lnTo>
                    <a:pt x="1982732" y="1196813"/>
                  </a:lnTo>
                  <a:lnTo>
                    <a:pt x="2031765" y="1180653"/>
                  </a:lnTo>
                  <a:lnTo>
                    <a:pt x="2079214" y="1163428"/>
                  </a:lnTo>
                  <a:lnTo>
                    <a:pt x="2125010" y="1145174"/>
                  </a:lnTo>
                  <a:lnTo>
                    <a:pt x="2169085" y="1125923"/>
                  </a:lnTo>
                  <a:lnTo>
                    <a:pt x="2211371" y="1105709"/>
                  </a:lnTo>
                  <a:lnTo>
                    <a:pt x="2251801" y="1084567"/>
                  </a:lnTo>
                  <a:lnTo>
                    <a:pt x="2290306" y="1062531"/>
                  </a:lnTo>
                  <a:lnTo>
                    <a:pt x="2326819" y="1039634"/>
                  </a:lnTo>
                  <a:lnTo>
                    <a:pt x="2361272" y="1015910"/>
                  </a:lnTo>
                  <a:lnTo>
                    <a:pt x="2393597" y="991394"/>
                  </a:lnTo>
                  <a:lnTo>
                    <a:pt x="2423726" y="966118"/>
                  </a:lnTo>
                  <a:lnTo>
                    <a:pt x="2451591" y="940118"/>
                  </a:lnTo>
                  <a:lnTo>
                    <a:pt x="2500258" y="886078"/>
                  </a:lnTo>
                  <a:lnTo>
                    <a:pt x="2539055" y="829545"/>
                  </a:lnTo>
                  <a:lnTo>
                    <a:pt x="2567440" y="770790"/>
                  </a:lnTo>
                  <a:lnTo>
                    <a:pt x="2584869" y="710084"/>
                  </a:lnTo>
                  <a:lnTo>
                    <a:pt x="2590800" y="647700"/>
                  </a:lnTo>
                  <a:lnTo>
                    <a:pt x="2589306" y="616314"/>
                  </a:lnTo>
                  <a:lnTo>
                    <a:pt x="2577558" y="554735"/>
                  </a:lnTo>
                  <a:lnTo>
                    <a:pt x="2554583" y="494971"/>
                  </a:lnTo>
                  <a:lnTo>
                    <a:pt x="2520924" y="437293"/>
                  </a:lnTo>
                  <a:lnTo>
                    <a:pt x="2477124" y="381973"/>
                  </a:lnTo>
                  <a:lnTo>
                    <a:pt x="2423726" y="329281"/>
                  </a:lnTo>
                  <a:lnTo>
                    <a:pt x="2393597" y="304005"/>
                  </a:lnTo>
                  <a:lnTo>
                    <a:pt x="2361272" y="279489"/>
                  </a:lnTo>
                  <a:lnTo>
                    <a:pt x="2326819" y="255765"/>
                  </a:lnTo>
                  <a:lnTo>
                    <a:pt x="2290306" y="232868"/>
                  </a:lnTo>
                  <a:lnTo>
                    <a:pt x="2251801" y="210832"/>
                  </a:lnTo>
                  <a:lnTo>
                    <a:pt x="2211371" y="189690"/>
                  </a:lnTo>
                  <a:lnTo>
                    <a:pt x="2169085" y="169476"/>
                  </a:lnTo>
                  <a:lnTo>
                    <a:pt x="2125010" y="150225"/>
                  </a:lnTo>
                  <a:lnTo>
                    <a:pt x="2079214" y="131971"/>
                  </a:lnTo>
                  <a:lnTo>
                    <a:pt x="2031765" y="114746"/>
                  </a:lnTo>
                  <a:lnTo>
                    <a:pt x="1982732" y="98586"/>
                  </a:lnTo>
                  <a:lnTo>
                    <a:pt x="1932181" y="83523"/>
                  </a:lnTo>
                  <a:lnTo>
                    <a:pt x="1880181" y="69592"/>
                  </a:lnTo>
                  <a:lnTo>
                    <a:pt x="1826799" y="56827"/>
                  </a:lnTo>
                  <a:lnTo>
                    <a:pt x="1772104" y="45262"/>
                  </a:lnTo>
                  <a:lnTo>
                    <a:pt x="1716163" y="34931"/>
                  </a:lnTo>
                  <a:lnTo>
                    <a:pt x="1659044" y="25867"/>
                  </a:lnTo>
                  <a:lnTo>
                    <a:pt x="1600816" y="18104"/>
                  </a:lnTo>
                  <a:lnTo>
                    <a:pt x="1541545" y="11677"/>
                  </a:lnTo>
                  <a:lnTo>
                    <a:pt x="1481300" y="6619"/>
                  </a:lnTo>
                  <a:lnTo>
                    <a:pt x="1420149" y="2964"/>
                  </a:lnTo>
                  <a:lnTo>
                    <a:pt x="1358160" y="746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830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24200" y="4267200"/>
              <a:ext cx="2590800" cy="1295400"/>
            </a:xfrm>
            <a:custGeom>
              <a:avLst/>
              <a:gdLst/>
              <a:ahLst/>
              <a:cxnLst/>
              <a:rect l="l" t="t" r="r" b="b"/>
              <a:pathLst>
                <a:path w="2590800" h="1295400">
                  <a:moveTo>
                    <a:pt x="0" y="647700"/>
                  </a:moveTo>
                  <a:lnTo>
                    <a:pt x="5930" y="585315"/>
                  </a:lnTo>
                  <a:lnTo>
                    <a:pt x="23359" y="524609"/>
                  </a:lnTo>
                  <a:lnTo>
                    <a:pt x="51744" y="465854"/>
                  </a:lnTo>
                  <a:lnTo>
                    <a:pt x="90541" y="409321"/>
                  </a:lnTo>
                  <a:lnTo>
                    <a:pt x="139208" y="355281"/>
                  </a:lnTo>
                  <a:lnTo>
                    <a:pt x="167073" y="329281"/>
                  </a:lnTo>
                  <a:lnTo>
                    <a:pt x="197202" y="304005"/>
                  </a:lnTo>
                  <a:lnTo>
                    <a:pt x="229527" y="279489"/>
                  </a:lnTo>
                  <a:lnTo>
                    <a:pt x="263980" y="255765"/>
                  </a:lnTo>
                  <a:lnTo>
                    <a:pt x="300493" y="232868"/>
                  </a:lnTo>
                  <a:lnTo>
                    <a:pt x="338998" y="210832"/>
                  </a:lnTo>
                  <a:lnTo>
                    <a:pt x="379428" y="189690"/>
                  </a:lnTo>
                  <a:lnTo>
                    <a:pt x="421714" y="169476"/>
                  </a:lnTo>
                  <a:lnTo>
                    <a:pt x="465789" y="150225"/>
                  </a:lnTo>
                  <a:lnTo>
                    <a:pt x="511585" y="131971"/>
                  </a:lnTo>
                  <a:lnTo>
                    <a:pt x="559034" y="114746"/>
                  </a:lnTo>
                  <a:lnTo>
                    <a:pt x="608067" y="98586"/>
                  </a:lnTo>
                  <a:lnTo>
                    <a:pt x="658618" y="83523"/>
                  </a:lnTo>
                  <a:lnTo>
                    <a:pt x="710618" y="69592"/>
                  </a:lnTo>
                  <a:lnTo>
                    <a:pt x="764000" y="56827"/>
                  </a:lnTo>
                  <a:lnTo>
                    <a:pt x="818695" y="45262"/>
                  </a:lnTo>
                  <a:lnTo>
                    <a:pt x="874636" y="34931"/>
                  </a:lnTo>
                  <a:lnTo>
                    <a:pt x="931755" y="25867"/>
                  </a:lnTo>
                  <a:lnTo>
                    <a:pt x="989983" y="18104"/>
                  </a:lnTo>
                  <a:lnTo>
                    <a:pt x="1049254" y="11677"/>
                  </a:lnTo>
                  <a:lnTo>
                    <a:pt x="1109499" y="6619"/>
                  </a:lnTo>
                  <a:lnTo>
                    <a:pt x="1170650" y="2964"/>
                  </a:lnTo>
                  <a:lnTo>
                    <a:pt x="1232639" y="746"/>
                  </a:lnTo>
                  <a:lnTo>
                    <a:pt x="1295400" y="0"/>
                  </a:lnTo>
                  <a:lnTo>
                    <a:pt x="1358160" y="746"/>
                  </a:lnTo>
                  <a:lnTo>
                    <a:pt x="1420149" y="2964"/>
                  </a:lnTo>
                  <a:lnTo>
                    <a:pt x="1481300" y="6619"/>
                  </a:lnTo>
                  <a:lnTo>
                    <a:pt x="1541545" y="11677"/>
                  </a:lnTo>
                  <a:lnTo>
                    <a:pt x="1600816" y="18104"/>
                  </a:lnTo>
                  <a:lnTo>
                    <a:pt x="1659044" y="25867"/>
                  </a:lnTo>
                  <a:lnTo>
                    <a:pt x="1716163" y="34931"/>
                  </a:lnTo>
                  <a:lnTo>
                    <a:pt x="1772104" y="45262"/>
                  </a:lnTo>
                  <a:lnTo>
                    <a:pt x="1826799" y="56827"/>
                  </a:lnTo>
                  <a:lnTo>
                    <a:pt x="1880181" y="69592"/>
                  </a:lnTo>
                  <a:lnTo>
                    <a:pt x="1932181" y="83523"/>
                  </a:lnTo>
                  <a:lnTo>
                    <a:pt x="1982732" y="98586"/>
                  </a:lnTo>
                  <a:lnTo>
                    <a:pt x="2031765" y="114746"/>
                  </a:lnTo>
                  <a:lnTo>
                    <a:pt x="2079214" y="131971"/>
                  </a:lnTo>
                  <a:lnTo>
                    <a:pt x="2125010" y="150225"/>
                  </a:lnTo>
                  <a:lnTo>
                    <a:pt x="2169085" y="169476"/>
                  </a:lnTo>
                  <a:lnTo>
                    <a:pt x="2211371" y="189690"/>
                  </a:lnTo>
                  <a:lnTo>
                    <a:pt x="2251801" y="210832"/>
                  </a:lnTo>
                  <a:lnTo>
                    <a:pt x="2290306" y="232868"/>
                  </a:lnTo>
                  <a:lnTo>
                    <a:pt x="2326819" y="255765"/>
                  </a:lnTo>
                  <a:lnTo>
                    <a:pt x="2361272" y="279489"/>
                  </a:lnTo>
                  <a:lnTo>
                    <a:pt x="2393597" y="304005"/>
                  </a:lnTo>
                  <a:lnTo>
                    <a:pt x="2423726" y="329281"/>
                  </a:lnTo>
                  <a:lnTo>
                    <a:pt x="2451591" y="355281"/>
                  </a:lnTo>
                  <a:lnTo>
                    <a:pt x="2500258" y="409321"/>
                  </a:lnTo>
                  <a:lnTo>
                    <a:pt x="2539055" y="465854"/>
                  </a:lnTo>
                  <a:lnTo>
                    <a:pt x="2567440" y="524609"/>
                  </a:lnTo>
                  <a:lnTo>
                    <a:pt x="2584869" y="585315"/>
                  </a:lnTo>
                  <a:lnTo>
                    <a:pt x="2590800" y="647700"/>
                  </a:lnTo>
                  <a:lnTo>
                    <a:pt x="2589306" y="679085"/>
                  </a:lnTo>
                  <a:lnTo>
                    <a:pt x="2577558" y="740664"/>
                  </a:lnTo>
                  <a:lnTo>
                    <a:pt x="2554583" y="800428"/>
                  </a:lnTo>
                  <a:lnTo>
                    <a:pt x="2520924" y="858106"/>
                  </a:lnTo>
                  <a:lnTo>
                    <a:pt x="2477124" y="913426"/>
                  </a:lnTo>
                  <a:lnTo>
                    <a:pt x="2423726" y="966118"/>
                  </a:lnTo>
                  <a:lnTo>
                    <a:pt x="2393597" y="991394"/>
                  </a:lnTo>
                  <a:lnTo>
                    <a:pt x="2361272" y="1015910"/>
                  </a:lnTo>
                  <a:lnTo>
                    <a:pt x="2326819" y="1039634"/>
                  </a:lnTo>
                  <a:lnTo>
                    <a:pt x="2290306" y="1062531"/>
                  </a:lnTo>
                  <a:lnTo>
                    <a:pt x="2251801" y="1084567"/>
                  </a:lnTo>
                  <a:lnTo>
                    <a:pt x="2211371" y="1105709"/>
                  </a:lnTo>
                  <a:lnTo>
                    <a:pt x="2169085" y="1125923"/>
                  </a:lnTo>
                  <a:lnTo>
                    <a:pt x="2125010" y="1145174"/>
                  </a:lnTo>
                  <a:lnTo>
                    <a:pt x="2079214" y="1163428"/>
                  </a:lnTo>
                  <a:lnTo>
                    <a:pt x="2031765" y="1180653"/>
                  </a:lnTo>
                  <a:lnTo>
                    <a:pt x="1982732" y="1196813"/>
                  </a:lnTo>
                  <a:lnTo>
                    <a:pt x="1932181" y="1211876"/>
                  </a:lnTo>
                  <a:lnTo>
                    <a:pt x="1880181" y="1225807"/>
                  </a:lnTo>
                  <a:lnTo>
                    <a:pt x="1826799" y="1238572"/>
                  </a:lnTo>
                  <a:lnTo>
                    <a:pt x="1772104" y="1250137"/>
                  </a:lnTo>
                  <a:lnTo>
                    <a:pt x="1716163" y="1260468"/>
                  </a:lnTo>
                  <a:lnTo>
                    <a:pt x="1659044" y="1269532"/>
                  </a:lnTo>
                  <a:lnTo>
                    <a:pt x="1600816" y="1277295"/>
                  </a:lnTo>
                  <a:lnTo>
                    <a:pt x="1541545" y="1283722"/>
                  </a:lnTo>
                  <a:lnTo>
                    <a:pt x="1481300" y="1288780"/>
                  </a:lnTo>
                  <a:lnTo>
                    <a:pt x="1420149" y="1292435"/>
                  </a:lnTo>
                  <a:lnTo>
                    <a:pt x="1358160" y="1294653"/>
                  </a:lnTo>
                  <a:lnTo>
                    <a:pt x="1295400" y="1295400"/>
                  </a:lnTo>
                  <a:lnTo>
                    <a:pt x="1232639" y="1294653"/>
                  </a:lnTo>
                  <a:lnTo>
                    <a:pt x="1170650" y="1292435"/>
                  </a:lnTo>
                  <a:lnTo>
                    <a:pt x="1109499" y="1288780"/>
                  </a:lnTo>
                  <a:lnTo>
                    <a:pt x="1049254" y="1283722"/>
                  </a:lnTo>
                  <a:lnTo>
                    <a:pt x="989983" y="1277295"/>
                  </a:lnTo>
                  <a:lnTo>
                    <a:pt x="931755" y="1269532"/>
                  </a:lnTo>
                  <a:lnTo>
                    <a:pt x="874636" y="1260468"/>
                  </a:lnTo>
                  <a:lnTo>
                    <a:pt x="818695" y="1250137"/>
                  </a:lnTo>
                  <a:lnTo>
                    <a:pt x="764000" y="1238572"/>
                  </a:lnTo>
                  <a:lnTo>
                    <a:pt x="710618" y="1225807"/>
                  </a:lnTo>
                  <a:lnTo>
                    <a:pt x="658618" y="1211876"/>
                  </a:lnTo>
                  <a:lnTo>
                    <a:pt x="608067" y="1196813"/>
                  </a:lnTo>
                  <a:lnTo>
                    <a:pt x="559034" y="1180653"/>
                  </a:lnTo>
                  <a:lnTo>
                    <a:pt x="511585" y="1163428"/>
                  </a:lnTo>
                  <a:lnTo>
                    <a:pt x="465789" y="1145174"/>
                  </a:lnTo>
                  <a:lnTo>
                    <a:pt x="421714" y="1125923"/>
                  </a:lnTo>
                  <a:lnTo>
                    <a:pt x="379428" y="1105709"/>
                  </a:lnTo>
                  <a:lnTo>
                    <a:pt x="338998" y="1084567"/>
                  </a:lnTo>
                  <a:lnTo>
                    <a:pt x="300493" y="1062531"/>
                  </a:lnTo>
                  <a:lnTo>
                    <a:pt x="263980" y="1039634"/>
                  </a:lnTo>
                  <a:lnTo>
                    <a:pt x="229527" y="1015910"/>
                  </a:lnTo>
                  <a:lnTo>
                    <a:pt x="197202" y="991394"/>
                  </a:lnTo>
                  <a:lnTo>
                    <a:pt x="167073" y="966118"/>
                  </a:lnTo>
                  <a:lnTo>
                    <a:pt x="139208" y="940118"/>
                  </a:lnTo>
                  <a:lnTo>
                    <a:pt x="90541" y="886078"/>
                  </a:lnTo>
                  <a:lnTo>
                    <a:pt x="51744" y="829545"/>
                  </a:lnTo>
                  <a:lnTo>
                    <a:pt x="23359" y="770790"/>
                  </a:lnTo>
                  <a:lnTo>
                    <a:pt x="5930" y="710084"/>
                  </a:lnTo>
                  <a:lnTo>
                    <a:pt x="0" y="6477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36975" y="4595241"/>
            <a:ext cx="1532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0022"/>
                </a:solidFill>
                <a:latin typeface="Times New Roman"/>
                <a:cs typeface="Times New Roman"/>
              </a:rPr>
              <a:t>E</a:t>
            </a:r>
            <a:r>
              <a:rPr sz="2400" b="1" spc="-15" dirty="0">
                <a:solidFill>
                  <a:srgbClr val="330022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330022"/>
                </a:solidFill>
                <a:latin typeface="Times New Roman"/>
                <a:cs typeface="Times New Roman"/>
              </a:rPr>
              <a:t>dothel</a:t>
            </a:r>
            <a:r>
              <a:rPr sz="2400" b="1" dirty="0">
                <a:solidFill>
                  <a:srgbClr val="330022"/>
                </a:solidFill>
                <a:latin typeface="Times New Roman"/>
                <a:cs typeface="Times New Roman"/>
              </a:rPr>
              <a:t>ial  injury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4137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Response </a:t>
            </a:r>
            <a:r>
              <a:rPr sz="3600" dirty="0">
                <a:solidFill>
                  <a:srgbClr val="FFFF00"/>
                </a:solidFill>
              </a:rPr>
              <a:t>to</a:t>
            </a:r>
            <a:r>
              <a:rPr sz="3600" spc="-30" dirty="0">
                <a:solidFill>
                  <a:srgbClr val="FFFF00"/>
                </a:solidFill>
              </a:rPr>
              <a:t> </a:t>
            </a:r>
            <a:r>
              <a:rPr sz="3600" spc="-10" dirty="0">
                <a:solidFill>
                  <a:srgbClr val="FFFF00"/>
                </a:solidFill>
              </a:rPr>
              <a:t>injury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85800" y="1143000"/>
            <a:ext cx="8153400" cy="5164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19200"/>
            <a:ext cx="8686800" cy="463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5656" y="905255"/>
            <a:ext cx="8629015" cy="5123815"/>
            <a:chOff x="295656" y="905255"/>
            <a:chExt cx="8629015" cy="5123815"/>
          </a:xfrm>
        </p:grpSpPr>
        <p:sp>
          <p:nvSpPr>
            <p:cNvPr id="3" name="object 3"/>
            <p:cNvSpPr/>
            <p:nvPr/>
          </p:nvSpPr>
          <p:spPr>
            <a:xfrm>
              <a:off x="304800" y="914399"/>
              <a:ext cx="861060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0228" y="909827"/>
              <a:ext cx="8620125" cy="5114925"/>
            </a:xfrm>
            <a:custGeom>
              <a:avLst/>
              <a:gdLst/>
              <a:ahLst/>
              <a:cxnLst/>
              <a:rect l="l" t="t" r="r" b="b"/>
              <a:pathLst>
                <a:path w="8620125" h="5114925">
                  <a:moveTo>
                    <a:pt x="0" y="5114544"/>
                  </a:moveTo>
                  <a:lnTo>
                    <a:pt x="8619744" y="5114544"/>
                  </a:lnTo>
                  <a:lnTo>
                    <a:pt x="8619744" y="0"/>
                  </a:lnTo>
                  <a:lnTo>
                    <a:pt x="0" y="0"/>
                  </a:lnTo>
                  <a:lnTo>
                    <a:pt x="0" y="51145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258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Coronary </a:t>
            </a:r>
            <a:r>
              <a:rPr sz="3600" dirty="0">
                <a:solidFill>
                  <a:srgbClr val="FFFF00"/>
                </a:solidFill>
              </a:rPr>
              <a:t>artery</a:t>
            </a:r>
            <a:r>
              <a:rPr sz="3600" spc="-5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disease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48688"/>
            <a:ext cx="5668645" cy="21996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factors 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coronary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Pathogenesis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143000"/>
            <a:ext cx="8610600" cy="5109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762000"/>
            <a:ext cx="71628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044" y="2747898"/>
            <a:ext cx="676655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00"/>
                </a:solidFill>
              </a:rPr>
              <a:t>Pathogenesis of</a:t>
            </a:r>
            <a:r>
              <a:rPr sz="4000" spc="-40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myocardial  ischemia</a:t>
            </a:r>
            <a:endParaRPr sz="4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6960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Coronary </a:t>
            </a:r>
            <a:r>
              <a:rPr sz="3600" dirty="0">
                <a:solidFill>
                  <a:srgbClr val="FFFF00"/>
                </a:solidFill>
              </a:rPr>
              <a:t>artery</a:t>
            </a:r>
            <a:r>
              <a:rPr sz="3600" spc="-1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atherosclerosis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5006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patients with coronary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artery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disease has  coronary atherosclerosis which cause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obstruction to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36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Effect </a:t>
            </a:r>
            <a:r>
              <a:rPr sz="3600" dirty="0">
                <a:solidFill>
                  <a:srgbClr val="FFFF00"/>
                </a:solidFill>
              </a:rPr>
              <a:t>of </a:t>
            </a:r>
            <a:r>
              <a:rPr sz="3600" spc="-5" dirty="0">
                <a:solidFill>
                  <a:srgbClr val="FFFF00"/>
                </a:solidFill>
              </a:rPr>
              <a:t>atherosclerosis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997190" cy="220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have one or more lesions causing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least 75%  reduction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cross-sectional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area 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coronary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arteries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55600" marR="71183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Coronary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Artery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Disease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insufficient flow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blood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coronary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arteries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751331"/>
            <a:ext cx="7696200" cy="542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447800"/>
            <a:ext cx="6324600" cy="5116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762000"/>
            <a:ext cx="5410200" cy="1066800"/>
          </a:xfrm>
          <a:prstGeom prst="rect">
            <a:avLst/>
          </a:prstGeom>
          <a:solidFill>
            <a:srgbClr val="330022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87566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9F5D5B"/>
                </a:solidFill>
              </a:rPr>
              <a:t>Presentation of coronary heart  disease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239011" y="1810511"/>
            <a:ext cx="6972300" cy="1924050"/>
            <a:chOff x="1239011" y="1810511"/>
            <a:chExt cx="6972300" cy="1924050"/>
          </a:xfrm>
        </p:grpSpPr>
        <p:sp>
          <p:nvSpPr>
            <p:cNvPr id="5" name="object 5"/>
            <p:cNvSpPr/>
            <p:nvPr/>
          </p:nvSpPr>
          <p:spPr>
            <a:xfrm>
              <a:off x="1296161" y="1829561"/>
              <a:ext cx="6858000" cy="1524000"/>
            </a:xfrm>
            <a:custGeom>
              <a:avLst/>
              <a:gdLst/>
              <a:ahLst/>
              <a:cxnLst/>
              <a:rect l="l" t="t" r="r" b="b"/>
              <a:pathLst>
                <a:path w="6858000" h="1524000">
                  <a:moveTo>
                    <a:pt x="0" y="1524000"/>
                  </a:moveTo>
                  <a:lnTo>
                    <a:pt x="6858000" y="1524000"/>
                  </a:lnTo>
                </a:path>
                <a:path w="6858000" h="1524000">
                  <a:moveTo>
                    <a:pt x="3276600" y="0"/>
                  </a:moveTo>
                  <a:lnTo>
                    <a:pt x="3276600" y="15240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9012" y="3353561"/>
              <a:ext cx="6972300" cy="381000"/>
            </a:xfrm>
            <a:custGeom>
              <a:avLst/>
              <a:gdLst/>
              <a:ahLst/>
              <a:cxnLst/>
              <a:rect l="l" t="t" r="r" b="b"/>
              <a:pathLst>
                <a:path w="6972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266700"/>
                  </a:ln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  <a:path w="6972300" h="381000">
                  <a:moveTo>
                    <a:pt x="1485900" y="266700"/>
                  </a:moveTo>
                  <a:lnTo>
                    <a:pt x="1447800" y="266700"/>
                  </a:lnTo>
                  <a:lnTo>
                    <a:pt x="1447800" y="0"/>
                  </a:lnTo>
                  <a:lnTo>
                    <a:pt x="1409700" y="0"/>
                  </a:lnTo>
                  <a:lnTo>
                    <a:pt x="1409700" y="266700"/>
                  </a:lnTo>
                  <a:lnTo>
                    <a:pt x="1371600" y="266700"/>
                  </a:lnTo>
                  <a:lnTo>
                    <a:pt x="1428750" y="381000"/>
                  </a:lnTo>
                  <a:lnTo>
                    <a:pt x="1476375" y="285750"/>
                  </a:lnTo>
                  <a:lnTo>
                    <a:pt x="1485900" y="266700"/>
                  </a:lnTo>
                  <a:close/>
                </a:path>
                <a:path w="6972300" h="381000">
                  <a:moveTo>
                    <a:pt x="5295887" y="266700"/>
                  </a:moveTo>
                  <a:lnTo>
                    <a:pt x="5257800" y="266700"/>
                  </a:lnTo>
                  <a:lnTo>
                    <a:pt x="5257800" y="0"/>
                  </a:lnTo>
                  <a:lnTo>
                    <a:pt x="5219700" y="0"/>
                  </a:lnTo>
                  <a:lnTo>
                    <a:pt x="5219700" y="266700"/>
                  </a:lnTo>
                  <a:lnTo>
                    <a:pt x="5181600" y="266700"/>
                  </a:lnTo>
                  <a:lnTo>
                    <a:pt x="5238750" y="381000"/>
                  </a:lnTo>
                  <a:lnTo>
                    <a:pt x="5286362" y="285750"/>
                  </a:lnTo>
                  <a:lnTo>
                    <a:pt x="5295887" y="266700"/>
                  </a:lnTo>
                  <a:close/>
                </a:path>
                <a:path w="6972300" h="381000">
                  <a:moveTo>
                    <a:pt x="6972300" y="266700"/>
                  </a:moveTo>
                  <a:lnTo>
                    <a:pt x="6934200" y="266700"/>
                  </a:lnTo>
                  <a:lnTo>
                    <a:pt x="6934200" y="0"/>
                  </a:lnTo>
                  <a:lnTo>
                    <a:pt x="6896100" y="0"/>
                  </a:lnTo>
                  <a:lnTo>
                    <a:pt x="6896100" y="266700"/>
                  </a:lnTo>
                  <a:lnTo>
                    <a:pt x="6858000" y="266700"/>
                  </a:lnTo>
                  <a:lnTo>
                    <a:pt x="6915150" y="381000"/>
                  </a:lnTo>
                  <a:lnTo>
                    <a:pt x="6962775" y="285750"/>
                  </a:lnTo>
                  <a:lnTo>
                    <a:pt x="6972300" y="266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9361" y="3735070"/>
            <a:ext cx="1447800" cy="52578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1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Asymptomatic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5761" y="3735070"/>
            <a:ext cx="1447800" cy="5562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35609" marR="100330" indent="-330835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stable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4561" y="3735070"/>
            <a:ext cx="1600200" cy="5562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5410" marR="99695" indent="45720">
              <a:lnSpc>
                <a:spcPct val="100000"/>
              </a:lnSpc>
              <a:spcBef>
                <a:spcPts val="31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Acute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coronary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(ACS)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3161" y="3735070"/>
            <a:ext cx="762000" cy="6096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26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48228" y="4344161"/>
            <a:ext cx="2600325" cy="1604010"/>
            <a:chOff x="3348228" y="4344161"/>
            <a:chExt cx="2600325" cy="1604010"/>
          </a:xfrm>
        </p:grpSpPr>
        <p:sp>
          <p:nvSpPr>
            <p:cNvPr id="12" name="object 12"/>
            <p:cNvSpPr/>
            <p:nvPr/>
          </p:nvSpPr>
          <p:spPr>
            <a:xfrm>
              <a:off x="4572762" y="4344161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2800" y="4876799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0" y="533400"/>
                  </a:moveTo>
                  <a:lnTo>
                    <a:pt x="6688" y="478854"/>
                  </a:lnTo>
                  <a:lnTo>
                    <a:pt x="26319" y="425886"/>
                  </a:lnTo>
                  <a:lnTo>
                    <a:pt x="58241" y="374764"/>
                  </a:lnTo>
                  <a:lnTo>
                    <a:pt x="101804" y="325755"/>
                  </a:lnTo>
                  <a:lnTo>
                    <a:pt x="156355" y="279127"/>
                  </a:lnTo>
                  <a:lnTo>
                    <a:pt x="187548" y="256789"/>
                  </a:lnTo>
                  <a:lnTo>
                    <a:pt x="221244" y="235148"/>
                  </a:lnTo>
                  <a:lnTo>
                    <a:pt x="257361" y="214236"/>
                  </a:lnTo>
                  <a:lnTo>
                    <a:pt x="295818" y="194086"/>
                  </a:lnTo>
                  <a:lnTo>
                    <a:pt x="336534" y="174733"/>
                  </a:lnTo>
                  <a:lnTo>
                    <a:pt x="379428" y="156210"/>
                  </a:lnTo>
                  <a:lnTo>
                    <a:pt x="424417" y="138549"/>
                  </a:lnTo>
                  <a:lnTo>
                    <a:pt x="471421" y="121786"/>
                  </a:lnTo>
                  <a:lnTo>
                    <a:pt x="520358" y="105952"/>
                  </a:lnTo>
                  <a:lnTo>
                    <a:pt x="571146" y="91082"/>
                  </a:lnTo>
                  <a:lnTo>
                    <a:pt x="623705" y="77210"/>
                  </a:lnTo>
                  <a:lnTo>
                    <a:pt x="677952" y="64368"/>
                  </a:lnTo>
                  <a:lnTo>
                    <a:pt x="733807" y="52590"/>
                  </a:lnTo>
                  <a:lnTo>
                    <a:pt x="791188" y="41910"/>
                  </a:lnTo>
                  <a:lnTo>
                    <a:pt x="850013" y="32360"/>
                  </a:lnTo>
                  <a:lnTo>
                    <a:pt x="910202" y="23976"/>
                  </a:lnTo>
                  <a:lnTo>
                    <a:pt x="971672" y="16789"/>
                  </a:lnTo>
                  <a:lnTo>
                    <a:pt x="1034342" y="10834"/>
                  </a:lnTo>
                  <a:lnTo>
                    <a:pt x="1098132" y="6144"/>
                  </a:lnTo>
                  <a:lnTo>
                    <a:pt x="1162959" y="2753"/>
                  </a:lnTo>
                  <a:lnTo>
                    <a:pt x="1228742" y="693"/>
                  </a:lnTo>
                  <a:lnTo>
                    <a:pt x="1295400" y="0"/>
                  </a:lnTo>
                  <a:lnTo>
                    <a:pt x="1362057" y="693"/>
                  </a:lnTo>
                  <a:lnTo>
                    <a:pt x="1427840" y="2753"/>
                  </a:lnTo>
                  <a:lnTo>
                    <a:pt x="1492667" y="6144"/>
                  </a:lnTo>
                  <a:lnTo>
                    <a:pt x="1556457" y="10834"/>
                  </a:lnTo>
                  <a:lnTo>
                    <a:pt x="1619127" y="16789"/>
                  </a:lnTo>
                  <a:lnTo>
                    <a:pt x="1680597" y="23976"/>
                  </a:lnTo>
                  <a:lnTo>
                    <a:pt x="1740786" y="32360"/>
                  </a:lnTo>
                  <a:lnTo>
                    <a:pt x="1799611" y="41910"/>
                  </a:lnTo>
                  <a:lnTo>
                    <a:pt x="1856992" y="52590"/>
                  </a:lnTo>
                  <a:lnTo>
                    <a:pt x="1912847" y="64368"/>
                  </a:lnTo>
                  <a:lnTo>
                    <a:pt x="1967094" y="77210"/>
                  </a:lnTo>
                  <a:lnTo>
                    <a:pt x="2019653" y="91082"/>
                  </a:lnTo>
                  <a:lnTo>
                    <a:pt x="2070441" y="105952"/>
                  </a:lnTo>
                  <a:lnTo>
                    <a:pt x="2119378" y="121786"/>
                  </a:lnTo>
                  <a:lnTo>
                    <a:pt x="2166382" y="138549"/>
                  </a:lnTo>
                  <a:lnTo>
                    <a:pt x="2211371" y="156210"/>
                  </a:lnTo>
                  <a:lnTo>
                    <a:pt x="2254265" y="174733"/>
                  </a:lnTo>
                  <a:lnTo>
                    <a:pt x="2294981" y="194086"/>
                  </a:lnTo>
                  <a:lnTo>
                    <a:pt x="2333438" y="214236"/>
                  </a:lnTo>
                  <a:lnTo>
                    <a:pt x="2369555" y="235148"/>
                  </a:lnTo>
                  <a:lnTo>
                    <a:pt x="2403251" y="256789"/>
                  </a:lnTo>
                  <a:lnTo>
                    <a:pt x="2434444" y="279127"/>
                  </a:lnTo>
                  <a:lnTo>
                    <a:pt x="2488995" y="325755"/>
                  </a:lnTo>
                  <a:lnTo>
                    <a:pt x="2532558" y="374764"/>
                  </a:lnTo>
                  <a:lnTo>
                    <a:pt x="2564480" y="425886"/>
                  </a:lnTo>
                  <a:lnTo>
                    <a:pt x="2584111" y="478854"/>
                  </a:lnTo>
                  <a:lnTo>
                    <a:pt x="2590800" y="533400"/>
                  </a:lnTo>
                  <a:lnTo>
                    <a:pt x="2589114" y="560848"/>
                  </a:lnTo>
                  <a:lnTo>
                    <a:pt x="2575873" y="614631"/>
                  </a:lnTo>
                  <a:lnTo>
                    <a:pt x="2550014" y="666705"/>
                  </a:lnTo>
                  <a:lnTo>
                    <a:pt x="2512191" y="716801"/>
                  </a:lnTo>
                  <a:lnTo>
                    <a:pt x="2463052" y="764651"/>
                  </a:lnTo>
                  <a:lnTo>
                    <a:pt x="2403251" y="809987"/>
                  </a:lnTo>
                  <a:lnTo>
                    <a:pt x="2369555" y="831629"/>
                  </a:lnTo>
                  <a:lnTo>
                    <a:pt x="2333438" y="852541"/>
                  </a:lnTo>
                  <a:lnTo>
                    <a:pt x="2294981" y="872692"/>
                  </a:lnTo>
                  <a:lnTo>
                    <a:pt x="2254265" y="892046"/>
                  </a:lnTo>
                  <a:lnTo>
                    <a:pt x="2211371" y="910570"/>
                  </a:lnTo>
                  <a:lnTo>
                    <a:pt x="2166382" y="928232"/>
                  </a:lnTo>
                  <a:lnTo>
                    <a:pt x="2119378" y="944997"/>
                  </a:lnTo>
                  <a:lnTo>
                    <a:pt x="2070441" y="960832"/>
                  </a:lnTo>
                  <a:lnTo>
                    <a:pt x="2019653" y="975703"/>
                  </a:lnTo>
                  <a:lnTo>
                    <a:pt x="1967094" y="989578"/>
                  </a:lnTo>
                  <a:lnTo>
                    <a:pt x="1912847" y="1002421"/>
                  </a:lnTo>
                  <a:lnTo>
                    <a:pt x="1856992" y="1014201"/>
                  </a:lnTo>
                  <a:lnTo>
                    <a:pt x="1799611" y="1024882"/>
                  </a:lnTo>
                  <a:lnTo>
                    <a:pt x="1740786" y="1034433"/>
                  </a:lnTo>
                  <a:lnTo>
                    <a:pt x="1680597" y="1042819"/>
                  </a:lnTo>
                  <a:lnTo>
                    <a:pt x="1619127" y="1050007"/>
                  </a:lnTo>
                  <a:lnTo>
                    <a:pt x="1556457" y="1055963"/>
                  </a:lnTo>
                  <a:lnTo>
                    <a:pt x="1492667" y="1060654"/>
                  </a:lnTo>
                  <a:lnTo>
                    <a:pt x="1427840" y="1064046"/>
                  </a:lnTo>
                  <a:lnTo>
                    <a:pt x="1362057" y="1066105"/>
                  </a:lnTo>
                  <a:lnTo>
                    <a:pt x="1295400" y="1066800"/>
                  </a:lnTo>
                  <a:lnTo>
                    <a:pt x="1228742" y="1066105"/>
                  </a:lnTo>
                  <a:lnTo>
                    <a:pt x="1162959" y="1064046"/>
                  </a:lnTo>
                  <a:lnTo>
                    <a:pt x="1098132" y="1060654"/>
                  </a:lnTo>
                  <a:lnTo>
                    <a:pt x="1034342" y="1055963"/>
                  </a:lnTo>
                  <a:lnTo>
                    <a:pt x="971672" y="1050007"/>
                  </a:lnTo>
                  <a:lnTo>
                    <a:pt x="910202" y="1042819"/>
                  </a:lnTo>
                  <a:lnTo>
                    <a:pt x="850013" y="1034433"/>
                  </a:lnTo>
                  <a:lnTo>
                    <a:pt x="791188" y="1024882"/>
                  </a:lnTo>
                  <a:lnTo>
                    <a:pt x="733807" y="1014201"/>
                  </a:lnTo>
                  <a:lnTo>
                    <a:pt x="677952" y="1002421"/>
                  </a:lnTo>
                  <a:lnTo>
                    <a:pt x="623705" y="989578"/>
                  </a:lnTo>
                  <a:lnTo>
                    <a:pt x="571146" y="975703"/>
                  </a:lnTo>
                  <a:lnTo>
                    <a:pt x="520358" y="960832"/>
                  </a:lnTo>
                  <a:lnTo>
                    <a:pt x="471421" y="944997"/>
                  </a:lnTo>
                  <a:lnTo>
                    <a:pt x="424417" y="928232"/>
                  </a:lnTo>
                  <a:lnTo>
                    <a:pt x="379428" y="910570"/>
                  </a:lnTo>
                  <a:lnTo>
                    <a:pt x="336534" y="892046"/>
                  </a:lnTo>
                  <a:lnTo>
                    <a:pt x="295818" y="872692"/>
                  </a:lnTo>
                  <a:lnTo>
                    <a:pt x="257361" y="852541"/>
                  </a:lnTo>
                  <a:lnTo>
                    <a:pt x="221244" y="831629"/>
                  </a:lnTo>
                  <a:lnTo>
                    <a:pt x="187548" y="809987"/>
                  </a:lnTo>
                  <a:lnTo>
                    <a:pt x="156355" y="787650"/>
                  </a:lnTo>
                  <a:lnTo>
                    <a:pt x="101804" y="741023"/>
                  </a:lnTo>
                  <a:lnTo>
                    <a:pt x="58241" y="692017"/>
                  </a:lnTo>
                  <a:lnTo>
                    <a:pt x="26319" y="640898"/>
                  </a:lnTo>
                  <a:lnTo>
                    <a:pt x="6688" y="587937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71494" y="4980508"/>
            <a:ext cx="502285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36240" indent="-317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Unstable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angina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  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22352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(MI 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Myocardial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Infarction)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15611" y="3353561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39561" y="3811270"/>
            <a:ext cx="1600200" cy="3429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762000"/>
            <a:ext cx="5410200" cy="1066800"/>
          </a:xfrm>
          <a:prstGeom prst="rect">
            <a:avLst/>
          </a:prstGeom>
          <a:solidFill>
            <a:srgbClr val="330022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87566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9F5D5B"/>
                </a:solidFill>
              </a:rPr>
              <a:t>Presentation of coronary heart  disease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29361" y="1810511"/>
            <a:ext cx="7981950" cy="2449830"/>
            <a:chOff x="229361" y="1810511"/>
            <a:chExt cx="7981950" cy="2449830"/>
          </a:xfrm>
        </p:grpSpPr>
        <p:sp>
          <p:nvSpPr>
            <p:cNvPr id="5" name="object 5"/>
            <p:cNvSpPr/>
            <p:nvPr/>
          </p:nvSpPr>
          <p:spPr>
            <a:xfrm>
              <a:off x="1296161" y="1829561"/>
              <a:ext cx="6858000" cy="1524000"/>
            </a:xfrm>
            <a:custGeom>
              <a:avLst/>
              <a:gdLst/>
              <a:ahLst/>
              <a:cxnLst/>
              <a:rect l="l" t="t" r="r" b="b"/>
              <a:pathLst>
                <a:path w="6858000" h="1524000">
                  <a:moveTo>
                    <a:pt x="0" y="1524000"/>
                  </a:moveTo>
                  <a:lnTo>
                    <a:pt x="6858000" y="1524000"/>
                  </a:lnTo>
                </a:path>
                <a:path w="6858000" h="1524000">
                  <a:moveTo>
                    <a:pt x="3276600" y="0"/>
                  </a:moveTo>
                  <a:lnTo>
                    <a:pt x="3276600" y="15240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9012" y="3353561"/>
              <a:ext cx="6972300" cy="381000"/>
            </a:xfrm>
            <a:custGeom>
              <a:avLst/>
              <a:gdLst/>
              <a:ahLst/>
              <a:cxnLst/>
              <a:rect l="l" t="t" r="r" b="b"/>
              <a:pathLst>
                <a:path w="6972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266700"/>
                  </a:ln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  <a:path w="6972300" h="381000">
                  <a:moveTo>
                    <a:pt x="1485900" y="266700"/>
                  </a:moveTo>
                  <a:lnTo>
                    <a:pt x="1447800" y="266700"/>
                  </a:lnTo>
                  <a:lnTo>
                    <a:pt x="1447800" y="0"/>
                  </a:lnTo>
                  <a:lnTo>
                    <a:pt x="1409700" y="0"/>
                  </a:lnTo>
                  <a:lnTo>
                    <a:pt x="1409700" y="266700"/>
                  </a:lnTo>
                  <a:lnTo>
                    <a:pt x="1371600" y="266700"/>
                  </a:lnTo>
                  <a:lnTo>
                    <a:pt x="1428750" y="381000"/>
                  </a:lnTo>
                  <a:lnTo>
                    <a:pt x="1476375" y="285750"/>
                  </a:lnTo>
                  <a:lnTo>
                    <a:pt x="1485900" y="266700"/>
                  </a:lnTo>
                  <a:close/>
                </a:path>
                <a:path w="6972300" h="381000">
                  <a:moveTo>
                    <a:pt x="5295887" y="266700"/>
                  </a:moveTo>
                  <a:lnTo>
                    <a:pt x="5257800" y="266700"/>
                  </a:lnTo>
                  <a:lnTo>
                    <a:pt x="5257800" y="0"/>
                  </a:lnTo>
                  <a:lnTo>
                    <a:pt x="5219700" y="0"/>
                  </a:lnTo>
                  <a:lnTo>
                    <a:pt x="5219700" y="266700"/>
                  </a:lnTo>
                  <a:lnTo>
                    <a:pt x="5181600" y="266700"/>
                  </a:lnTo>
                  <a:lnTo>
                    <a:pt x="5238750" y="381000"/>
                  </a:lnTo>
                  <a:lnTo>
                    <a:pt x="5286362" y="285750"/>
                  </a:lnTo>
                  <a:lnTo>
                    <a:pt x="5295887" y="266700"/>
                  </a:lnTo>
                  <a:close/>
                </a:path>
                <a:path w="6972300" h="381000">
                  <a:moveTo>
                    <a:pt x="6972300" y="266700"/>
                  </a:moveTo>
                  <a:lnTo>
                    <a:pt x="6934200" y="266700"/>
                  </a:lnTo>
                  <a:lnTo>
                    <a:pt x="6934200" y="0"/>
                  </a:lnTo>
                  <a:lnTo>
                    <a:pt x="6896100" y="0"/>
                  </a:lnTo>
                  <a:lnTo>
                    <a:pt x="6896100" y="266700"/>
                  </a:lnTo>
                  <a:lnTo>
                    <a:pt x="6858000" y="266700"/>
                  </a:lnTo>
                  <a:lnTo>
                    <a:pt x="6915150" y="381000"/>
                  </a:lnTo>
                  <a:lnTo>
                    <a:pt x="6962775" y="285750"/>
                  </a:lnTo>
                  <a:lnTo>
                    <a:pt x="6972300" y="266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9361" y="3734561"/>
              <a:ext cx="1447800" cy="5257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0311" y="3716020"/>
            <a:ext cx="1485900" cy="5638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459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Asymptomatic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5761" y="3735070"/>
            <a:ext cx="1447800" cy="5562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35609" marR="100330" indent="-330835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stable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4561" y="3735070"/>
            <a:ext cx="1600200" cy="5562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5410" marR="99695" indent="45720">
              <a:lnSpc>
                <a:spcPct val="100000"/>
              </a:lnSpc>
              <a:spcBef>
                <a:spcPts val="31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Acute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coronary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(ACS)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3161" y="3735070"/>
            <a:ext cx="762000" cy="6096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26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48228" y="4344161"/>
            <a:ext cx="2600325" cy="1604010"/>
            <a:chOff x="3348228" y="4344161"/>
            <a:chExt cx="2600325" cy="1604010"/>
          </a:xfrm>
        </p:grpSpPr>
        <p:sp>
          <p:nvSpPr>
            <p:cNvPr id="13" name="object 13"/>
            <p:cNvSpPr/>
            <p:nvPr/>
          </p:nvSpPr>
          <p:spPr>
            <a:xfrm>
              <a:off x="4572762" y="4344161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2800" y="4876799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0" y="533400"/>
                  </a:moveTo>
                  <a:lnTo>
                    <a:pt x="6688" y="478854"/>
                  </a:lnTo>
                  <a:lnTo>
                    <a:pt x="26319" y="425886"/>
                  </a:lnTo>
                  <a:lnTo>
                    <a:pt x="58241" y="374764"/>
                  </a:lnTo>
                  <a:lnTo>
                    <a:pt x="101804" y="325755"/>
                  </a:lnTo>
                  <a:lnTo>
                    <a:pt x="156355" y="279127"/>
                  </a:lnTo>
                  <a:lnTo>
                    <a:pt x="187548" y="256789"/>
                  </a:lnTo>
                  <a:lnTo>
                    <a:pt x="221244" y="235148"/>
                  </a:lnTo>
                  <a:lnTo>
                    <a:pt x="257361" y="214236"/>
                  </a:lnTo>
                  <a:lnTo>
                    <a:pt x="295818" y="194086"/>
                  </a:lnTo>
                  <a:lnTo>
                    <a:pt x="336534" y="174733"/>
                  </a:lnTo>
                  <a:lnTo>
                    <a:pt x="379428" y="156210"/>
                  </a:lnTo>
                  <a:lnTo>
                    <a:pt x="424417" y="138549"/>
                  </a:lnTo>
                  <a:lnTo>
                    <a:pt x="471421" y="121786"/>
                  </a:lnTo>
                  <a:lnTo>
                    <a:pt x="520358" y="105952"/>
                  </a:lnTo>
                  <a:lnTo>
                    <a:pt x="571146" y="91082"/>
                  </a:lnTo>
                  <a:lnTo>
                    <a:pt x="623705" y="77210"/>
                  </a:lnTo>
                  <a:lnTo>
                    <a:pt x="677952" y="64368"/>
                  </a:lnTo>
                  <a:lnTo>
                    <a:pt x="733807" y="52590"/>
                  </a:lnTo>
                  <a:lnTo>
                    <a:pt x="791188" y="41910"/>
                  </a:lnTo>
                  <a:lnTo>
                    <a:pt x="850013" y="32360"/>
                  </a:lnTo>
                  <a:lnTo>
                    <a:pt x="910202" y="23976"/>
                  </a:lnTo>
                  <a:lnTo>
                    <a:pt x="971672" y="16789"/>
                  </a:lnTo>
                  <a:lnTo>
                    <a:pt x="1034342" y="10834"/>
                  </a:lnTo>
                  <a:lnTo>
                    <a:pt x="1098132" y="6144"/>
                  </a:lnTo>
                  <a:lnTo>
                    <a:pt x="1162959" y="2753"/>
                  </a:lnTo>
                  <a:lnTo>
                    <a:pt x="1228742" y="693"/>
                  </a:lnTo>
                  <a:lnTo>
                    <a:pt x="1295400" y="0"/>
                  </a:lnTo>
                  <a:lnTo>
                    <a:pt x="1362057" y="693"/>
                  </a:lnTo>
                  <a:lnTo>
                    <a:pt x="1427840" y="2753"/>
                  </a:lnTo>
                  <a:lnTo>
                    <a:pt x="1492667" y="6144"/>
                  </a:lnTo>
                  <a:lnTo>
                    <a:pt x="1556457" y="10834"/>
                  </a:lnTo>
                  <a:lnTo>
                    <a:pt x="1619127" y="16789"/>
                  </a:lnTo>
                  <a:lnTo>
                    <a:pt x="1680597" y="23976"/>
                  </a:lnTo>
                  <a:lnTo>
                    <a:pt x="1740786" y="32360"/>
                  </a:lnTo>
                  <a:lnTo>
                    <a:pt x="1799611" y="41910"/>
                  </a:lnTo>
                  <a:lnTo>
                    <a:pt x="1856992" y="52590"/>
                  </a:lnTo>
                  <a:lnTo>
                    <a:pt x="1912847" y="64368"/>
                  </a:lnTo>
                  <a:lnTo>
                    <a:pt x="1967094" y="77210"/>
                  </a:lnTo>
                  <a:lnTo>
                    <a:pt x="2019653" y="91082"/>
                  </a:lnTo>
                  <a:lnTo>
                    <a:pt x="2070441" y="105952"/>
                  </a:lnTo>
                  <a:lnTo>
                    <a:pt x="2119378" y="121786"/>
                  </a:lnTo>
                  <a:lnTo>
                    <a:pt x="2166382" y="138549"/>
                  </a:lnTo>
                  <a:lnTo>
                    <a:pt x="2211371" y="156210"/>
                  </a:lnTo>
                  <a:lnTo>
                    <a:pt x="2254265" y="174733"/>
                  </a:lnTo>
                  <a:lnTo>
                    <a:pt x="2294981" y="194086"/>
                  </a:lnTo>
                  <a:lnTo>
                    <a:pt x="2333438" y="214236"/>
                  </a:lnTo>
                  <a:lnTo>
                    <a:pt x="2369555" y="235148"/>
                  </a:lnTo>
                  <a:lnTo>
                    <a:pt x="2403251" y="256789"/>
                  </a:lnTo>
                  <a:lnTo>
                    <a:pt x="2434444" y="279127"/>
                  </a:lnTo>
                  <a:lnTo>
                    <a:pt x="2488995" y="325755"/>
                  </a:lnTo>
                  <a:lnTo>
                    <a:pt x="2532558" y="374764"/>
                  </a:lnTo>
                  <a:lnTo>
                    <a:pt x="2564480" y="425886"/>
                  </a:lnTo>
                  <a:lnTo>
                    <a:pt x="2584111" y="478854"/>
                  </a:lnTo>
                  <a:lnTo>
                    <a:pt x="2590800" y="533400"/>
                  </a:lnTo>
                  <a:lnTo>
                    <a:pt x="2589114" y="560848"/>
                  </a:lnTo>
                  <a:lnTo>
                    <a:pt x="2575873" y="614631"/>
                  </a:lnTo>
                  <a:lnTo>
                    <a:pt x="2550014" y="666705"/>
                  </a:lnTo>
                  <a:lnTo>
                    <a:pt x="2512191" y="716801"/>
                  </a:lnTo>
                  <a:lnTo>
                    <a:pt x="2463052" y="764651"/>
                  </a:lnTo>
                  <a:lnTo>
                    <a:pt x="2403251" y="809987"/>
                  </a:lnTo>
                  <a:lnTo>
                    <a:pt x="2369555" y="831629"/>
                  </a:lnTo>
                  <a:lnTo>
                    <a:pt x="2333438" y="852541"/>
                  </a:lnTo>
                  <a:lnTo>
                    <a:pt x="2294981" y="872692"/>
                  </a:lnTo>
                  <a:lnTo>
                    <a:pt x="2254265" y="892046"/>
                  </a:lnTo>
                  <a:lnTo>
                    <a:pt x="2211371" y="910570"/>
                  </a:lnTo>
                  <a:lnTo>
                    <a:pt x="2166382" y="928232"/>
                  </a:lnTo>
                  <a:lnTo>
                    <a:pt x="2119378" y="944997"/>
                  </a:lnTo>
                  <a:lnTo>
                    <a:pt x="2070441" y="960832"/>
                  </a:lnTo>
                  <a:lnTo>
                    <a:pt x="2019653" y="975703"/>
                  </a:lnTo>
                  <a:lnTo>
                    <a:pt x="1967094" y="989578"/>
                  </a:lnTo>
                  <a:lnTo>
                    <a:pt x="1912847" y="1002421"/>
                  </a:lnTo>
                  <a:lnTo>
                    <a:pt x="1856992" y="1014201"/>
                  </a:lnTo>
                  <a:lnTo>
                    <a:pt x="1799611" y="1024882"/>
                  </a:lnTo>
                  <a:lnTo>
                    <a:pt x="1740786" y="1034433"/>
                  </a:lnTo>
                  <a:lnTo>
                    <a:pt x="1680597" y="1042819"/>
                  </a:lnTo>
                  <a:lnTo>
                    <a:pt x="1619127" y="1050007"/>
                  </a:lnTo>
                  <a:lnTo>
                    <a:pt x="1556457" y="1055963"/>
                  </a:lnTo>
                  <a:lnTo>
                    <a:pt x="1492667" y="1060654"/>
                  </a:lnTo>
                  <a:lnTo>
                    <a:pt x="1427840" y="1064046"/>
                  </a:lnTo>
                  <a:lnTo>
                    <a:pt x="1362057" y="1066105"/>
                  </a:lnTo>
                  <a:lnTo>
                    <a:pt x="1295400" y="1066800"/>
                  </a:lnTo>
                  <a:lnTo>
                    <a:pt x="1228742" y="1066105"/>
                  </a:lnTo>
                  <a:lnTo>
                    <a:pt x="1162959" y="1064046"/>
                  </a:lnTo>
                  <a:lnTo>
                    <a:pt x="1098132" y="1060654"/>
                  </a:lnTo>
                  <a:lnTo>
                    <a:pt x="1034342" y="1055963"/>
                  </a:lnTo>
                  <a:lnTo>
                    <a:pt x="971672" y="1050007"/>
                  </a:lnTo>
                  <a:lnTo>
                    <a:pt x="910202" y="1042819"/>
                  </a:lnTo>
                  <a:lnTo>
                    <a:pt x="850013" y="1034433"/>
                  </a:lnTo>
                  <a:lnTo>
                    <a:pt x="791188" y="1024882"/>
                  </a:lnTo>
                  <a:lnTo>
                    <a:pt x="733807" y="1014201"/>
                  </a:lnTo>
                  <a:lnTo>
                    <a:pt x="677952" y="1002421"/>
                  </a:lnTo>
                  <a:lnTo>
                    <a:pt x="623705" y="989578"/>
                  </a:lnTo>
                  <a:lnTo>
                    <a:pt x="571146" y="975703"/>
                  </a:lnTo>
                  <a:lnTo>
                    <a:pt x="520358" y="960832"/>
                  </a:lnTo>
                  <a:lnTo>
                    <a:pt x="471421" y="944997"/>
                  </a:lnTo>
                  <a:lnTo>
                    <a:pt x="424417" y="928232"/>
                  </a:lnTo>
                  <a:lnTo>
                    <a:pt x="379428" y="910570"/>
                  </a:lnTo>
                  <a:lnTo>
                    <a:pt x="336534" y="892046"/>
                  </a:lnTo>
                  <a:lnTo>
                    <a:pt x="295818" y="872692"/>
                  </a:lnTo>
                  <a:lnTo>
                    <a:pt x="257361" y="852541"/>
                  </a:lnTo>
                  <a:lnTo>
                    <a:pt x="221244" y="831629"/>
                  </a:lnTo>
                  <a:lnTo>
                    <a:pt x="187548" y="809987"/>
                  </a:lnTo>
                  <a:lnTo>
                    <a:pt x="156355" y="787650"/>
                  </a:lnTo>
                  <a:lnTo>
                    <a:pt x="101804" y="741023"/>
                  </a:lnTo>
                  <a:lnTo>
                    <a:pt x="58241" y="692017"/>
                  </a:lnTo>
                  <a:lnTo>
                    <a:pt x="26319" y="640898"/>
                  </a:lnTo>
                  <a:lnTo>
                    <a:pt x="6688" y="587937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71494" y="4980508"/>
            <a:ext cx="502285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36240" indent="-317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Unstable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angina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  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22352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(MI 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Myocardial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Infarction)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15611" y="3353561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39561" y="3811270"/>
            <a:ext cx="1600200" cy="3429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3177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Asy</a:t>
            </a:r>
            <a:r>
              <a:rPr sz="3600" spc="5" dirty="0">
                <a:solidFill>
                  <a:srgbClr val="FFFF00"/>
                </a:solidFill>
              </a:rPr>
              <a:t>m</a:t>
            </a:r>
            <a:r>
              <a:rPr sz="3600" spc="-5" dirty="0">
                <a:solidFill>
                  <a:srgbClr val="FFFF00"/>
                </a:solidFill>
              </a:rPr>
              <a:t>ptomatic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995920" cy="257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9687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degree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obstruction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sometimes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correlate  with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symptoms.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Patient may be still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asymptomatic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despite high degree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obstruction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also loss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sensation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 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result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neuropathy especially with diabetes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mellitus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339" y="2595498"/>
            <a:ext cx="60706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00"/>
                </a:solidFill>
              </a:rPr>
              <a:t>Risk factors for coronary  </a:t>
            </a:r>
            <a:r>
              <a:rPr sz="4000" dirty="0">
                <a:solidFill>
                  <a:srgbClr val="FFFF00"/>
                </a:solidFill>
              </a:rPr>
              <a:t>artery</a:t>
            </a:r>
            <a:r>
              <a:rPr sz="4000" spc="20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disease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762000"/>
            <a:ext cx="5410200" cy="1066800"/>
          </a:xfrm>
          <a:prstGeom prst="rect">
            <a:avLst/>
          </a:prstGeom>
          <a:solidFill>
            <a:srgbClr val="830D2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87566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FFFF00"/>
                </a:solidFill>
              </a:rPr>
              <a:t>Presentation of coronary heart  disease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239011" y="1810511"/>
            <a:ext cx="6972300" cy="1924050"/>
            <a:chOff x="1239011" y="1810511"/>
            <a:chExt cx="6972300" cy="1924050"/>
          </a:xfrm>
        </p:grpSpPr>
        <p:sp>
          <p:nvSpPr>
            <p:cNvPr id="5" name="object 5"/>
            <p:cNvSpPr/>
            <p:nvPr/>
          </p:nvSpPr>
          <p:spPr>
            <a:xfrm>
              <a:off x="1296161" y="1829561"/>
              <a:ext cx="6858000" cy="1524000"/>
            </a:xfrm>
            <a:custGeom>
              <a:avLst/>
              <a:gdLst/>
              <a:ahLst/>
              <a:cxnLst/>
              <a:rect l="l" t="t" r="r" b="b"/>
              <a:pathLst>
                <a:path w="6858000" h="1524000">
                  <a:moveTo>
                    <a:pt x="0" y="1524000"/>
                  </a:moveTo>
                  <a:lnTo>
                    <a:pt x="6858000" y="1524000"/>
                  </a:lnTo>
                </a:path>
                <a:path w="6858000" h="1524000">
                  <a:moveTo>
                    <a:pt x="3276600" y="0"/>
                  </a:moveTo>
                  <a:lnTo>
                    <a:pt x="3276600" y="15240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9012" y="3353561"/>
              <a:ext cx="6972300" cy="381000"/>
            </a:xfrm>
            <a:custGeom>
              <a:avLst/>
              <a:gdLst/>
              <a:ahLst/>
              <a:cxnLst/>
              <a:rect l="l" t="t" r="r" b="b"/>
              <a:pathLst>
                <a:path w="6972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266700"/>
                  </a:ln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  <a:path w="6972300" h="381000">
                  <a:moveTo>
                    <a:pt x="1485900" y="266700"/>
                  </a:moveTo>
                  <a:lnTo>
                    <a:pt x="1447800" y="266700"/>
                  </a:lnTo>
                  <a:lnTo>
                    <a:pt x="1447800" y="0"/>
                  </a:lnTo>
                  <a:lnTo>
                    <a:pt x="1409700" y="0"/>
                  </a:lnTo>
                  <a:lnTo>
                    <a:pt x="1409700" y="266700"/>
                  </a:lnTo>
                  <a:lnTo>
                    <a:pt x="1371600" y="266700"/>
                  </a:lnTo>
                  <a:lnTo>
                    <a:pt x="1428750" y="381000"/>
                  </a:lnTo>
                  <a:lnTo>
                    <a:pt x="1476375" y="285750"/>
                  </a:lnTo>
                  <a:lnTo>
                    <a:pt x="1485900" y="266700"/>
                  </a:lnTo>
                  <a:close/>
                </a:path>
                <a:path w="6972300" h="381000">
                  <a:moveTo>
                    <a:pt x="5295887" y="266700"/>
                  </a:moveTo>
                  <a:lnTo>
                    <a:pt x="5257800" y="266700"/>
                  </a:lnTo>
                  <a:lnTo>
                    <a:pt x="5257800" y="0"/>
                  </a:lnTo>
                  <a:lnTo>
                    <a:pt x="5219700" y="0"/>
                  </a:lnTo>
                  <a:lnTo>
                    <a:pt x="5219700" y="266700"/>
                  </a:lnTo>
                  <a:lnTo>
                    <a:pt x="5181600" y="266700"/>
                  </a:lnTo>
                  <a:lnTo>
                    <a:pt x="5238750" y="381000"/>
                  </a:lnTo>
                  <a:lnTo>
                    <a:pt x="5286362" y="285750"/>
                  </a:lnTo>
                  <a:lnTo>
                    <a:pt x="5295887" y="266700"/>
                  </a:lnTo>
                  <a:close/>
                </a:path>
                <a:path w="6972300" h="381000">
                  <a:moveTo>
                    <a:pt x="6972300" y="266700"/>
                  </a:moveTo>
                  <a:lnTo>
                    <a:pt x="6934200" y="266700"/>
                  </a:lnTo>
                  <a:lnTo>
                    <a:pt x="6934200" y="0"/>
                  </a:lnTo>
                  <a:lnTo>
                    <a:pt x="6896100" y="0"/>
                  </a:lnTo>
                  <a:lnTo>
                    <a:pt x="6896100" y="266700"/>
                  </a:lnTo>
                  <a:lnTo>
                    <a:pt x="6858000" y="266700"/>
                  </a:lnTo>
                  <a:lnTo>
                    <a:pt x="6915150" y="381000"/>
                  </a:lnTo>
                  <a:lnTo>
                    <a:pt x="6962775" y="285750"/>
                  </a:lnTo>
                  <a:lnTo>
                    <a:pt x="6972300" y="266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9361" y="3735070"/>
            <a:ext cx="1447800" cy="52578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1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Asymptomatic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5761" y="3735070"/>
            <a:ext cx="1447800" cy="5562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35609" marR="100330" indent="-330835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stable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4561" y="3735070"/>
            <a:ext cx="1600200" cy="5562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5410" marR="99695" indent="45720">
              <a:lnSpc>
                <a:spcPct val="100000"/>
              </a:lnSpc>
              <a:spcBef>
                <a:spcPts val="31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Acute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coronary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(ACS)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73161" y="3734561"/>
            <a:ext cx="7620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54111" y="3716020"/>
            <a:ext cx="800100" cy="64770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41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48037" y="4325111"/>
            <a:ext cx="2600325" cy="1623695"/>
            <a:chOff x="3348037" y="4325111"/>
            <a:chExt cx="2600325" cy="1623695"/>
          </a:xfrm>
        </p:grpSpPr>
        <p:sp>
          <p:nvSpPr>
            <p:cNvPr id="13" name="object 13"/>
            <p:cNvSpPr/>
            <p:nvPr/>
          </p:nvSpPr>
          <p:spPr>
            <a:xfrm>
              <a:off x="4572761" y="4344161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2800" y="4876799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0" y="533400"/>
                  </a:moveTo>
                  <a:lnTo>
                    <a:pt x="6688" y="478854"/>
                  </a:lnTo>
                  <a:lnTo>
                    <a:pt x="26319" y="425886"/>
                  </a:lnTo>
                  <a:lnTo>
                    <a:pt x="58241" y="374764"/>
                  </a:lnTo>
                  <a:lnTo>
                    <a:pt x="101804" y="325755"/>
                  </a:lnTo>
                  <a:lnTo>
                    <a:pt x="156355" y="279127"/>
                  </a:lnTo>
                  <a:lnTo>
                    <a:pt x="187548" y="256789"/>
                  </a:lnTo>
                  <a:lnTo>
                    <a:pt x="221244" y="235148"/>
                  </a:lnTo>
                  <a:lnTo>
                    <a:pt x="257361" y="214236"/>
                  </a:lnTo>
                  <a:lnTo>
                    <a:pt x="295818" y="194086"/>
                  </a:lnTo>
                  <a:lnTo>
                    <a:pt x="336534" y="174733"/>
                  </a:lnTo>
                  <a:lnTo>
                    <a:pt x="379428" y="156210"/>
                  </a:lnTo>
                  <a:lnTo>
                    <a:pt x="424417" y="138549"/>
                  </a:lnTo>
                  <a:lnTo>
                    <a:pt x="471421" y="121786"/>
                  </a:lnTo>
                  <a:lnTo>
                    <a:pt x="520358" y="105952"/>
                  </a:lnTo>
                  <a:lnTo>
                    <a:pt x="571146" y="91082"/>
                  </a:lnTo>
                  <a:lnTo>
                    <a:pt x="623705" y="77210"/>
                  </a:lnTo>
                  <a:lnTo>
                    <a:pt x="677952" y="64368"/>
                  </a:lnTo>
                  <a:lnTo>
                    <a:pt x="733807" y="52590"/>
                  </a:lnTo>
                  <a:lnTo>
                    <a:pt x="791188" y="41910"/>
                  </a:lnTo>
                  <a:lnTo>
                    <a:pt x="850013" y="32360"/>
                  </a:lnTo>
                  <a:lnTo>
                    <a:pt x="910202" y="23976"/>
                  </a:lnTo>
                  <a:lnTo>
                    <a:pt x="971672" y="16789"/>
                  </a:lnTo>
                  <a:lnTo>
                    <a:pt x="1034342" y="10834"/>
                  </a:lnTo>
                  <a:lnTo>
                    <a:pt x="1098132" y="6144"/>
                  </a:lnTo>
                  <a:lnTo>
                    <a:pt x="1162959" y="2753"/>
                  </a:lnTo>
                  <a:lnTo>
                    <a:pt x="1228742" y="693"/>
                  </a:lnTo>
                  <a:lnTo>
                    <a:pt x="1295400" y="0"/>
                  </a:lnTo>
                  <a:lnTo>
                    <a:pt x="1362057" y="693"/>
                  </a:lnTo>
                  <a:lnTo>
                    <a:pt x="1427840" y="2753"/>
                  </a:lnTo>
                  <a:lnTo>
                    <a:pt x="1492667" y="6144"/>
                  </a:lnTo>
                  <a:lnTo>
                    <a:pt x="1556457" y="10834"/>
                  </a:lnTo>
                  <a:lnTo>
                    <a:pt x="1619127" y="16789"/>
                  </a:lnTo>
                  <a:lnTo>
                    <a:pt x="1680597" y="23976"/>
                  </a:lnTo>
                  <a:lnTo>
                    <a:pt x="1740786" y="32360"/>
                  </a:lnTo>
                  <a:lnTo>
                    <a:pt x="1799611" y="41910"/>
                  </a:lnTo>
                  <a:lnTo>
                    <a:pt x="1856992" y="52590"/>
                  </a:lnTo>
                  <a:lnTo>
                    <a:pt x="1912847" y="64368"/>
                  </a:lnTo>
                  <a:lnTo>
                    <a:pt x="1967094" y="77210"/>
                  </a:lnTo>
                  <a:lnTo>
                    <a:pt x="2019653" y="91082"/>
                  </a:lnTo>
                  <a:lnTo>
                    <a:pt x="2070441" y="105952"/>
                  </a:lnTo>
                  <a:lnTo>
                    <a:pt x="2119378" y="121786"/>
                  </a:lnTo>
                  <a:lnTo>
                    <a:pt x="2166382" y="138549"/>
                  </a:lnTo>
                  <a:lnTo>
                    <a:pt x="2211371" y="156210"/>
                  </a:lnTo>
                  <a:lnTo>
                    <a:pt x="2254265" y="174733"/>
                  </a:lnTo>
                  <a:lnTo>
                    <a:pt x="2294981" y="194086"/>
                  </a:lnTo>
                  <a:lnTo>
                    <a:pt x="2333438" y="214236"/>
                  </a:lnTo>
                  <a:lnTo>
                    <a:pt x="2369555" y="235148"/>
                  </a:lnTo>
                  <a:lnTo>
                    <a:pt x="2403251" y="256789"/>
                  </a:lnTo>
                  <a:lnTo>
                    <a:pt x="2434444" y="279127"/>
                  </a:lnTo>
                  <a:lnTo>
                    <a:pt x="2488995" y="325755"/>
                  </a:lnTo>
                  <a:lnTo>
                    <a:pt x="2532558" y="374764"/>
                  </a:lnTo>
                  <a:lnTo>
                    <a:pt x="2564480" y="425886"/>
                  </a:lnTo>
                  <a:lnTo>
                    <a:pt x="2584111" y="478854"/>
                  </a:lnTo>
                  <a:lnTo>
                    <a:pt x="2590800" y="533400"/>
                  </a:lnTo>
                  <a:lnTo>
                    <a:pt x="2589114" y="560848"/>
                  </a:lnTo>
                  <a:lnTo>
                    <a:pt x="2575873" y="614631"/>
                  </a:lnTo>
                  <a:lnTo>
                    <a:pt x="2550014" y="666705"/>
                  </a:lnTo>
                  <a:lnTo>
                    <a:pt x="2512191" y="716801"/>
                  </a:lnTo>
                  <a:lnTo>
                    <a:pt x="2463052" y="764651"/>
                  </a:lnTo>
                  <a:lnTo>
                    <a:pt x="2403251" y="809987"/>
                  </a:lnTo>
                  <a:lnTo>
                    <a:pt x="2369555" y="831629"/>
                  </a:lnTo>
                  <a:lnTo>
                    <a:pt x="2333438" y="852541"/>
                  </a:lnTo>
                  <a:lnTo>
                    <a:pt x="2294981" y="872692"/>
                  </a:lnTo>
                  <a:lnTo>
                    <a:pt x="2254265" y="892046"/>
                  </a:lnTo>
                  <a:lnTo>
                    <a:pt x="2211371" y="910570"/>
                  </a:lnTo>
                  <a:lnTo>
                    <a:pt x="2166382" y="928232"/>
                  </a:lnTo>
                  <a:lnTo>
                    <a:pt x="2119378" y="944997"/>
                  </a:lnTo>
                  <a:lnTo>
                    <a:pt x="2070441" y="960832"/>
                  </a:lnTo>
                  <a:lnTo>
                    <a:pt x="2019653" y="975703"/>
                  </a:lnTo>
                  <a:lnTo>
                    <a:pt x="1967094" y="989578"/>
                  </a:lnTo>
                  <a:lnTo>
                    <a:pt x="1912847" y="1002421"/>
                  </a:lnTo>
                  <a:lnTo>
                    <a:pt x="1856992" y="1014201"/>
                  </a:lnTo>
                  <a:lnTo>
                    <a:pt x="1799611" y="1024882"/>
                  </a:lnTo>
                  <a:lnTo>
                    <a:pt x="1740786" y="1034433"/>
                  </a:lnTo>
                  <a:lnTo>
                    <a:pt x="1680597" y="1042819"/>
                  </a:lnTo>
                  <a:lnTo>
                    <a:pt x="1619127" y="1050007"/>
                  </a:lnTo>
                  <a:lnTo>
                    <a:pt x="1556457" y="1055963"/>
                  </a:lnTo>
                  <a:lnTo>
                    <a:pt x="1492667" y="1060654"/>
                  </a:lnTo>
                  <a:lnTo>
                    <a:pt x="1427840" y="1064046"/>
                  </a:lnTo>
                  <a:lnTo>
                    <a:pt x="1362057" y="1066105"/>
                  </a:lnTo>
                  <a:lnTo>
                    <a:pt x="1295400" y="1066800"/>
                  </a:lnTo>
                  <a:lnTo>
                    <a:pt x="1228742" y="1066105"/>
                  </a:lnTo>
                  <a:lnTo>
                    <a:pt x="1162959" y="1064046"/>
                  </a:lnTo>
                  <a:lnTo>
                    <a:pt x="1098132" y="1060654"/>
                  </a:lnTo>
                  <a:lnTo>
                    <a:pt x="1034342" y="1055963"/>
                  </a:lnTo>
                  <a:lnTo>
                    <a:pt x="971672" y="1050007"/>
                  </a:lnTo>
                  <a:lnTo>
                    <a:pt x="910202" y="1042819"/>
                  </a:lnTo>
                  <a:lnTo>
                    <a:pt x="850013" y="1034433"/>
                  </a:lnTo>
                  <a:lnTo>
                    <a:pt x="791188" y="1024882"/>
                  </a:lnTo>
                  <a:lnTo>
                    <a:pt x="733807" y="1014201"/>
                  </a:lnTo>
                  <a:lnTo>
                    <a:pt x="677952" y="1002421"/>
                  </a:lnTo>
                  <a:lnTo>
                    <a:pt x="623705" y="989578"/>
                  </a:lnTo>
                  <a:lnTo>
                    <a:pt x="571146" y="975703"/>
                  </a:lnTo>
                  <a:lnTo>
                    <a:pt x="520358" y="960832"/>
                  </a:lnTo>
                  <a:lnTo>
                    <a:pt x="471421" y="944997"/>
                  </a:lnTo>
                  <a:lnTo>
                    <a:pt x="424417" y="928232"/>
                  </a:lnTo>
                  <a:lnTo>
                    <a:pt x="379428" y="910570"/>
                  </a:lnTo>
                  <a:lnTo>
                    <a:pt x="336534" y="892046"/>
                  </a:lnTo>
                  <a:lnTo>
                    <a:pt x="295818" y="872692"/>
                  </a:lnTo>
                  <a:lnTo>
                    <a:pt x="257361" y="852541"/>
                  </a:lnTo>
                  <a:lnTo>
                    <a:pt x="221244" y="831629"/>
                  </a:lnTo>
                  <a:lnTo>
                    <a:pt x="187548" y="809987"/>
                  </a:lnTo>
                  <a:lnTo>
                    <a:pt x="156355" y="787650"/>
                  </a:lnTo>
                  <a:lnTo>
                    <a:pt x="101804" y="741023"/>
                  </a:lnTo>
                  <a:lnTo>
                    <a:pt x="58241" y="692017"/>
                  </a:lnTo>
                  <a:lnTo>
                    <a:pt x="26319" y="640898"/>
                  </a:lnTo>
                  <a:lnTo>
                    <a:pt x="6688" y="587937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71494" y="4980508"/>
            <a:ext cx="502285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36240" indent="-317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Unstable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angina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  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22352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(MI 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Myocardial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Infarction)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15611" y="3353561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39561" y="3811270"/>
            <a:ext cx="1600200" cy="3429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57402"/>
            <a:ext cx="3047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Sudden</a:t>
            </a:r>
            <a:r>
              <a:rPr sz="3600" spc="-6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death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826793"/>
            <a:ext cx="7947659" cy="269303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May be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manifestation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25%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800">
              <a:latin typeface="Arial"/>
              <a:cs typeface="Arial"/>
            </a:endParaRPr>
          </a:p>
          <a:p>
            <a:pPr marL="355600" marR="1190625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20% of patients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AMI will died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before  reaching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2800">
              <a:latin typeface="Arial"/>
              <a:cs typeface="Arial"/>
            </a:endParaRPr>
          </a:p>
          <a:p>
            <a:pPr marL="355600" marR="377825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death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caused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ventricular  fibrillation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4648200"/>
            <a:ext cx="7543800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762000"/>
            <a:ext cx="5410200" cy="1066800"/>
          </a:xfrm>
          <a:prstGeom prst="rect">
            <a:avLst/>
          </a:prstGeom>
          <a:solidFill>
            <a:srgbClr val="330022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87566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9F5D5B"/>
                </a:solidFill>
              </a:rPr>
              <a:t>Presentation of coronary heart  disease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239011" y="1810511"/>
            <a:ext cx="6972300" cy="1924050"/>
            <a:chOff x="1239011" y="1810511"/>
            <a:chExt cx="6972300" cy="1924050"/>
          </a:xfrm>
        </p:grpSpPr>
        <p:sp>
          <p:nvSpPr>
            <p:cNvPr id="5" name="object 5"/>
            <p:cNvSpPr/>
            <p:nvPr/>
          </p:nvSpPr>
          <p:spPr>
            <a:xfrm>
              <a:off x="1296161" y="1829561"/>
              <a:ext cx="6858000" cy="1524000"/>
            </a:xfrm>
            <a:custGeom>
              <a:avLst/>
              <a:gdLst/>
              <a:ahLst/>
              <a:cxnLst/>
              <a:rect l="l" t="t" r="r" b="b"/>
              <a:pathLst>
                <a:path w="6858000" h="1524000">
                  <a:moveTo>
                    <a:pt x="0" y="1524000"/>
                  </a:moveTo>
                  <a:lnTo>
                    <a:pt x="6858000" y="1524000"/>
                  </a:lnTo>
                </a:path>
                <a:path w="6858000" h="1524000">
                  <a:moveTo>
                    <a:pt x="3276600" y="0"/>
                  </a:moveTo>
                  <a:lnTo>
                    <a:pt x="3276600" y="15240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9012" y="3353561"/>
              <a:ext cx="6972300" cy="381000"/>
            </a:xfrm>
            <a:custGeom>
              <a:avLst/>
              <a:gdLst/>
              <a:ahLst/>
              <a:cxnLst/>
              <a:rect l="l" t="t" r="r" b="b"/>
              <a:pathLst>
                <a:path w="6972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266700"/>
                  </a:ln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  <a:path w="6972300" h="381000">
                  <a:moveTo>
                    <a:pt x="1485900" y="266700"/>
                  </a:moveTo>
                  <a:lnTo>
                    <a:pt x="1447800" y="266700"/>
                  </a:lnTo>
                  <a:lnTo>
                    <a:pt x="1447800" y="0"/>
                  </a:lnTo>
                  <a:lnTo>
                    <a:pt x="1409700" y="0"/>
                  </a:lnTo>
                  <a:lnTo>
                    <a:pt x="1409700" y="266700"/>
                  </a:lnTo>
                  <a:lnTo>
                    <a:pt x="1371600" y="266700"/>
                  </a:lnTo>
                  <a:lnTo>
                    <a:pt x="1428750" y="381000"/>
                  </a:lnTo>
                  <a:lnTo>
                    <a:pt x="1476375" y="285750"/>
                  </a:lnTo>
                  <a:lnTo>
                    <a:pt x="1485900" y="266700"/>
                  </a:lnTo>
                  <a:close/>
                </a:path>
                <a:path w="6972300" h="381000">
                  <a:moveTo>
                    <a:pt x="5295887" y="266700"/>
                  </a:moveTo>
                  <a:lnTo>
                    <a:pt x="5257800" y="266700"/>
                  </a:lnTo>
                  <a:lnTo>
                    <a:pt x="5257800" y="0"/>
                  </a:lnTo>
                  <a:lnTo>
                    <a:pt x="5219700" y="0"/>
                  </a:lnTo>
                  <a:lnTo>
                    <a:pt x="5219700" y="266700"/>
                  </a:lnTo>
                  <a:lnTo>
                    <a:pt x="5181600" y="266700"/>
                  </a:lnTo>
                  <a:lnTo>
                    <a:pt x="5238750" y="381000"/>
                  </a:lnTo>
                  <a:lnTo>
                    <a:pt x="5286362" y="285750"/>
                  </a:lnTo>
                  <a:lnTo>
                    <a:pt x="5295887" y="266700"/>
                  </a:lnTo>
                  <a:close/>
                </a:path>
                <a:path w="6972300" h="381000">
                  <a:moveTo>
                    <a:pt x="6972300" y="266700"/>
                  </a:moveTo>
                  <a:lnTo>
                    <a:pt x="6934200" y="266700"/>
                  </a:lnTo>
                  <a:lnTo>
                    <a:pt x="6934200" y="0"/>
                  </a:lnTo>
                  <a:lnTo>
                    <a:pt x="6896100" y="0"/>
                  </a:lnTo>
                  <a:lnTo>
                    <a:pt x="6896100" y="266700"/>
                  </a:lnTo>
                  <a:lnTo>
                    <a:pt x="6858000" y="266700"/>
                  </a:lnTo>
                  <a:lnTo>
                    <a:pt x="6915150" y="381000"/>
                  </a:lnTo>
                  <a:lnTo>
                    <a:pt x="6962775" y="285750"/>
                  </a:lnTo>
                  <a:lnTo>
                    <a:pt x="6972300" y="266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9361" y="3735070"/>
            <a:ext cx="1447800" cy="52578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1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Asymptomatic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5761" y="3734561"/>
            <a:ext cx="1447800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86711" y="3716020"/>
            <a:ext cx="1485900" cy="5943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54659" marR="119380" indent="-330835">
              <a:lnSpc>
                <a:spcPct val="100000"/>
              </a:lnSpc>
              <a:spcBef>
                <a:spcPts val="459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stable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4561" y="3735070"/>
            <a:ext cx="1600200" cy="5562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5410" marR="99695" indent="45720">
              <a:lnSpc>
                <a:spcPct val="100000"/>
              </a:lnSpc>
              <a:spcBef>
                <a:spcPts val="31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Acute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coronary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(ACS)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3161" y="3735070"/>
            <a:ext cx="762000" cy="6096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26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48228" y="4344161"/>
            <a:ext cx="2600325" cy="1604010"/>
            <a:chOff x="3348228" y="4344161"/>
            <a:chExt cx="2600325" cy="1604010"/>
          </a:xfrm>
        </p:grpSpPr>
        <p:sp>
          <p:nvSpPr>
            <p:cNvPr id="13" name="object 13"/>
            <p:cNvSpPr/>
            <p:nvPr/>
          </p:nvSpPr>
          <p:spPr>
            <a:xfrm>
              <a:off x="4572762" y="4344161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2800" y="4876799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0" y="533400"/>
                  </a:moveTo>
                  <a:lnTo>
                    <a:pt x="6688" y="478854"/>
                  </a:lnTo>
                  <a:lnTo>
                    <a:pt x="26319" y="425886"/>
                  </a:lnTo>
                  <a:lnTo>
                    <a:pt x="58241" y="374764"/>
                  </a:lnTo>
                  <a:lnTo>
                    <a:pt x="101804" y="325755"/>
                  </a:lnTo>
                  <a:lnTo>
                    <a:pt x="156355" y="279127"/>
                  </a:lnTo>
                  <a:lnTo>
                    <a:pt x="187548" y="256789"/>
                  </a:lnTo>
                  <a:lnTo>
                    <a:pt x="221244" y="235148"/>
                  </a:lnTo>
                  <a:lnTo>
                    <a:pt x="257361" y="214236"/>
                  </a:lnTo>
                  <a:lnTo>
                    <a:pt x="295818" y="194086"/>
                  </a:lnTo>
                  <a:lnTo>
                    <a:pt x="336534" y="174733"/>
                  </a:lnTo>
                  <a:lnTo>
                    <a:pt x="379428" y="156210"/>
                  </a:lnTo>
                  <a:lnTo>
                    <a:pt x="424417" y="138549"/>
                  </a:lnTo>
                  <a:lnTo>
                    <a:pt x="471421" y="121786"/>
                  </a:lnTo>
                  <a:lnTo>
                    <a:pt x="520358" y="105952"/>
                  </a:lnTo>
                  <a:lnTo>
                    <a:pt x="571146" y="91082"/>
                  </a:lnTo>
                  <a:lnTo>
                    <a:pt x="623705" y="77210"/>
                  </a:lnTo>
                  <a:lnTo>
                    <a:pt x="677952" y="64368"/>
                  </a:lnTo>
                  <a:lnTo>
                    <a:pt x="733807" y="52590"/>
                  </a:lnTo>
                  <a:lnTo>
                    <a:pt x="791188" y="41910"/>
                  </a:lnTo>
                  <a:lnTo>
                    <a:pt x="850013" y="32360"/>
                  </a:lnTo>
                  <a:lnTo>
                    <a:pt x="910202" y="23976"/>
                  </a:lnTo>
                  <a:lnTo>
                    <a:pt x="971672" y="16789"/>
                  </a:lnTo>
                  <a:lnTo>
                    <a:pt x="1034342" y="10834"/>
                  </a:lnTo>
                  <a:lnTo>
                    <a:pt x="1098132" y="6144"/>
                  </a:lnTo>
                  <a:lnTo>
                    <a:pt x="1162959" y="2753"/>
                  </a:lnTo>
                  <a:lnTo>
                    <a:pt x="1228742" y="693"/>
                  </a:lnTo>
                  <a:lnTo>
                    <a:pt x="1295400" y="0"/>
                  </a:lnTo>
                  <a:lnTo>
                    <a:pt x="1362057" y="693"/>
                  </a:lnTo>
                  <a:lnTo>
                    <a:pt x="1427840" y="2753"/>
                  </a:lnTo>
                  <a:lnTo>
                    <a:pt x="1492667" y="6144"/>
                  </a:lnTo>
                  <a:lnTo>
                    <a:pt x="1556457" y="10834"/>
                  </a:lnTo>
                  <a:lnTo>
                    <a:pt x="1619127" y="16789"/>
                  </a:lnTo>
                  <a:lnTo>
                    <a:pt x="1680597" y="23976"/>
                  </a:lnTo>
                  <a:lnTo>
                    <a:pt x="1740786" y="32360"/>
                  </a:lnTo>
                  <a:lnTo>
                    <a:pt x="1799611" y="41910"/>
                  </a:lnTo>
                  <a:lnTo>
                    <a:pt x="1856992" y="52590"/>
                  </a:lnTo>
                  <a:lnTo>
                    <a:pt x="1912847" y="64368"/>
                  </a:lnTo>
                  <a:lnTo>
                    <a:pt x="1967094" y="77210"/>
                  </a:lnTo>
                  <a:lnTo>
                    <a:pt x="2019653" y="91082"/>
                  </a:lnTo>
                  <a:lnTo>
                    <a:pt x="2070441" y="105952"/>
                  </a:lnTo>
                  <a:lnTo>
                    <a:pt x="2119378" y="121786"/>
                  </a:lnTo>
                  <a:lnTo>
                    <a:pt x="2166382" y="138549"/>
                  </a:lnTo>
                  <a:lnTo>
                    <a:pt x="2211371" y="156210"/>
                  </a:lnTo>
                  <a:lnTo>
                    <a:pt x="2254265" y="174733"/>
                  </a:lnTo>
                  <a:lnTo>
                    <a:pt x="2294981" y="194086"/>
                  </a:lnTo>
                  <a:lnTo>
                    <a:pt x="2333438" y="214236"/>
                  </a:lnTo>
                  <a:lnTo>
                    <a:pt x="2369555" y="235148"/>
                  </a:lnTo>
                  <a:lnTo>
                    <a:pt x="2403251" y="256789"/>
                  </a:lnTo>
                  <a:lnTo>
                    <a:pt x="2434444" y="279127"/>
                  </a:lnTo>
                  <a:lnTo>
                    <a:pt x="2488995" y="325755"/>
                  </a:lnTo>
                  <a:lnTo>
                    <a:pt x="2532558" y="374764"/>
                  </a:lnTo>
                  <a:lnTo>
                    <a:pt x="2564480" y="425886"/>
                  </a:lnTo>
                  <a:lnTo>
                    <a:pt x="2584111" y="478854"/>
                  </a:lnTo>
                  <a:lnTo>
                    <a:pt x="2590800" y="533400"/>
                  </a:lnTo>
                  <a:lnTo>
                    <a:pt x="2589114" y="560848"/>
                  </a:lnTo>
                  <a:lnTo>
                    <a:pt x="2575873" y="614631"/>
                  </a:lnTo>
                  <a:lnTo>
                    <a:pt x="2550014" y="666705"/>
                  </a:lnTo>
                  <a:lnTo>
                    <a:pt x="2512191" y="716801"/>
                  </a:lnTo>
                  <a:lnTo>
                    <a:pt x="2463052" y="764651"/>
                  </a:lnTo>
                  <a:lnTo>
                    <a:pt x="2403251" y="809987"/>
                  </a:lnTo>
                  <a:lnTo>
                    <a:pt x="2369555" y="831629"/>
                  </a:lnTo>
                  <a:lnTo>
                    <a:pt x="2333438" y="852541"/>
                  </a:lnTo>
                  <a:lnTo>
                    <a:pt x="2294981" y="872692"/>
                  </a:lnTo>
                  <a:lnTo>
                    <a:pt x="2254265" y="892046"/>
                  </a:lnTo>
                  <a:lnTo>
                    <a:pt x="2211371" y="910570"/>
                  </a:lnTo>
                  <a:lnTo>
                    <a:pt x="2166382" y="928232"/>
                  </a:lnTo>
                  <a:lnTo>
                    <a:pt x="2119378" y="944997"/>
                  </a:lnTo>
                  <a:lnTo>
                    <a:pt x="2070441" y="960832"/>
                  </a:lnTo>
                  <a:lnTo>
                    <a:pt x="2019653" y="975703"/>
                  </a:lnTo>
                  <a:lnTo>
                    <a:pt x="1967094" y="989578"/>
                  </a:lnTo>
                  <a:lnTo>
                    <a:pt x="1912847" y="1002421"/>
                  </a:lnTo>
                  <a:lnTo>
                    <a:pt x="1856992" y="1014201"/>
                  </a:lnTo>
                  <a:lnTo>
                    <a:pt x="1799611" y="1024882"/>
                  </a:lnTo>
                  <a:lnTo>
                    <a:pt x="1740786" y="1034433"/>
                  </a:lnTo>
                  <a:lnTo>
                    <a:pt x="1680597" y="1042819"/>
                  </a:lnTo>
                  <a:lnTo>
                    <a:pt x="1619127" y="1050007"/>
                  </a:lnTo>
                  <a:lnTo>
                    <a:pt x="1556457" y="1055963"/>
                  </a:lnTo>
                  <a:lnTo>
                    <a:pt x="1492667" y="1060654"/>
                  </a:lnTo>
                  <a:lnTo>
                    <a:pt x="1427840" y="1064046"/>
                  </a:lnTo>
                  <a:lnTo>
                    <a:pt x="1362057" y="1066105"/>
                  </a:lnTo>
                  <a:lnTo>
                    <a:pt x="1295400" y="1066800"/>
                  </a:lnTo>
                  <a:lnTo>
                    <a:pt x="1228742" y="1066105"/>
                  </a:lnTo>
                  <a:lnTo>
                    <a:pt x="1162959" y="1064046"/>
                  </a:lnTo>
                  <a:lnTo>
                    <a:pt x="1098132" y="1060654"/>
                  </a:lnTo>
                  <a:lnTo>
                    <a:pt x="1034342" y="1055963"/>
                  </a:lnTo>
                  <a:lnTo>
                    <a:pt x="971672" y="1050007"/>
                  </a:lnTo>
                  <a:lnTo>
                    <a:pt x="910202" y="1042819"/>
                  </a:lnTo>
                  <a:lnTo>
                    <a:pt x="850013" y="1034433"/>
                  </a:lnTo>
                  <a:lnTo>
                    <a:pt x="791188" y="1024882"/>
                  </a:lnTo>
                  <a:lnTo>
                    <a:pt x="733807" y="1014201"/>
                  </a:lnTo>
                  <a:lnTo>
                    <a:pt x="677952" y="1002421"/>
                  </a:lnTo>
                  <a:lnTo>
                    <a:pt x="623705" y="989578"/>
                  </a:lnTo>
                  <a:lnTo>
                    <a:pt x="571146" y="975703"/>
                  </a:lnTo>
                  <a:lnTo>
                    <a:pt x="520358" y="960832"/>
                  </a:lnTo>
                  <a:lnTo>
                    <a:pt x="471421" y="944997"/>
                  </a:lnTo>
                  <a:lnTo>
                    <a:pt x="424417" y="928232"/>
                  </a:lnTo>
                  <a:lnTo>
                    <a:pt x="379428" y="910570"/>
                  </a:lnTo>
                  <a:lnTo>
                    <a:pt x="336534" y="892046"/>
                  </a:lnTo>
                  <a:lnTo>
                    <a:pt x="295818" y="872692"/>
                  </a:lnTo>
                  <a:lnTo>
                    <a:pt x="257361" y="852541"/>
                  </a:lnTo>
                  <a:lnTo>
                    <a:pt x="221244" y="831629"/>
                  </a:lnTo>
                  <a:lnTo>
                    <a:pt x="187548" y="809987"/>
                  </a:lnTo>
                  <a:lnTo>
                    <a:pt x="156355" y="787650"/>
                  </a:lnTo>
                  <a:lnTo>
                    <a:pt x="101804" y="741023"/>
                  </a:lnTo>
                  <a:lnTo>
                    <a:pt x="58241" y="692017"/>
                  </a:lnTo>
                  <a:lnTo>
                    <a:pt x="26319" y="640898"/>
                  </a:lnTo>
                  <a:lnTo>
                    <a:pt x="6688" y="587937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71494" y="4980508"/>
            <a:ext cx="502285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36240" indent="-317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Unstable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angina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  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22352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(MI 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Myocardial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Infarction)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15611" y="3353561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39561" y="3811270"/>
            <a:ext cx="1600200" cy="3429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3505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Angina</a:t>
            </a:r>
            <a:r>
              <a:rPr sz="3600" spc="-75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Pectoris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44633"/>
            <a:ext cx="6864350" cy="350837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Imbalance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oxygen supply and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demand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Decreased blood flow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myocardium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Results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chest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Switch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anerobic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metabolism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Lactic acid build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Kinins, histamine, other substances</a:t>
            </a:r>
            <a:r>
              <a:rPr sz="2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released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Nerve fibers are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stimulated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300" y="533400"/>
            <a:ext cx="48387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3505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Angina</a:t>
            </a:r>
            <a:r>
              <a:rPr sz="3600" spc="-75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Pectoris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739380" cy="1665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paroxysmal and usually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recurrent attacks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substernal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precordial chest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discomfort</a:t>
            </a:r>
            <a:endParaRPr sz="2400">
              <a:latin typeface="Arial"/>
              <a:cs typeface="Arial"/>
            </a:endParaRPr>
          </a:p>
          <a:p>
            <a:pPr marL="355600" marR="79756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described 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constricting,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squeezing, choking, or  knifelike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327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Typical</a:t>
            </a:r>
            <a:r>
              <a:rPr sz="3600" spc="-5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Angina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95400" y="1386839"/>
            <a:ext cx="6934200" cy="529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327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Typical</a:t>
            </a:r>
            <a:r>
              <a:rPr sz="3600" spc="-5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Angina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85800" y="2057400"/>
            <a:ext cx="74676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327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Typical</a:t>
            </a:r>
            <a:r>
              <a:rPr sz="3600" spc="-5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Angina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66060"/>
            <a:ext cx="6758305" cy="27927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Retrosternal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chest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Dull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Pressing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Aggravated by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exertion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Relieved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 GTN or by rest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Associated with nausea, vomiting and</a:t>
            </a:r>
            <a:r>
              <a:rPr sz="24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sweating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1000" y="5638800"/>
            <a:ext cx="4191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901" y="1620977"/>
            <a:ext cx="7705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Canadian Cardiovascular Society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(CCS)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32734" y="575005"/>
            <a:ext cx="24307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00"/>
                </a:solidFill>
              </a:rPr>
              <a:t>ANGINA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460349" y="2412343"/>
            <a:ext cx="2872105" cy="10534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Functional</a:t>
            </a:r>
            <a:r>
              <a:rPr sz="28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Class</a:t>
            </a:r>
            <a:endParaRPr sz="2800">
              <a:latin typeface="Arial"/>
              <a:cs typeface="Arial"/>
            </a:endParaRPr>
          </a:p>
          <a:p>
            <a:pPr marR="130175" algn="ctr">
              <a:lnSpc>
                <a:spcPct val="100000"/>
              </a:lnSpc>
              <a:spcBef>
                <a:spcPts val="85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8395" y="2412343"/>
            <a:ext cx="4243705" cy="14192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685289">
              <a:lnSpc>
                <a:spcPct val="100000"/>
              </a:lnSpc>
              <a:spcBef>
                <a:spcPts val="1095"/>
              </a:spcBef>
            </a:pP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  <a:p>
            <a:pPr marL="12700" marR="5080" indent="16510">
              <a:lnSpc>
                <a:spcPct val="100000"/>
              </a:lnSpc>
              <a:spcBef>
                <a:spcPts val="85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Normal ordinary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activity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Angina with strenuous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exercise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6814" y="4171569"/>
            <a:ext cx="19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5159" y="4171569"/>
            <a:ext cx="4618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Slight limitation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ordinary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2994" y="4902784"/>
            <a:ext cx="281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5159" y="4902784"/>
            <a:ext cx="4871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Marked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limitation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ordinary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2994" y="5634938"/>
            <a:ext cx="314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85159" y="5634938"/>
            <a:ext cx="5173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 marR="5080" indent="-3352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Inability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perform any activity without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symptom. May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present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750" y="298450"/>
            <a:ext cx="6529070" cy="10928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75230" marR="5080" indent="-2463165">
              <a:lnSpc>
                <a:spcPts val="4079"/>
              </a:lnSpc>
              <a:spcBef>
                <a:spcPts val="434"/>
              </a:spcBef>
            </a:pPr>
            <a:r>
              <a:rPr sz="3600" b="0" spc="-5" dirty="0">
                <a:latin typeface="Arial"/>
                <a:cs typeface="Arial"/>
              </a:rPr>
              <a:t>Risk </a:t>
            </a:r>
            <a:r>
              <a:rPr sz="3600" b="0" dirty="0">
                <a:latin typeface="Arial"/>
                <a:cs typeface="Arial"/>
              </a:rPr>
              <a:t>Factors for </a:t>
            </a:r>
            <a:r>
              <a:rPr sz="3600" b="0" spc="-5" dirty="0">
                <a:latin typeface="Arial"/>
                <a:cs typeface="Arial"/>
              </a:rPr>
              <a:t>Coronary</a:t>
            </a:r>
            <a:r>
              <a:rPr sz="3600" b="0" spc="-4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artery  disease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3970" y="2377541"/>
            <a:ext cx="1957070" cy="10769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459"/>
              </a:spcBef>
              <a:buSzPct val="75000"/>
              <a:buFont typeface="Wingdings"/>
              <a:buChar char=""/>
              <a:tabLst>
                <a:tab pos="375285" algn="l"/>
                <a:tab pos="375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20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359"/>
              </a:spcBef>
              <a:buSzPct val="75000"/>
              <a:buFont typeface="Wingdings"/>
              <a:buChar char=""/>
              <a:tabLst>
                <a:tab pos="375285" algn="l"/>
                <a:tab pos="375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endParaRPr sz="20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359"/>
              </a:spcBef>
              <a:buSzPct val="75000"/>
              <a:buFont typeface="Wingdings"/>
              <a:buChar char=""/>
              <a:tabLst>
                <a:tab pos="375285" algn="l"/>
                <a:tab pos="375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Sex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3490" y="1860042"/>
            <a:ext cx="59740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435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dif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le	M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difiable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6229" y="2377541"/>
            <a:ext cx="2436495" cy="14274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459"/>
              </a:spcBef>
              <a:buSzPct val="75000"/>
              <a:buFont typeface="Wingdings"/>
              <a:buChar char=""/>
              <a:tabLst>
                <a:tab pos="375285" algn="l"/>
                <a:tab pos="375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Cigarette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smoking</a:t>
            </a:r>
            <a:endParaRPr sz="20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359"/>
              </a:spcBef>
              <a:buSzPct val="75000"/>
              <a:buFont typeface="Wingdings"/>
              <a:buChar char=""/>
              <a:tabLst>
                <a:tab pos="375285" algn="l"/>
                <a:tab pos="375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Diabetes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mellitus</a:t>
            </a:r>
            <a:endParaRPr sz="20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359"/>
              </a:spcBef>
              <a:buSzPct val="75000"/>
              <a:buFont typeface="Wingdings"/>
              <a:buChar char=""/>
              <a:tabLst>
                <a:tab pos="375285" algn="l"/>
                <a:tab pos="375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Hyperlipidemia</a:t>
            </a:r>
            <a:endParaRPr sz="20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359"/>
              </a:spcBef>
              <a:buSzPct val="75000"/>
              <a:buFont typeface="Wingdings"/>
              <a:buChar char=""/>
              <a:tabLst>
                <a:tab pos="375285" algn="l"/>
                <a:tab pos="375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Hypertension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2291" y="1524000"/>
            <a:ext cx="7451090" cy="0"/>
          </a:xfrm>
          <a:custGeom>
            <a:avLst/>
            <a:gdLst/>
            <a:ahLst/>
            <a:cxnLst/>
            <a:rect l="l" t="t" r="r" b="b"/>
            <a:pathLst>
              <a:path w="7451090">
                <a:moveTo>
                  <a:pt x="0" y="0"/>
                </a:moveTo>
                <a:lnTo>
                  <a:pt x="7450835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291" y="2362200"/>
            <a:ext cx="7451090" cy="0"/>
          </a:xfrm>
          <a:custGeom>
            <a:avLst/>
            <a:gdLst/>
            <a:ahLst/>
            <a:cxnLst/>
            <a:rect l="l" t="t" r="r" b="b"/>
            <a:pathLst>
              <a:path w="7451090">
                <a:moveTo>
                  <a:pt x="0" y="0"/>
                </a:moveTo>
                <a:lnTo>
                  <a:pt x="7450835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291" y="5715000"/>
            <a:ext cx="7451090" cy="0"/>
          </a:xfrm>
          <a:custGeom>
            <a:avLst/>
            <a:gdLst/>
            <a:ahLst/>
            <a:cxnLst/>
            <a:rect l="l" t="t" r="r" b="b"/>
            <a:pathLst>
              <a:path w="7451090">
                <a:moveTo>
                  <a:pt x="0" y="0"/>
                </a:moveTo>
                <a:lnTo>
                  <a:pt x="7450835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327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Typical</a:t>
            </a:r>
            <a:r>
              <a:rPr sz="3600" spc="-5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Angina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33400" y="2209800"/>
            <a:ext cx="8229600" cy="3075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491" y="457200"/>
            <a:ext cx="81280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57402"/>
            <a:ext cx="3504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Types </a:t>
            </a:r>
            <a:r>
              <a:rPr sz="3600" dirty="0">
                <a:solidFill>
                  <a:srgbClr val="FFFF00"/>
                </a:solidFill>
              </a:rPr>
              <a:t>of</a:t>
            </a:r>
            <a:r>
              <a:rPr sz="3600" spc="-5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angina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973579" y="1799717"/>
            <a:ext cx="5514340" cy="1501140"/>
            <a:chOff x="1973579" y="1799717"/>
            <a:chExt cx="5514340" cy="1501140"/>
          </a:xfrm>
        </p:grpSpPr>
        <p:sp>
          <p:nvSpPr>
            <p:cNvPr id="4" name="object 4"/>
            <p:cNvSpPr/>
            <p:nvPr/>
          </p:nvSpPr>
          <p:spPr>
            <a:xfrm>
              <a:off x="4709922" y="2866644"/>
              <a:ext cx="2758440" cy="414655"/>
            </a:xfrm>
            <a:custGeom>
              <a:avLst/>
              <a:gdLst/>
              <a:ahLst/>
              <a:cxnLst/>
              <a:rect l="l" t="t" r="r" b="b"/>
              <a:pathLst>
                <a:path w="2758440" h="414654">
                  <a:moveTo>
                    <a:pt x="2758439" y="414527"/>
                  </a:moveTo>
                  <a:lnTo>
                    <a:pt x="2758439" y="281177"/>
                  </a:lnTo>
                  <a:lnTo>
                    <a:pt x="38100" y="281177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319277"/>
                  </a:lnTo>
                  <a:lnTo>
                    <a:pt x="2720339" y="319277"/>
                  </a:lnTo>
                  <a:lnTo>
                    <a:pt x="2720339" y="414527"/>
                  </a:lnTo>
                  <a:lnTo>
                    <a:pt x="2758439" y="4145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09922" y="2866517"/>
              <a:ext cx="40005" cy="415290"/>
            </a:xfrm>
            <a:custGeom>
              <a:avLst/>
              <a:gdLst/>
              <a:ahLst/>
              <a:cxnLst/>
              <a:rect l="l" t="t" r="r" b="b"/>
              <a:pathLst>
                <a:path w="40004" h="415289">
                  <a:moveTo>
                    <a:pt x="0" y="414528"/>
                  </a:moveTo>
                  <a:lnTo>
                    <a:pt x="1524" y="0"/>
                  </a:lnTo>
                  <a:lnTo>
                    <a:pt x="39624" y="254"/>
                  </a:lnTo>
                  <a:lnTo>
                    <a:pt x="38100" y="414782"/>
                  </a:lnTo>
                  <a:lnTo>
                    <a:pt x="0" y="4145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92629" y="2866644"/>
              <a:ext cx="2755900" cy="414655"/>
            </a:xfrm>
            <a:custGeom>
              <a:avLst/>
              <a:gdLst/>
              <a:ahLst/>
              <a:cxnLst/>
              <a:rect l="l" t="t" r="r" b="b"/>
              <a:pathLst>
                <a:path w="2755900" h="414654">
                  <a:moveTo>
                    <a:pt x="0" y="414527"/>
                  </a:moveTo>
                  <a:lnTo>
                    <a:pt x="0" y="281177"/>
                  </a:lnTo>
                  <a:lnTo>
                    <a:pt x="2717292" y="281177"/>
                  </a:lnTo>
                  <a:lnTo>
                    <a:pt x="2717292" y="0"/>
                  </a:lnTo>
                  <a:lnTo>
                    <a:pt x="2755392" y="0"/>
                  </a:lnTo>
                  <a:lnTo>
                    <a:pt x="2755392" y="319277"/>
                  </a:lnTo>
                  <a:lnTo>
                    <a:pt x="38100" y="319277"/>
                  </a:lnTo>
                  <a:lnTo>
                    <a:pt x="38100" y="414527"/>
                  </a:lnTo>
                  <a:lnTo>
                    <a:pt x="0" y="4145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7555" y="1828800"/>
              <a:ext cx="1324610" cy="1024255"/>
            </a:xfrm>
            <a:custGeom>
              <a:avLst/>
              <a:gdLst/>
              <a:ahLst/>
              <a:cxnLst/>
              <a:rect l="l" t="t" r="r" b="b"/>
              <a:pathLst>
                <a:path w="1324610" h="1024255">
                  <a:moveTo>
                    <a:pt x="1153668" y="0"/>
                  </a:moveTo>
                  <a:lnTo>
                    <a:pt x="170688" y="0"/>
                  </a:lnTo>
                  <a:lnTo>
                    <a:pt x="125324" y="6099"/>
                  </a:lnTo>
                  <a:lnTo>
                    <a:pt x="84553" y="23311"/>
                  </a:lnTo>
                  <a:lnTo>
                    <a:pt x="50006" y="50006"/>
                  </a:lnTo>
                  <a:lnTo>
                    <a:pt x="23311" y="84553"/>
                  </a:lnTo>
                  <a:lnTo>
                    <a:pt x="6099" y="125324"/>
                  </a:lnTo>
                  <a:lnTo>
                    <a:pt x="0" y="170687"/>
                  </a:lnTo>
                  <a:lnTo>
                    <a:pt x="0" y="853439"/>
                  </a:lnTo>
                  <a:lnTo>
                    <a:pt x="6099" y="898803"/>
                  </a:lnTo>
                  <a:lnTo>
                    <a:pt x="23311" y="939574"/>
                  </a:lnTo>
                  <a:lnTo>
                    <a:pt x="50006" y="974121"/>
                  </a:lnTo>
                  <a:lnTo>
                    <a:pt x="84553" y="1000816"/>
                  </a:lnTo>
                  <a:lnTo>
                    <a:pt x="125324" y="1018028"/>
                  </a:lnTo>
                  <a:lnTo>
                    <a:pt x="170688" y="1024127"/>
                  </a:lnTo>
                  <a:lnTo>
                    <a:pt x="1153668" y="1024127"/>
                  </a:lnTo>
                  <a:lnTo>
                    <a:pt x="1199031" y="1018028"/>
                  </a:lnTo>
                  <a:lnTo>
                    <a:pt x="1239802" y="1000816"/>
                  </a:lnTo>
                  <a:lnTo>
                    <a:pt x="1274349" y="974121"/>
                  </a:lnTo>
                  <a:lnTo>
                    <a:pt x="1301044" y="939574"/>
                  </a:lnTo>
                  <a:lnTo>
                    <a:pt x="1318256" y="898803"/>
                  </a:lnTo>
                  <a:lnTo>
                    <a:pt x="1324356" y="853439"/>
                  </a:lnTo>
                  <a:lnTo>
                    <a:pt x="1324356" y="170687"/>
                  </a:lnTo>
                  <a:lnTo>
                    <a:pt x="1318256" y="125324"/>
                  </a:lnTo>
                  <a:lnTo>
                    <a:pt x="1301044" y="84553"/>
                  </a:lnTo>
                  <a:lnTo>
                    <a:pt x="1274349" y="50006"/>
                  </a:lnTo>
                  <a:lnTo>
                    <a:pt x="1239802" y="23311"/>
                  </a:lnTo>
                  <a:lnTo>
                    <a:pt x="1199031" y="6099"/>
                  </a:lnTo>
                  <a:lnTo>
                    <a:pt x="1153668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53077" y="1814322"/>
              <a:ext cx="1353820" cy="1053465"/>
            </a:xfrm>
            <a:custGeom>
              <a:avLst/>
              <a:gdLst/>
              <a:ahLst/>
              <a:cxnLst/>
              <a:rect l="l" t="t" r="r" b="b"/>
              <a:pathLst>
                <a:path w="1353820" h="1053464">
                  <a:moveTo>
                    <a:pt x="184785" y="0"/>
                  </a:moveTo>
                  <a:lnTo>
                    <a:pt x="1168908" y="0"/>
                  </a:lnTo>
                  <a:lnTo>
                    <a:pt x="1205611" y="3810"/>
                  </a:lnTo>
                  <a:lnTo>
                    <a:pt x="1272032" y="31750"/>
                  </a:lnTo>
                  <a:lnTo>
                    <a:pt x="1321943" y="81787"/>
                  </a:lnTo>
                  <a:lnTo>
                    <a:pt x="1349502" y="148081"/>
                  </a:lnTo>
                  <a:lnTo>
                    <a:pt x="1353312" y="184785"/>
                  </a:lnTo>
                  <a:lnTo>
                    <a:pt x="1353312" y="868933"/>
                  </a:lnTo>
                  <a:lnTo>
                    <a:pt x="1338707" y="940053"/>
                  </a:lnTo>
                  <a:lnTo>
                    <a:pt x="1299083" y="999108"/>
                  </a:lnTo>
                  <a:lnTo>
                    <a:pt x="1240536" y="1038732"/>
                  </a:lnTo>
                  <a:lnTo>
                    <a:pt x="1168908" y="1053338"/>
                  </a:lnTo>
                  <a:lnTo>
                    <a:pt x="184785" y="1053338"/>
                  </a:lnTo>
                  <a:lnTo>
                    <a:pt x="113157" y="1038732"/>
                  </a:lnTo>
                  <a:lnTo>
                    <a:pt x="54229" y="999108"/>
                  </a:lnTo>
                  <a:lnTo>
                    <a:pt x="14605" y="940180"/>
                  </a:lnTo>
                  <a:lnTo>
                    <a:pt x="0" y="868933"/>
                  </a:lnTo>
                  <a:lnTo>
                    <a:pt x="0" y="184785"/>
                  </a:lnTo>
                  <a:lnTo>
                    <a:pt x="14605" y="113156"/>
                  </a:lnTo>
                  <a:lnTo>
                    <a:pt x="54229" y="54228"/>
                  </a:lnTo>
                  <a:lnTo>
                    <a:pt x="113157" y="14604"/>
                  </a:lnTo>
                  <a:lnTo>
                    <a:pt x="184785" y="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83507" y="2113229"/>
            <a:ext cx="10928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Angi</a:t>
            </a:r>
            <a:r>
              <a:rPr sz="27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2916" y="3267328"/>
            <a:ext cx="2556510" cy="2096135"/>
            <a:chOff x="732916" y="3267328"/>
            <a:chExt cx="2556510" cy="2096135"/>
          </a:xfrm>
        </p:grpSpPr>
        <p:sp>
          <p:nvSpPr>
            <p:cNvPr id="11" name="object 11"/>
            <p:cNvSpPr/>
            <p:nvPr/>
          </p:nvSpPr>
          <p:spPr>
            <a:xfrm>
              <a:off x="761999" y="3296411"/>
              <a:ext cx="2498090" cy="2037714"/>
            </a:xfrm>
            <a:custGeom>
              <a:avLst/>
              <a:gdLst/>
              <a:ahLst/>
              <a:cxnLst/>
              <a:rect l="l" t="t" r="r" b="b"/>
              <a:pathLst>
                <a:path w="2498090" h="2037714">
                  <a:moveTo>
                    <a:pt x="2158238" y="0"/>
                  </a:moveTo>
                  <a:lnTo>
                    <a:pt x="339597" y="0"/>
                  </a:lnTo>
                  <a:lnTo>
                    <a:pt x="293516" y="3099"/>
                  </a:lnTo>
                  <a:lnTo>
                    <a:pt x="249319" y="12129"/>
                  </a:lnTo>
                  <a:lnTo>
                    <a:pt x="207411" y="26683"/>
                  </a:lnTo>
                  <a:lnTo>
                    <a:pt x="168196" y="46359"/>
                  </a:lnTo>
                  <a:lnTo>
                    <a:pt x="132080" y="70752"/>
                  </a:lnTo>
                  <a:lnTo>
                    <a:pt x="99466" y="99456"/>
                  </a:lnTo>
                  <a:lnTo>
                    <a:pt x="70759" y="132069"/>
                  </a:lnTo>
                  <a:lnTo>
                    <a:pt x="46365" y="168185"/>
                  </a:lnTo>
                  <a:lnTo>
                    <a:pt x="26687" y="207400"/>
                  </a:lnTo>
                  <a:lnTo>
                    <a:pt x="12130" y="249310"/>
                  </a:lnTo>
                  <a:lnTo>
                    <a:pt x="3100" y="293511"/>
                  </a:lnTo>
                  <a:lnTo>
                    <a:pt x="0" y="339598"/>
                  </a:lnTo>
                  <a:lnTo>
                    <a:pt x="0" y="1697989"/>
                  </a:lnTo>
                  <a:lnTo>
                    <a:pt x="3100" y="1744076"/>
                  </a:lnTo>
                  <a:lnTo>
                    <a:pt x="12130" y="1788277"/>
                  </a:lnTo>
                  <a:lnTo>
                    <a:pt x="26687" y="1830187"/>
                  </a:lnTo>
                  <a:lnTo>
                    <a:pt x="46365" y="1869402"/>
                  </a:lnTo>
                  <a:lnTo>
                    <a:pt x="70759" y="1905518"/>
                  </a:lnTo>
                  <a:lnTo>
                    <a:pt x="99466" y="1938131"/>
                  </a:lnTo>
                  <a:lnTo>
                    <a:pt x="132080" y="1966835"/>
                  </a:lnTo>
                  <a:lnTo>
                    <a:pt x="168196" y="1991228"/>
                  </a:lnTo>
                  <a:lnTo>
                    <a:pt x="207411" y="2010904"/>
                  </a:lnTo>
                  <a:lnTo>
                    <a:pt x="249319" y="2025458"/>
                  </a:lnTo>
                  <a:lnTo>
                    <a:pt x="293516" y="2034488"/>
                  </a:lnTo>
                  <a:lnTo>
                    <a:pt x="339597" y="2037588"/>
                  </a:lnTo>
                  <a:lnTo>
                    <a:pt x="2158238" y="2037588"/>
                  </a:lnTo>
                  <a:lnTo>
                    <a:pt x="2204324" y="2034488"/>
                  </a:lnTo>
                  <a:lnTo>
                    <a:pt x="2248525" y="2025458"/>
                  </a:lnTo>
                  <a:lnTo>
                    <a:pt x="2290435" y="2010904"/>
                  </a:lnTo>
                  <a:lnTo>
                    <a:pt x="2329650" y="1991228"/>
                  </a:lnTo>
                  <a:lnTo>
                    <a:pt x="2365766" y="1966835"/>
                  </a:lnTo>
                  <a:lnTo>
                    <a:pt x="2398379" y="1938131"/>
                  </a:lnTo>
                  <a:lnTo>
                    <a:pt x="2427083" y="1905518"/>
                  </a:lnTo>
                  <a:lnTo>
                    <a:pt x="2451476" y="1869402"/>
                  </a:lnTo>
                  <a:lnTo>
                    <a:pt x="2471152" y="1830187"/>
                  </a:lnTo>
                  <a:lnTo>
                    <a:pt x="2485706" y="1788277"/>
                  </a:lnTo>
                  <a:lnTo>
                    <a:pt x="2494736" y="1744076"/>
                  </a:lnTo>
                  <a:lnTo>
                    <a:pt x="2497836" y="1697989"/>
                  </a:lnTo>
                  <a:lnTo>
                    <a:pt x="2497836" y="339598"/>
                  </a:lnTo>
                  <a:lnTo>
                    <a:pt x="2494736" y="293511"/>
                  </a:lnTo>
                  <a:lnTo>
                    <a:pt x="2485706" y="249310"/>
                  </a:lnTo>
                  <a:lnTo>
                    <a:pt x="2471152" y="207400"/>
                  </a:lnTo>
                  <a:lnTo>
                    <a:pt x="2451476" y="168185"/>
                  </a:lnTo>
                  <a:lnTo>
                    <a:pt x="2427083" y="132069"/>
                  </a:lnTo>
                  <a:lnTo>
                    <a:pt x="2398379" y="99456"/>
                  </a:lnTo>
                  <a:lnTo>
                    <a:pt x="2365766" y="70752"/>
                  </a:lnTo>
                  <a:lnTo>
                    <a:pt x="2329650" y="46359"/>
                  </a:lnTo>
                  <a:lnTo>
                    <a:pt x="2290435" y="26683"/>
                  </a:lnTo>
                  <a:lnTo>
                    <a:pt x="2248525" y="12129"/>
                  </a:lnTo>
                  <a:lnTo>
                    <a:pt x="2204324" y="3099"/>
                  </a:lnTo>
                  <a:lnTo>
                    <a:pt x="2158238" y="0"/>
                  </a:lnTo>
                  <a:close/>
                </a:path>
              </a:pathLst>
            </a:custGeom>
            <a:solidFill>
              <a:srgbClr val="FF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7521" y="3281933"/>
              <a:ext cx="2527300" cy="2066925"/>
            </a:xfrm>
            <a:custGeom>
              <a:avLst/>
              <a:gdLst/>
              <a:ahLst/>
              <a:cxnLst/>
              <a:rect l="l" t="t" r="r" b="b"/>
              <a:pathLst>
                <a:path w="2527300" h="2066925">
                  <a:moveTo>
                    <a:pt x="353872" y="0"/>
                  </a:moveTo>
                  <a:lnTo>
                    <a:pt x="2173351" y="0"/>
                  </a:lnTo>
                  <a:lnTo>
                    <a:pt x="2209038" y="1650"/>
                  </a:lnTo>
                  <a:lnTo>
                    <a:pt x="2278126" y="16128"/>
                  </a:lnTo>
                  <a:lnTo>
                    <a:pt x="2341499" y="42671"/>
                  </a:lnTo>
                  <a:lnTo>
                    <a:pt x="2398267" y="81152"/>
                  </a:lnTo>
                  <a:lnTo>
                    <a:pt x="2446147" y="129031"/>
                  </a:lnTo>
                  <a:lnTo>
                    <a:pt x="2484247" y="185292"/>
                  </a:lnTo>
                  <a:lnTo>
                    <a:pt x="2511170" y="249046"/>
                  </a:lnTo>
                  <a:lnTo>
                    <a:pt x="2525267" y="318262"/>
                  </a:lnTo>
                  <a:lnTo>
                    <a:pt x="2526918" y="353821"/>
                  </a:lnTo>
                  <a:lnTo>
                    <a:pt x="2526918" y="1712976"/>
                  </a:lnTo>
                  <a:lnTo>
                    <a:pt x="2519806" y="1783841"/>
                  </a:lnTo>
                  <a:lnTo>
                    <a:pt x="2499233" y="1850516"/>
                  </a:lnTo>
                  <a:lnTo>
                    <a:pt x="2466466" y="1910588"/>
                  </a:lnTo>
                  <a:lnTo>
                    <a:pt x="2423033" y="1963039"/>
                  </a:lnTo>
                  <a:lnTo>
                    <a:pt x="2370963" y="2006472"/>
                  </a:lnTo>
                  <a:lnTo>
                    <a:pt x="2310891" y="2039239"/>
                  </a:lnTo>
                  <a:lnTo>
                    <a:pt x="2244344" y="2059813"/>
                  </a:lnTo>
                  <a:lnTo>
                    <a:pt x="2173351" y="2066925"/>
                  </a:lnTo>
                  <a:lnTo>
                    <a:pt x="353872" y="2066925"/>
                  </a:lnTo>
                  <a:lnTo>
                    <a:pt x="282956" y="2059813"/>
                  </a:lnTo>
                  <a:lnTo>
                    <a:pt x="216471" y="2039239"/>
                  </a:lnTo>
                  <a:lnTo>
                    <a:pt x="156311" y="2006472"/>
                  </a:lnTo>
                  <a:lnTo>
                    <a:pt x="103847" y="1963039"/>
                  </a:lnTo>
                  <a:lnTo>
                    <a:pt x="60451" y="1910588"/>
                  </a:lnTo>
                  <a:lnTo>
                    <a:pt x="27685" y="1850389"/>
                  </a:lnTo>
                  <a:lnTo>
                    <a:pt x="7035" y="1783968"/>
                  </a:lnTo>
                  <a:lnTo>
                    <a:pt x="0" y="1712976"/>
                  </a:lnTo>
                  <a:lnTo>
                    <a:pt x="0" y="353821"/>
                  </a:lnTo>
                  <a:lnTo>
                    <a:pt x="7035" y="282955"/>
                  </a:lnTo>
                  <a:lnTo>
                    <a:pt x="27685" y="216535"/>
                  </a:lnTo>
                  <a:lnTo>
                    <a:pt x="60451" y="156337"/>
                  </a:lnTo>
                  <a:lnTo>
                    <a:pt x="103847" y="103886"/>
                  </a:lnTo>
                  <a:lnTo>
                    <a:pt x="156311" y="60451"/>
                  </a:lnTo>
                  <a:lnTo>
                    <a:pt x="216471" y="27686"/>
                  </a:lnTo>
                  <a:lnTo>
                    <a:pt x="282956" y="6985"/>
                  </a:lnTo>
                  <a:lnTo>
                    <a:pt x="353872" y="0"/>
                  </a:lnTo>
                  <a:close/>
                </a:path>
              </a:pathLst>
            </a:custGeom>
            <a:ln w="28956">
              <a:solidFill>
                <a:srgbClr val="FF0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9858" y="4088129"/>
            <a:ext cx="21215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sz="27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50209" y="3267328"/>
            <a:ext cx="2557780" cy="2096135"/>
            <a:chOff x="3450209" y="3267328"/>
            <a:chExt cx="2557780" cy="2096135"/>
          </a:xfrm>
        </p:grpSpPr>
        <p:sp>
          <p:nvSpPr>
            <p:cNvPr id="15" name="object 15"/>
            <p:cNvSpPr/>
            <p:nvPr/>
          </p:nvSpPr>
          <p:spPr>
            <a:xfrm>
              <a:off x="3479292" y="3296411"/>
              <a:ext cx="2499360" cy="2037714"/>
            </a:xfrm>
            <a:custGeom>
              <a:avLst/>
              <a:gdLst/>
              <a:ahLst/>
              <a:cxnLst/>
              <a:rect l="l" t="t" r="r" b="b"/>
              <a:pathLst>
                <a:path w="2499360" h="2037714">
                  <a:moveTo>
                    <a:pt x="2159762" y="0"/>
                  </a:moveTo>
                  <a:lnTo>
                    <a:pt x="339598" y="0"/>
                  </a:lnTo>
                  <a:lnTo>
                    <a:pt x="293511" y="3099"/>
                  </a:lnTo>
                  <a:lnTo>
                    <a:pt x="249310" y="12129"/>
                  </a:lnTo>
                  <a:lnTo>
                    <a:pt x="207400" y="26683"/>
                  </a:lnTo>
                  <a:lnTo>
                    <a:pt x="168185" y="46359"/>
                  </a:lnTo>
                  <a:lnTo>
                    <a:pt x="132069" y="70752"/>
                  </a:lnTo>
                  <a:lnTo>
                    <a:pt x="99456" y="99456"/>
                  </a:lnTo>
                  <a:lnTo>
                    <a:pt x="70752" y="132069"/>
                  </a:lnTo>
                  <a:lnTo>
                    <a:pt x="46359" y="168185"/>
                  </a:lnTo>
                  <a:lnTo>
                    <a:pt x="26683" y="207400"/>
                  </a:lnTo>
                  <a:lnTo>
                    <a:pt x="12129" y="249310"/>
                  </a:lnTo>
                  <a:lnTo>
                    <a:pt x="3099" y="293511"/>
                  </a:lnTo>
                  <a:lnTo>
                    <a:pt x="0" y="339598"/>
                  </a:lnTo>
                  <a:lnTo>
                    <a:pt x="0" y="1697989"/>
                  </a:lnTo>
                  <a:lnTo>
                    <a:pt x="3099" y="1744076"/>
                  </a:lnTo>
                  <a:lnTo>
                    <a:pt x="12129" y="1788277"/>
                  </a:lnTo>
                  <a:lnTo>
                    <a:pt x="26683" y="1830187"/>
                  </a:lnTo>
                  <a:lnTo>
                    <a:pt x="46359" y="1869402"/>
                  </a:lnTo>
                  <a:lnTo>
                    <a:pt x="70752" y="1905518"/>
                  </a:lnTo>
                  <a:lnTo>
                    <a:pt x="99456" y="1938131"/>
                  </a:lnTo>
                  <a:lnTo>
                    <a:pt x="132069" y="1966835"/>
                  </a:lnTo>
                  <a:lnTo>
                    <a:pt x="168185" y="1991228"/>
                  </a:lnTo>
                  <a:lnTo>
                    <a:pt x="207400" y="2010904"/>
                  </a:lnTo>
                  <a:lnTo>
                    <a:pt x="249310" y="2025458"/>
                  </a:lnTo>
                  <a:lnTo>
                    <a:pt x="293511" y="2034488"/>
                  </a:lnTo>
                  <a:lnTo>
                    <a:pt x="339598" y="2037588"/>
                  </a:lnTo>
                  <a:lnTo>
                    <a:pt x="2159762" y="2037588"/>
                  </a:lnTo>
                  <a:lnTo>
                    <a:pt x="2205848" y="2034488"/>
                  </a:lnTo>
                  <a:lnTo>
                    <a:pt x="2250049" y="2025458"/>
                  </a:lnTo>
                  <a:lnTo>
                    <a:pt x="2291959" y="2010904"/>
                  </a:lnTo>
                  <a:lnTo>
                    <a:pt x="2331174" y="1991228"/>
                  </a:lnTo>
                  <a:lnTo>
                    <a:pt x="2367290" y="1966835"/>
                  </a:lnTo>
                  <a:lnTo>
                    <a:pt x="2399903" y="1938131"/>
                  </a:lnTo>
                  <a:lnTo>
                    <a:pt x="2428607" y="1905518"/>
                  </a:lnTo>
                  <a:lnTo>
                    <a:pt x="2453000" y="1869402"/>
                  </a:lnTo>
                  <a:lnTo>
                    <a:pt x="2472676" y="1830187"/>
                  </a:lnTo>
                  <a:lnTo>
                    <a:pt x="2487230" y="1788277"/>
                  </a:lnTo>
                  <a:lnTo>
                    <a:pt x="2496260" y="1744076"/>
                  </a:lnTo>
                  <a:lnTo>
                    <a:pt x="2499360" y="1697989"/>
                  </a:lnTo>
                  <a:lnTo>
                    <a:pt x="2499360" y="339598"/>
                  </a:lnTo>
                  <a:lnTo>
                    <a:pt x="2496260" y="293511"/>
                  </a:lnTo>
                  <a:lnTo>
                    <a:pt x="2487230" y="249310"/>
                  </a:lnTo>
                  <a:lnTo>
                    <a:pt x="2472676" y="207400"/>
                  </a:lnTo>
                  <a:lnTo>
                    <a:pt x="2453000" y="168185"/>
                  </a:lnTo>
                  <a:lnTo>
                    <a:pt x="2428607" y="132069"/>
                  </a:lnTo>
                  <a:lnTo>
                    <a:pt x="2399903" y="99456"/>
                  </a:lnTo>
                  <a:lnTo>
                    <a:pt x="2367290" y="70752"/>
                  </a:lnTo>
                  <a:lnTo>
                    <a:pt x="2331174" y="46359"/>
                  </a:lnTo>
                  <a:lnTo>
                    <a:pt x="2291959" y="26683"/>
                  </a:lnTo>
                  <a:lnTo>
                    <a:pt x="2250049" y="12129"/>
                  </a:lnTo>
                  <a:lnTo>
                    <a:pt x="2205848" y="3099"/>
                  </a:lnTo>
                  <a:lnTo>
                    <a:pt x="2159762" y="0"/>
                  </a:lnTo>
                  <a:close/>
                </a:path>
              </a:pathLst>
            </a:custGeom>
            <a:solidFill>
              <a:srgbClr val="FF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64814" y="3281933"/>
              <a:ext cx="2528570" cy="2066925"/>
            </a:xfrm>
            <a:custGeom>
              <a:avLst/>
              <a:gdLst/>
              <a:ahLst/>
              <a:cxnLst/>
              <a:rect l="l" t="t" r="r" b="b"/>
              <a:pathLst>
                <a:path w="2528570" h="2066925">
                  <a:moveTo>
                    <a:pt x="353822" y="0"/>
                  </a:moveTo>
                  <a:lnTo>
                    <a:pt x="2174621" y="0"/>
                  </a:lnTo>
                  <a:lnTo>
                    <a:pt x="2210562" y="1650"/>
                  </a:lnTo>
                  <a:lnTo>
                    <a:pt x="2279777" y="16128"/>
                  </a:lnTo>
                  <a:lnTo>
                    <a:pt x="2343150" y="42544"/>
                  </a:lnTo>
                  <a:lnTo>
                    <a:pt x="2399791" y="81152"/>
                  </a:lnTo>
                  <a:lnTo>
                    <a:pt x="2447798" y="129031"/>
                  </a:lnTo>
                  <a:lnTo>
                    <a:pt x="2485898" y="185292"/>
                  </a:lnTo>
                  <a:lnTo>
                    <a:pt x="2512822" y="249046"/>
                  </a:lnTo>
                  <a:lnTo>
                    <a:pt x="2526791" y="318262"/>
                  </a:lnTo>
                  <a:lnTo>
                    <a:pt x="2528443" y="353821"/>
                  </a:lnTo>
                  <a:lnTo>
                    <a:pt x="2528443" y="1712976"/>
                  </a:lnTo>
                  <a:lnTo>
                    <a:pt x="2521458" y="1783841"/>
                  </a:lnTo>
                  <a:lnTo>
                    <a:pt x="2500757" y="1850516"/>
                  </a:lnTo>
                  <a:lnTo>
                    <a:pt x="2468118" y="1910588"/>
                  </a:lnTo>
                  <a:lnTo>
                    <a:pt x="2424684" y="1963039"/>
                  </a:lnTo>
                  <a:lnTo>
                    <a:pt x="2372487" y="2006472"/>
                  </a:lnTo>
                  <a:lnTo>
                    <a:pt x="2312035" y="2039239"/>
                  </a:lnTo>
                  <a:lnTo>
                    <a:pt x="2245868" y="2059813"/>
                  </a:lnTo>
                  <a:lnTo>
                    <a:pt x="2174621" y="2066925"/>
                  </a:lnTo>
                  <a:lnTo>
                    <a:pt x="353822" y="2066925"/>
                  </a:lnTo>
                  <a:lnTo>
                    <a:pt x="282956" y="2059813"/>
                  </a:lnTo>
                  <a:lnTo>
                    <a:pt x="216535" y="2039239"/>
                  </a:lnTo>
                  <a:lnTo>
                    <a:pt x="156337" y="2006472"/>
                  </a:lnTo>
                  <a:lnTo>
                    <a:pt x="103886" y="1963039"/>
                  </a:lnTo>
                  <a:lnTo>
                    <a:pt x="60451" y="1910588"/>
                  </a:lnTo>
                  <a:lnTo>
                    <a:pt x="27686" y="1850389"/>
                  </a:lnTo>
                  <a:lnTo>
                    <a:pt x="6985" y="1783968"/>
                  </a:lnTo>
                  <a:lnTo>
                    <a:pt x="0" y="1712976"/>
                  </a:lnTo>
                  <a:lnTo>
                    <a:pt x="0" y="353821"/>
                  </a:lnTo>
                  <a:lnTo>
                    <a:pt x="6985" y="282955"/>
                  </a:lnTo>
                  <a:lnTo>
                    <a:pt x="27686" y="216535"/>
                  </a:lnTo>
                  <a:lnTo>
                    <a:pt x="60451" y="156337"/>
                  </a:lnTo>
                  <a:lnTo>
                    <a:pt x="103886" y="103886"/>
                  </a:lnTo>
                  <a:lnTo>
                    <a:pt x="156337" y="60451"/>
                  </a:lnTo>
                  <a:lnTo>
                    <a:pt x="216535" y="27686"/>
                  </a:lnTo>
                  <a:lnTo>
                    <a:pt x="282956" y="6985"/>
                  </a:lnTo>
                  <a:lnTo>
                    <a:pt x="353822" y="0"/>
                  </a:lnTo>
                  <a:close/>
                </a:path>
              </a:pathLst>
            </a:custGeom>
            <a:ln w="28956">
              <a:solidFill>
                <a:srgbClr val="FF0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155694" y="4293565"/>
            <a:ext cx="10547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angi</a:t>
            </a:r>
            <a:r>
              <a:rPr sz="27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70676" y="3267455"/>
            <a:ext cx="2554605" cy="2096135"/>
            <a:chOff x="6170676" y="3267455"/>
            <a:chExt cx="2554605" cy="2096135"/>
          </a:xfrm>
        </p:grpSpPr>
        <p:sp>
          <p:nvSpPr>
            <p:cNvPr id="19" name="object 19"/>
            <p:cNvSpPr/>
            <p:nvPr/>
          </p:nvSpPr>
          <p:spPr>
            <a:xfrm>
              <a:off x="6199632" y="3296411"/>
              <a:ext cx="2496820" cy="2037714"/>
            </a:xfrm>
            <a:custGeom>
              <a:avLst/>
              <a:gdLst/>
              <a:ahLst/>
              <a:cxnLst/>
              <a:rect l="l" t="t" r="r" b="b"/>
              <a:pathLst>
                <a:path w="2496820" h="2037714">
                  <a:moveTo>
                    <a:pt x="2156714" y="0"/>
                  </a:moveTo>
                  <a:lnTo>
                    <a:pt x="339597" y="0"/>
                  </a:lnTo>
                  <a:lnTo>
                    <a:pt x="293511" y="3099"/>
                  </a:lnTo>
                  <a:lnTo>
                    <a:pt x="249310" y="12129"/>
                  </a:lnTo>
                  <a:lnTo>
                    <a:pt x="207400" y="26683"/>
                  </a:lnTo>
                  <a:lnTo>
                    <a:pt x="168185" y="46359"/>
                  </a:lnTo>
                  <a:lnTo>
                    <a:pt x="132069" y="70752"/>
                  </a:lnTo>
                  <a:lnTo>
                    <a:pt x="99456" y="99456"/>
                  </a:lnTo>
                  <a:lnTo>
                    <a:pt x="70752" y="132069"/>
                  </a:lnTo>
                  <a:lnTo>
                    <a:pt x="46359" y="168185"/>
                  </a:lnTo>
                  <a:lnTo>
                    <a:pt x="26683" y="207400"/>
                  </a:lnTo>
                  <a:lnTo>
                    <a:pt x="12129" y="249310"/>
                  </a:lnTo>
                  <a:lnTo>
                    <a:pt x="3099" y="293511"/>
                  </a:lnTo>
                  <a:lnTo>
                    <a:pt x="0" y="339598"/>
                  </a:lnTo>
                  <a:lnTo>
                    <a:pt x="0" y="1697989"/>
                  </a:lnTo>
                  <a:lnTo>
                    <a:pt x="3099" y="1744076"/>
                  </a:lnTo>
                  <a:lnTo>
                    <a:pt x="12129" y="1788277"/>
                  </a:lnTo>
                  <a:lnTo>
                    <a:pt x="26683" y="1830187"/>
                  </a:lnTo>
                  <a:lnTo>
                    <a:pt x="46359" y="1869402"/>
                  </a:lnTo>
                  <a:lnTo>
                    <a:pt x="70752" y="1905518"/>
                  </a:lnTo>
                  <a:lnTo>
                    <a:pt x="99456" y="1938131"/>
                  </a:lnTo>
                  <a:lnTo>
                    <a:pt x="132069" y="1966835"/>
                  </a:lnTo>
                  <a:lnTo>
                    <a:pt x="168185" y="1991228"/>
                  </a:lnTo>
                  <a:lnTo>
                    <a:pt x="207400" y="2010904"/>
                  </a:lnTo>
                  <a:lnTo>
                    <a:pt x="249310" y="2025458"/>
                  </a:lnTo>
                  <a:lnTo>
                    <a:pt x="293511" y="2034488"/>
                  </a:lnTo>
                  <a:lnTo>
                    <a:pt x="339597" y="2037588"/>
                  </a:lnTo>
                  <a:lnTo>
                    <a:pt x="2156714" y="2037588"/>
                  </a:lnTo>
                  <a:lnTo>
                    <a:pt x="2202800" y="2034488"/>
                  </a:lnTo>
                  <a:lnTo>
                    <a:pt x="2247001" y="2025458"/>
                  </a:lnTo>
                  <a:lnTo>
                    <a:pt x="2288911" y="2010904"/>
                  </a:lnTo>
                  <a:lnTo>
                    <a:pt x="2328126" y="1991228"/>
                  </a:lnTo>
                  <a:lnTo>
                    <a:pt x="2364242" y="1966835"/>
                  </a:lnTo>
                  <a:lnTo>
                    <a:pt x="2396855" y="1938131"/>
                  </a:lnTo>
                  <a:lnTo>
                    <a:pt x="2425559" y="1905518"/>
                  </a:lnTo>
                  <a:lnTo>
                    <a:pt x="2449952" y="1869402"/>
                  </a:lnTo>
                  <a:lnTo>
                    <a:pt x="2469628" y="1830187"/>
                  </a:lnTo>
                  <a:lnTo>
                    <a:pt x="2484182" y="1788277"/>
                  </a:lnTo>
                  <a:lnTo>
                    <a:pt x="2493212" y="1744076"/>
                  </a:lnTo>
                  <a:lnTo>
                    <a:pt x="2496312" y="1697989"/>
                  </a:lnTo>
                  <a:lnTo>
                    <a:pt x="2496312" y="339598"/>
                  </a:lnTo>
                  <a:lnTo>
                    <a:pt x="2493212" y="293511"/>
                  </a:lnTo>
                  <a:lnTo>
                    <a:pt x="2484182" y="249310"/>
                  </a:lnTo>
                  <a:lnTo>
                    <a:pt x="2469628" y="207400"/>
                  </a:lnTo>
                  <a:lnTo>
                    <a:pt x="2449952" y="168185"/>
                  </a:lnTo>
                  <a:lnTo>
                    <a:pt x="2425559" y="132069"/>
                  </a:lnTo>
                  <a:lnTo>
                    <a:pt x="2396855" y="99456"/>
                  </a:lnTo>
                  <a:lnTo>
                    <a:pt x="2364242" y="70752"/>
                  </a:lnTo>
                  <a:lnTo>
                    <a:pt x="2328126" y="46359"/>
                  </a:lnTo>
                  <a:lnTo>
                    <a:pt x="2288911" y="26683"/>
                  </a:lnTo>
                  <a:lnTo>
                    <a:pt x="2247001" y="12129"/>
                  </a:lnTo>
                  <a:lnTo>
                    <a:pt x="2202800" y="3099"/>
                  </a:lnTo>
                  <a:lnTo>
                    <a:pt x="2156714" y="0"/>
                  </a:lnTo>
                  <a:close/>
                </a:path>
              </a:pathLst>
            </a:custGeom>
            <a:solidFill>
              <a:srgbClr val="FF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85154" y="3281933"/>
              <a:ext cx="2525395" cy="2066925"/>
            </a:xfrm>
            <a:custGeom>
              <a:avLst/>
              <a:gdLst/>
              <a:ahLst/>
              <a:cxnLst/>
              <a:rect l="l" t="t" r="r" b="b"/>
              <a:pathLst>
                <a:path w="2525395" h="2066925">
                  <a:moveTo>
                    <a:pt x="353822" y="0"/>
                  </a:moveTo>
                  <a:lnTo>
                    <a:pt x="2171827" y="0"/>
                  </a:lnTo>
                  <a:lnTo>
                    <a:pt x="2207514" y="1650"/>
                  </a:lnTo>
                  <a:lnTo>
                    <a:pt x="2276602" y="16128"/>
                  </a:lnTo>
                  <a:lnTo>
                    <a:pt x="2339975" y="42671"/>
                  </a:lnTo>
                  <a:lnTo>
                    <a:pt x="2396617" y="81152"/>
                  </a:lnTo>
                  <a:lnTo>
                    <a:pt x="2444623" y="129031"/>
                  </a:lnTo>
                  <a:lnTo>
                    <a:pt x="2482723" y="185292"/>
                  </a:lnTo>
                  <a:lnTo>
                    <a:pt x="2509647" y="249046"/>
                  </a:lnTo>
                  <a:lnTo>
                    <a:pt x="2523617" y="318262"/>
                  </a:lnTo>
                  <a:lnTo>
                    <a:pt x="2525268" y="353821"/>
                  </a:lnTo>
                  <a:lnTo>
                    <a:pt x="2525268" y="1712976"/>
                  </a:lnTo>
                  <a:lnTo>
                    <a:pt x="2518282" y="1783841"/>
                  </a:lnTo>
                  <a:lnTo>
                    <a:pt x="2497581" y="1850516"/>
                  </a:lnTo>
                  <a:lnTo>
                    <a:pt x="2464943" y="1910588"/>
                  </a:lnTo>
                  <a:lnTo>
                    <a:pt x="2421509" y="1963039"/>
                  </a:lnTo>
                  <a:lnTo>
                    <a:pt x="2369312" y="2006472"/>
                  </a:lnTo>
                  <a:lnTo>
                    <a:pt x="2309241" y="2039239"/>
                  </a:lnTo>
                  <a:lnTo>
                    <a:pt x="2242693" y="2059813"/>
                  </a:lnTo>
                  <a:lnTo>
                    <a:pt x="2171827" y="2066925"/>
                  </a:lnTo>
                  <a:lnTo>
                    <a:pt x="353822" y="2066925"/>
                  </a:lnTo>
                  <a:lnTo>
                    <a:pt x="282956" y="2059813"/>
                  </a:lnTo>
                  <a:lnTo>
                    <a:pt x="216535" y="2039239"/>
                  </a:lnTo>
                  <a:lnTo>
                    <a:pt x="156337" y="2006472"/>
                  </a:lnTo>
                  <a:lnTo>
                    <a:pt x="103886" y="1963039"/>
                  </a:lnTo>
                  <a:lnTo>
                    <a:pt x="60451" y="1910588"/>
                  </a:lnTo>
                  <a:lnTo>
                    <a:pt x="27686" y="1850389"/>
                  </a:lnTo>
                  <a:lnTo>
                    <a:pt x="6985" y="1783968"/>
                  </a:lnTo>
                  <a:lnTo>
                    <a:pt x="0" y="1712976"/>
                  </a:lnTo>
                  <a:lnTo>
                    <a:pt x="0" y="353821"/>
                  </a:lnTo>
                  <a:lnTo>
                    <a:pt x="6985" y="282955"/>
                  </a:lnTo>
                  <a:lnTo>
                    <a:pt x="27686" y="216535"/>
                  </a:lnTo>
                  <a:lnTo>
                    <a:pt x="60451" y="156337"/>
                  </a:lnTo>
                  <a:lnTo>
                    <a:pt x="103886" y="103886"/>
                  </a:lnTo>
                  <a:lnTo>
                    <a:pt x="156337" y="60451"/>
                  </a:lnTo>
                  <a:lnTo>
                    <a:pt x="216535" y="27686"/>
                  </a:lnTo>
                  <a:lnTo>
                    <a:pt x="282956" y="6985"/>
                  </a:lnTo>
                  <a:lnTo>
                    <a:pt x="353822" y="0"/>
                  </a:lnTo>
                  <a:close/>
                </a:path>
              </a:pathLst>
            </a:custGeom>
            <a:ln w="28956">
              <a:solidFill>
                <a:srgbClr val="FF0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272028" y="3882390"/>
            <a:ext cx="5454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39415" algn="l"/>
              </a:tabLst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Prinzmetal</a:t>
            </a: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variant	</a:t>
            </a:r>
            <a:r>
              <a:rPr sz="4050" spc="-7" baseline="-32921" dirty="0">
                <a:solidFill>
                  <a:srgbClr val="FFFFFF"/>
                </a:solidFill>
                <a:latin typeface="Arial"/>
                <a:cs typeface="Arial"/>
              </a:rPr>
              <a:t>Unstable</a:t>
            </a:r>
            <a:r>
              <a:rPr sz="4050" spc="-44" baseline="-329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50" spc="-7" baseline="-32921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4050" baseline="-3292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2996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Stable</a:t>
            </a:r>
            <a:r>
              <a:rPr sz="3600" spc="-5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angina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48688"/>
            <a:ext cx="8063865" cy="147701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Also called exertional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lumen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coronary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artery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narrowed and hard;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thus,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dilation in response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increased demand is</a:t>
            </a:r>
            <a:r>
              <a:rPr sz="24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impossible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2996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Stable</a:t>
            </a:r>
            <a:r>
              <a:rPr sz="3600" spc="-5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angina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48689"/>
            <a:ext cx="6840855" cy="302895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Initiated by known amount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Same activity tends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produce same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Produced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7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emotional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excitement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6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cause of increased cardiac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workload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Relieved by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rest,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Nitrate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40881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Printzmetal</a:t>
            </a:r>
            <a:r>
              <a:rPr sz="3600" spc="-3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angina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48688"/>
            <a:ext cx="7825105" cy="202120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Also called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variant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angina, Prinzmetal’s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variant</a:t>
            </a:r>
            <a:r>
              <a:rPr sz="2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 uncommon pattern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episodic angina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 rest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coronary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spasm.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40881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Printzmetal</a:t>
            </a:r>
            <a:r>
              <a:rPr sz="3600" spc="-3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angina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994015" cy="184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without a precipitating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event,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usually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same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time of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Often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awakens patient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sleep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Unpredictable, occurs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often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4799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Coronary</a:t>
            </a:r>
            <a:r>
              <a:rPr sz="3600" spc="-25" dirty="0"/>
              <a:t> </a:t>
            </a:r>
            <a:r>
              <a:rPr sz="3600" spc="-5" dirty="0"/>
              <a:t>Angioplasty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640204" y="5780023"/>
            <a:ext cx="664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efo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0290" y="5807151"/>
            <a:ext cx="501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0" y="3657600"/>
            <a:ext cx="762000" cy="457200"/>
          </a:xfrm>
          <a:custGeom>
            <a:avLst/>
            <a:gdLst/>
            <a:ahLst/>
            <a:cxnLst/>
            <a:rect l="l" t="t" r="r" b="b"/>
            <a:pathLst>
              <a:path w="762000" h="457200">
                <a:moveTo>
                  <a:pt x="304800" y="0"/>
                </a:moveTo>
                <a:lnTo>
                  <a:pt x="304800" y="457200"/>
                </a:lnTo>
                <a:lnTo>
                  <a:pt x="609600" y="304800"/>
                </a:lnTo>
                <a:lnTo>
                  <a:pt x="381000" y="304800"/>
                </a:lnTo>
                <a:lnTo>
                  <a:pt x="381000" y="152400"/>
                </a:lnTo>
                <a:lnTo>
                  <a:pt x="609600" y="152400"/>
                </a:lnTo>
                <a:lnTo>
                  <a:pt x="304800" y="0"/>
                </a:lnTo>
                <a:close/>
              </a:path>
              <a:path w="762000" h="457200">
                <a:moveTo>
                  <a:pt x="304800" y="152400"/>
                </a:moveTo>
                <a:lnTo>
                  <a:pt x="0" y="152400"/>
                </a:lnTo>
                <a:lnTo>
                  <a:pt x="0" y="304800"/>
                </a:lnTo>
                <a:lnTo>
                  <a:pt x="304800" y="304800"/>
                </a:lnTo>
                <a:lnTo>
                  <a:pt x="304800" y="152400"/>
                </a:lnTo>
                <a:close/>
              </a:path>
              <a:path w="762000" h="457200">
                <a:moveTo>
                  <a:pt x="609600" y="152400"/>
                </a:moveTo>
                <a:lnTo>
                  <a:pt x="381000" y="152400"/>
                </a:lnTo>
                <a:lnTo>
                  <a:pt x="381000" y="304800"/>
                </a:lnTo>
                <a:lnTo>
                  <a:pt x="609600" y="304800"/>
                </a:lnTo>
                <a:lnTo>
                  <a:pt x="762000" y="228600"/>
                </a:lnTo>
                <a:lnTo>
                  <a:pt x="609600" y="1524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09600" y="2438400"/>
            <a:ext cx="2971800" cy="2971800"/>
            <a:chOff x="609600" y="2438400"/>
            <a:chExt cx="2971800" cy="2971800"/>
          </a:xfrm>
        </p:grpSpPr>
        <p:sp>
          <p:nvSpPr>
            <p:cNvPr id="7" name="object 7"/>
            <p:cNvSpPr/>
            <p:nvPr/>
          </p:nvSpPr>
          <p:spPr>
            <a:xfrm>
              <a:off x="609600" y="2438400"/>
              <a:ext cx="2971800" cy="2971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6162" y="3277361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19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79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19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029200" y="2438400"/>
            <a:ext cx="2971800" cy="2971800"/>
            <a:chOff x="5029200" y="2438400"/>
            <a:chExt cx="2971800" cy="2971800"/>
          </a:xfrm>
        </p:grpSpPr>
        <p:sp>
          <p:nvSpPr>
            <p:cNvPr id="10" name="object 10"/>
            <p:cNvSpPr/>
            <p:nvPr/>
          </p:nvSpPr>
          <p:spPr>
            <a:xfrm>
              <a:off x="5029200" y="2438400"/>
              <a:ext cx="2971800" cy="2971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3362" y="32773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411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762000"/>
            <a:ext cx="5410200" cy="1066800"/>
          </a:xfrm>
          <a:prstGeom prst="rect">
            <a:avLst/>
          </a:prstGeom>
          <a:solidFill>
            <a:srgbClr val="330022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87566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9F5D5B"/>
                </a:solidFill>
              </a:rPr>
              <a:t>Presentation of coronary heart  disease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239011" y="1810511"/>
            <a:ext cx="6972300" cy="1924050"/>
            <a:chOff x="1239011" y="1810511"/>
            <a:chExt cx="6972300" cy="1924050"/>
          </a:xfrm>
        </p:grpSpPr>
        <p:sp>
          <p:nvSpPr>
            <p:cNvPr id="5" name="object 5"/>
            <p:cNvSpPr/>
            <p:nvPr/>
          </p:nvSpPr>
          <p:spPr>
            <a:xfrm>
              <a:off x="1296161" y="1829561"/>
              <a:ext cx="6858000" cy="1524000"/>
            </a:xfrm>
            <a:custGeom>
              <a:avLst/>
              <a:gdLst/>
              <a:ahLst/>
              <a:cxnLst/>
              <a:rect l="l" t="t" r="r" b="b"/>
              <a:pathLst>
                <a:path w="6858000" h="1524000">
                  <a:moveTo>
                    <a:pt x="0" y="1524000"/>
                  </a:moveTo>
                  <a:lnTo>
                    <a:pt x="6858000" y="1524000"/>
                  </a:lnTo>
                </a:path>
                <a:path w="6858000" h="1524000">
                  <a:moveTo>
                    <a:pt x="3276600" y="0"/>
                  </a:moveTo>
                  <a:lnTo>
                    <a:pt x="3276600" y="15240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9012" y="3353561"/>
              <a:ext cx="6972300" cy="381000"/>
            </a:xfrm>
            <a:custGeom>
              <a:avLst/>
              <a:gdLst/>
              <a:ahLst/>
              <a:cxnLst/>
              <a:rect l="l" t="t" r="r" b="b"/>
              <a:pathLst>
                <a:path w="6972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266700"/>
                  </a:ln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  <a:path w="6972300" h="381000">
                  <a:moveTo>
                    <a:pt x="1485900" y="266700"/>
                  </a:moveTo>
                  <a:lnTo>
                    <a:pt x="1447800" y="266700"/>
                  </a:lnTo>
                  <a:lnTo>
                    <a:pt x="1447800" y="0"/>
                  </a:lnTo>
                  <a:lnTo>
                    <a:pt x="1409700" y="0"/>
                  </a:lnTo>
                  <a:lnTo>
                    <a:pt x="1409700" y="266700"/>
                  </a:lnTo>
                  <a:lnTo>
                    <a:pt x="1371600" y="266700"/>
                  </a:lnTo>
                  <a:lnTo>
                    <a:pt x="1428750" y="381000"/>
                  </a:lnTo>
                  <a:lnTo>
                    <a:pt x="1476375" y="285750"/>
                  </a:lnTo>
                  <a:lnTo>
                    <a:pt x="1485900" y="266700"/>
                  </a:lnTo>
                  <a:close/>
                </a:path>
                <a:path w="6972300" h="381000">
                  <a:moveTo>
                    <a:pt x="5295887" y="266700"/>
                  </a:moveTo>
                  <a:lnTo>
                    <a:pt x="5257800" y="266700"/>
                  </a:lnTo>
                  <a:lnTo>
                    <a:pt x="5257800" y="0"/>
                  </a:lnTo>
                  <a:lnTo>
                    <a:pt x="5219700" y="0"/>
                  </a:lnTo>
                  <a:lnTo>
                    <a:pt x="5219700" y="266700"/>
                  </a:lnTo>
                  <a:lnTo>
                    <a:pt x="5181600" y="266700"/>
                  </a:lnTo>
                  <a:lnTo>
                    <a:pt x="5238750" y="381000"/>
                  </a:lnTo>
                  <a:lnTo>
                    <a:pt x="5286362" y="285750"/>
                  </a:lnTo>
                  <a:lnTo>
                    <a:pt x="5295887" y="266700"/>
                  </a:lnTo>
                  <a:close/>
                </a:path>
                <a:path w="6972300" h="381000">
                  <a:moveTo>
                    <a:pt x="6972300" y="266700"/>
                  </a:moveTo>
                  <a:lnTo>
                    <a:pt x="6934200" y="266700"/>
                  </a:lnTo>
                  <a:lnTo>
                    <a:pt x="6934200" y="0"/>
                  </a:lnTo>
                  <a:lnTo>
                    <a:pt x="6896100" y="0"/>
                  </a:lnTo>
                  <a:lnTo>
                    <a:pt x="6896100" y="266700"/>
                  </a:lnTo>
                  <a:lnTo>
                    <a:pt x="6858000" y="266700"/>
                  </a:lnTo>
                  <a:lnTo>
                    <a:pt x="6915150" y="381000"/>
                  </a:lnTo>
                  <a:lnTo>
                    <a:pt x="6962775" y="285750"/>
                  </a:lnTo>
                  <a:lnTo>
                    <a:pt x="6972300" y="266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9361" y="3735070"/>
            <a:ext cx="1447800" cy="52578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1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Asymptomatic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5761" y="3735070"/>
            <a:ext cx="1447800" cy="5562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35609" marR="100330" indent="-330835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stable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34561" y="3734561"/>
            <a:ext cx="1600200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15511" y="3716020"/>
            <a:ext cx="1638300" cy="5943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4460" marR="118745" indent="45720">
              <a:lnSpc>
                <a:spcPct val="100000"/>
              </a:lnSpc>
              <a:spcBef>
                <a:spcPts val="459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Acute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coronary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(ACS)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3161" y="3735070"/>
            <a:ext cx="762000" cy="6096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26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48228" y="4344161"/>
            <a:ext cx="2600325" cy="1604010"/>
            <a:chOff x="3348228" y="4344161"/>
            <a:chExt cx="2600325" cy="1604010"/>
          </a:xfrm>
        </p:grpSpPr>
        <p:sp>
          <p:nvSpPr>
            <p:cNvPr id="13" name="object 13"/>
            <p:cNvSpPr/>
            <p:nvPr/>
          </p:nvSpPr>
          <p:spPr>
            <a:xfrm>
              <a:off x="4572762" y="4344161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2800" y="4876799"/>
              <a:ext cx="2590800" cy="1066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2800" y="4876799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0" y="533400"/>
                  </a:moveTo>
                  <a:lnTo>
                    <a:pt x="6688" y="478854"/>
                  </a:lnTo>
                  <a:lnTo>
                    <a:pt x="26319" y="425886"/>
                  </a:lnTo>
                  <a:lnTo>
                    <a:pt x="58241" y="374764"/>
                  </a:lnTo>
                  <a:lnTo>
                    <a:pt x="101804" y="325755"/>
                  </a:lnTo>
                  <a:lnTo>
                    <a:pt x="156355" y="279127"/>
                  </a:lnTo>
                  <a:lnTo>
                    <a:pt x="187548" y="256789"/>
                  </a:lnTo>
                  <a:lnTo>
                    <a:pt x="221244" y="235148"/>
                  </a:lnTo>
                  <a:lnTo>
                    <a:pt x="257361" y="214236"/>
                  </a:lnTo>
                  <a:lnTo>
                    <a:pt x="295818" y="194086"/>
                  </a:lnTo>
                  <a:lnTo>
                    <a:pt x="336534" y="174733"/>
                  </a:lnTo>
                  <a:lnTo>
                    <a:pt x="379428" y="156210"/>
                  </a:lnTo>
                  <a:lnTo>
                    <a:pt x="424417" y="138549"/>
                  </a:lnTo>
                  <a:lnTo>
                    <a:pt x="471421" y="121786"/>
                  </a:lnTo>
                  <a:lnTo>
                    <a:pt x="520358" y="105952"/>
                  </a:lnTo>
                  <a:lnTo>
                    <a:pt x="571146" y="91082"/>
                  </a:lnTo>
                  <a:lnTo>
                    <a:pt x="623705" y="77210"/>
                  </a:lnTo>
                  <a:lnTo>
                    <a:pt x="677952" y="64368"/>
                  </a:lnTo>
                  <a:lnTo>
                    <a:pt x="733807" y="52590"/>
                  </a:lnTo>
                  <a:lnTo>
                    <a:pt x="791188" y="41910"/>
                  </a:lnTo>
                  <a:lnTo>
                    <a:pt x="850013" y="32360"/>
                  </a:lnTo>
                  <a:lnTo>
                    <a:pt x="910202" y="23976"/>
                  </a:lnTo>
                  <a:lnTo>
                    <a:pt x="971672" y="16789"/>
                  </a:lnTo>
                  <a:lnTo>
                    <a:pt x="1034342" y="10834"/>
                  </a:lnTo>
                  <a:lnTo>
                    <a:pt x="1098132" y="6144"/>
                  </a:lnTo>
                  <a:lnTo>
                    <a:pt x="1162959" y="2753"/>
                  </a:lnTo>
                  <a:lnTo>
                    <a:pt x="1228742" y="693"/>
                  </a:lnTo>
                  <a:lnTo>
                    <a:pt x="1295400" y="0"/>
                  </a:lnTo>
                  <a:lnTo>
                    <a:pt x="1362057" y="693"/>
                  </a:lnTo>
                  <a:lnTo>
                    <a:pt x="1427840" y="2753"/>
                  </a:lnTo>
                  <a:lnTo>
                    <a:pt x="1492667" y="6144"/>
                  </a:lnTo>
                  <a:lnTo>
                    <a:pt x="1556457" y="10834"/>
                  </a:lnTo>
                  <a:lnTo>
                    <a:pt x="1619127" y="16789"/>
                  </a:lnTo>
                  <a:lnTo>
                    <a:pt x="1680597" y="23976"/>
                  </a:lnTo>
                  <a:lnTo>
                    <a:pt x="1740786" y="32360"/>
                  </a:lnTo>
                  <a:lnTo>
                    <a:pt x="1799611" y="41910"/>
                  </a:lnTo>
                  <a:lnTo>
                    <a:pt x="1856992" y="52590"/>
                  </a:lnTo>
                  <a:lnTo>
                    <a:pt x="1912847" y="64368"/>
                  </a:lnTo>
                  <a:lnTo>
                    <a:pt x="1967094" y="77210"/>
                  </a:lnTo>
                  <a:lnTo>
                    <a:pt x="2019653" y="91082"/>
                  </a:lnTo>
                  <a:lnTo>
                    <a:pt x="2070441" y="105952"/>
                  </a:lnTo>
                  <a:lnTo>
                    <a:pt x="2119378" y="121786"/>
                  </a:lnTo>
                  <a:lnTo>
                    <a:pt x="2166382" y="138549"/>
                  </a:lnTo>
                  <a:lnTo>
                    <a:pt x="2211371" y="156210"/>
                  </a:lnTo>
                  <a:lnTo>
                    <a:pt x="2254265" y="174733"/>
                  </a:lnTo>
                  <a:lnTo>
                    <a:pt x="2294981" y="194086"/>
                  </a:lnTo>
                  <a:lnTo>
                    <a:pt x="2333438" y="214236"/>
                  </a:lnTo>
                  <a:lnTo>
                    <a:pt x="2369555" y="235148"/>
                  </a:lnTo>
                  <a:lnTo>
                    <a:pt x="2403251" y="256789"/>
                  </a:lnTo>
                  <a:lnTo>
                    <a:pt x="2434444" y="279127"/>
                  </a:lnTo>
                  <a:lnTo>
                    <a:pt x="2488995" y="325755"/>
                  </a:lnTo>
                  <a:lnTo>
                    <a:pt x="2532558" y="374764"/>
                  </a:lnTo>
                  <a:lnTo>
                    <a:pt x="2564480" y="425886"/>
                  </a:lnTo>
                  <a:lnTo>
                    <a:pt x="2584111" y="478854"/>
                  </a:lnTo>
                  <a:lnTo>
                    <a:pt x="2590800" y="533400"/>
                  </a:lnTo>
                  <a:lnTo>
                    <a:pt x="2589114" y="560848"/>
                  </a:lnTo>
                  <a:lnTo>
                    <a:pt x="2575873" y="614631"/>
                  </a:lnTo>
                  <a:lnTo>
                    <a:pt x="2550014" y="666705"/>
                  </a:lnTo>
                  <a:lnTo>
                    <a:pt x="2512191" y="716801"/>
                  </a:lnTo>
                  <a:lnTo>
                    <a:pt x="2463052" y="764651"/>
                  </a:lnTo>
                  <a:lnTo>
                    <a:pt x="2403251" y="809987"/>
                  </a:lnTo>
                  <a:lnTo>
                    <a:pt x="2369555" y="831629"/>
                  </a:lnTo>
                  <a:lnTo>
                    <a:pt x="2333438" y="852541"/>
                  </a:lnTo>
                  <a:lnTo>
                    <a:pt x="2294981" y="872692"/>
                  </a:lnTo>
                  <a:lnTo>
                    <a:pt x="2254265" y="892046"/>
                  </a:lnTo>
                  <a:lnTo>
                    <a:pt x="2211371" y="910570"/>
                  </a:lnTo>
                  <a:lnTo>
                    <a:pt x="2166382" y="928232"/>
                  </a:lnTo>
                  <a:lnTo>
                    <a:pt x="2119378" y="944997"/>
                  </a:lnTo>
                  <a:lnTo>
                    <a:pt x="2070441" y="960832"/>
                  </a:lnTo>
                  <a:lnTo>
                    <a:pt x="2019653" y="975703"/>
                  </a:lnTo>
                  <a:lnTo>
                    <a:pt x="1967094" y="989578"/>
                  </a:lnTo>
                  <a:lnTo>
                    <a:pt x="1912847" y="1002421"/>
                  </a:lnTo>
                  <a:lnTo>
                    <a:pt x="1856992" y="1014201"/>
                  </a:lnTo>
                  <a:lnTo>
                    <a:pt x="1799611" y="1024882"/>
                  </a:lnTo>
                  <a:lnTo>
                    <a:pt x="1740786" y="1034433"/>
                  </a:lnTo>
                  <a:lnTo>
                    <a:pt x="1680597" y="1042819"/>
                  </a:lnTo>
                  <a:lnTo>
                    <a:pt x="1619127" y="1050007"/>
                  </a:lnTo>
                  <a:lnTo>
                    <a:pt x="1556457" y="1055963"/>
                  </a:lnTo>
                  <a:lnTo>
                    <a:pt x="1492667" y="1060654"/>
                  </a:lnTo>
                  <a:lnTo>
                    <a:pt x="1427840" y="1064046"/>
                  </a:lnTo>
                  <a:lnTo>
                    <a:pt x="1362057" y="1066105"/>
                  </a:lnTo>
                  <a:lnTo>
                    <a:pt x="1295400" y="1066800"/>
                  </a:lnTo>
                  <a:lnTo>
                    <a:pt x="1228742" y="1066105"/>
                  </a:lnTo>
                  <a:lnTo>
                    <a:pt x="1162959" y="1064046"/>
                  </a:lnTo>
                  <a:lnTo>
                    <a:pt x="1098132" y="1060654"/>
                  </a:lnTo>
                  <a:lnTo>
                    <a:pt x="1034342" y="1055963"/>
                  </a:lnTo>
                  <a:lnTo>
                    <a:pt x="971672" y="1050007"/>
                  </a:lnTo>
                  <a:lnTo>
                    <a:pt x="910202" y="1042819"/>
                  </a:lnTo>
                  <a:lnTo>
                    <a:pt x="850013" y="1034433"/>
                  </a:lnTo>
                  <a:lnTo>
                    <a:pt x="791188" y="1024882"/>
                  </a:lnTo>
                  <a:lnTo>
                    <a:pt x="733807" y="1014201"/>
                  </a:lnTo>
                  <a:lnTo>
                    <a:pt x="677952" y="1002421"/>
                  </a:lnTo>
                  <a:lnTo>
                    <a:pt x="623705" y="989578"/>
                  </a:lnTo>
                  <a:lnTo>
                    <a:pt x="571146" y="975703"/>
                  </a:lnTo>
                  <a:lnTo>
                    <a:pt x="520358" y="960832"/>
                  </a:lnTo>
                  <a:lnTo>
                    <a:pt x="471421" y="944997"/>
                  </a:lnTo>
                  <a:lnTo>
                    <a:pt x="424417" y="928232"/>
                  </a:lnTo>
                  <a:lnTo>
                    <a:pt x="379428" y="910570"/>
                  </a:lnTo>
                  <a:lnTo>
                    <a:pt x="336534" y="892046"/>
                  </a:lnTo>
                  <a:lnTo>
                    <a:pt x="295818" y="872692"/>
                  </a:lnTo>
                  <a:lnTo>
                    <a:pt x="257361" y="852541"/>
                  </a:lnTo>
                  <a:lnTo>
                    <a:pt x="221244" y="831629"/>
                  </a:lnTo>
                  <a:lnTo>
                    <a:pt x="187548" y="809987"/>
                  </a:lnTo>
                  <a:lnTo>
                    <a:pt x="156355" y="787650"/>
                  </a:lnTo>
                  <a:lnTo>
                    <a:pt x="101804" y="741023"/>
                  </a:lnTo>
                  <a:lnTo>
                    <a:pt x="58241" y="692017"/>
                  </a:lnTo>
                  <a:lnTo>
                    <a:pt x="26319" y="640898"/>
                  </a:lnTo>
                  <a:lnTo>
                    <a:pt x="6688" y="587937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71494" y="4980508"/>
            <a:ext cx="502285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36240" indent="-317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Unstable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angina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  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22352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(MI 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Myocardial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Infarction)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15611" y="3353561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39561" y="3811270"/>
            <a:ext cx="1600200" cy="3429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57402"/>
            <a:ext cx="568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Acute coronary</a:t>
            </a:r>
            <a:r>
              <a:rPr sz="3600" spc="-1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syndrome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815083" y="1494916"/>
            <a:ext cx="5516880" cy="2104390"/>
            <a:chOff x="1815083" y="1494916"/>
            <a:chExt cx="5516880" cy="2104390"/>
          </a:xfrm>
        </p:grpSpPr>
        <p:sp>
          <p:nvSpPr>
            <p:cNvPr id="4" name="object 4"/>
            <p:cNvSpPr/>
            <p:nvPr/>
          </p:nvSpPr>
          <p:spPr>
            <a:xfrm>
              <a:off x="4554473" y="3337559"/>
              <a:ext cx="2758440" cy="242570"/>
            </a:xfrm>
            <a:custGeom>
              <a:avLst/>
              <a:gdLst/>
              <a:ahLst/>
              <a:cxnLst/>
              <a:rect l="l" t="t" r="r" b="b"/>
              <a:pathLst>
                <a:path w="2758440" h="242570">
                  <a:moveTo>
                    <a:pt x="2758440" y="242315"/>
                  </a:moveTo>
                  <a:lnTo>
                    <a:pt x="2758440" y="109219"/>
                  </a:lnTo>
                  <a:lnTo>
                    <a:pt x="38100" y="109219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47319"/>
                  </a:lnTo>
                  <a:lnTo>
                    <a:pt x="2720340" y="147319"/>
                  </a:lnTo>
                  <a:lnTo>
                    <a:pt x="2720340" y="242315"/>
                  </a:lnTo>
                  <a:lnTo>
                    <a:pt x="2758440" y="24231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4473" y="3337306"/>
              <a:ext cx="41275" cy="243204"/>
            </a:xfrm>
            <a:custGeom>
              <a:avLst/>
              <a:gdLst/>
              <a:ahLst/>
              <a:cxnLst/>
              <a:rect l="l" t="t" r="r" b="b"/>
              <a:pathLst>
                <a:path w="41275" h="243204">
                  <a:moveTo>
                    <a:pt x="0" y="242316"/>
                  </a:moveTo>
                  <a:lnTo>
                    <a:pt x="3048" y="0"/>
                  </a:lnTo>
                  <a:lnTo>
                    <a:pt x="41148" y="508"/>
                  </a:lnTo>
                  <a:lnTo>
                    <a:pt x="38100" y="242824"/>
                  </a:lnTo>
                  <a:lnTo>
                    <a:pt x="0" y="24231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4133" y="3337559"/>
              <a:ext cx="2758440" cy="242570"/>
            </a:xfrm>
            <a:custGeom>
              <a:avLst/>
              <a:gdLst/>
              <a:ahLst/>
              <a:cxnLst/>
              <a:rect l="l" t="t" r="r" b="b"/>
              <a:pathLst>
                <a:path w="2758440" h="242570">
                  <a:moveTo>
                    <a:pt x="0" y="242315"/>
                  </a:moveTo>
                  <a:lnTo>
                    <a:pt x="0" y="109219"/>
                  </a:lnTo>
                  <a:lnTo>
                    <a:pt x="2720340" y="109219"/>
                  </a:lnTo>
                  <a:lnTo>
                    <a:pt x="2720340" y="0"/>
                  </a:lnTo>
                  <a:lnTo>
                    <a:pt x="2758440" y="0"/>
                  </a:lnTo>
                  <a:lnTo>
                    <a:pt x="2758440" y="147319"/>
                  </a:lnTo>
                  <a:lnTo>
                    <a:pt x="38100" y="147319"/>
                  </a:lnTo>
                  <a:lnTo>
                    <a:pt x="38100" y="242315"/>
                  </a:lnTo>
                  <a:lnTo>
                    <a:pt x="0" y="24231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6267" y="1523999"/>
              <a:ext cx="3331845" cy="1798320"/>
            </a:xfrm>
            <a:custGeom>
              <a:avLst/>
              <a:gdLst/>
              <a:ahLst/>
              <a:cxnLst/>
              <a:rect l="l" t="t" r="r" b="b"/>
              <a:pathLst>
                <a:path w="3331845" h="1798320">
                  <a:moveTo>
                    <a:pt x="3031744" y="0"/>
                  </a:moveTo>
                  <a:lnTo>
                    <a:pt x="299719" y="0"/>
                  </a:lnTo>
                  <a:lnTo>
                    <a:pt x="251115" y="3924"/>
                  </a:lnTo>
                  <a:lnTo>
                    <a:pt x="205004" y="15284"/>
                  </a:lnTo>
                  <a:lnTo>
                    <a:pt x="162003" y="33463"/>
                  </a:lnTo>
                  <a:lnTo>
                    <a:pt x="122730" y="57842"/>
                  </a:lnTo>
                  <a:lnTo>
                    <a:pt x="87804" y="87804"/>
                  </a:lnTo>
                  <a:lnTo>
                    <a:pt x="57842" y="122730"/>
                  </a:lnTo>
                  <a:lnTo>
                    <a:pt x="33463" y="162003"/>
                  </a:lnTo>
                  <a:lnTo>
                    <a:pt x="15284" y="205004"/>
                  </a:lnTo>
                  <a:lnTo>
                    <a:pt x="3924" y="251115"/>
                  </a:lnTo>
                  <a:lnTo>
                    <a:pt x="0" y="299720"/>
                  </a:lnTo>
                  <a:lnTo>
                    <a:pt x="0" y="1498600"/>
                  </a:lnTo>
                  <a:lnTo>
                    <a:pt x="3924" y="1547204"/>
                  </a:lnTo>
                  <a:lnTo>
                    <a:pt x="15284" y="1593315"/>
                  </a:lnTo>
                  <a:lnTo>
                    <a:pt x="33463" y="1636316"/>
                  </a:lnTo>
                  <a:lnTo>
                    <a:pt x="57842" y="1675589"/>
                  </a:lnTo>
                  <a:lnTo>
                    <a:pt x="87804" y="1710515"/>
                  </a:lnTo>
                  <a:lnTo>
                    <a:pt x="122730" y="1740477"/>
                  </a:lnTo>
                  <a:lnTo>
                    <a:pt x="162003" y="1764856"/>
                  </a:lnTo>
                  <a:lnTo>
                    <a:pt x="205004" y="1783035"/>
                  </a:lnTo>
                  <a:lnTo>
                    <a:pt x="251115" y="1794395"/>
                  </a:lnTo>
                  <a:lnTo>
                    <a:pt x="299719" y="1798320"/>
                  </a:lnTo>
                  <a:lnTo>
                    <a:pt x="3031744" y="1798320"/>
                  </a:lnTo>
                  <a:lnTo>
                    <a:pt x="3080348" y="1794395"/>
                  </a:lnTo>
                  <a:lnTo>
                    <a:pt x="3126459" y="1783035"/>
                  </a:lnTo>
                  <a:lnTo>
                    <a:pt x="3169460" y="1764856"/>
                  </a:lnTo>
                  <a:lnTo>
                    <a:pt x="3208733" y="1740477"/>
                  </a:lnTo>
                  <a:lnTo>
                    <a:pt x="3243659" y="1710515"/>
                  </a:lnTo>
                  <a:lnTo>
                    <a:pt x="3273621" y="1675589"/>
                  </a:lnTo>
                  <a:lnTo>
                    <a:pt x="3298000" y="1636316"/>
                  </a:lnTo>
                  <a:lnTo>
                    <a:pt x="3316179" y="1593315"/>
                  </a:lnTo>
                  <a:lnTo>
                    <a:pt x="3327539" y="1547204"/>
                  </a:lnTo>
                  <a:lnTo>
                    <a:pt x="3331464" y="1498600"/>
                  </a:lnTo>
                  <a:lnTo>
                    <a:pt x="3331464" y="299720"/>
                  </a:lnTo>
                  <a:lnTo>
                    <a:pt x="3327539" y="251115"/>
                  </a:lnTo>
                  <a:lnTo>
                    <a:pt x="3316179" y="205004"/>
                  </a:lnTo>
                  <a:lnTo>
                    <a:pt x="3298000" y="162003"/>
                  </a:lnTo>
                  <a:lnTo>
                    <a:pt x="3273621" y="122730"/>
                  </a:lnTo>
                  <a:lnTo>
                    <a:pt x="3243659" y="87804"/>
                  </a:lnTo>
                  <a:lnTo>
                    <a:pt x="3208733" y="57842"/>
                  </a:lnTo>
                  <a:lnTo>
                    <a:pt x="3169460" y="33463"/>
                  </a:lnTo>
                  <a:lnTo>
                    <a:pt x="3126459" y="15284"/>
                  </a:lnTo>
                  <a:lnTo>
                    <a:pt x="3080348" y="3924"/>
                  </a:lnTo>
                  <a:lnTo>
                    <a:pt x="303174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1789" y="1509521"/>
              <a:ext cx="3361054" cy="1827530"/>
            </a:xfrm>
            <a:custGeom>
              <a:avLst/>
              <a:gdLst/>
              <a:ahLst/>
              <a:cxnLst/>
              <a:rect l="l" t="t" r="r" b="b"/>
              <a:pathLst>
                <a:path w="3361054" h="1827529">
                  <a:moveTo>
                    <a:pt x="314198" y="0"/>
                  </a:moveTo>
                  <a:lnTo>
                    <a:pt x="3046603" y="0"/>
                  </a:lnTo>
                  <a:lnTo>
                    <a:pt x="3078226" y="1650"/>
                  </a:lnTo>
                  <a:lnTo>
                    <a:pt x="3139821" y="14097"/>
                  </a:lnTo>
                  <a:lnTo>
                    <a:pt x="3196336" y="37845"/>
                  </a:lnTo>
                  <a:lnTo>
                    <a:pt x="3268853" y="92328"/>
                  </a:lnTo>
                  <a:lnTo>
                    <a:pt x="3306826" y="138556"/>
                  </a:lnTo>
                  <a:lnTo>
                    <a:pt x="3336163" y="192150"/>
                  </a:lnTo>
                  <a:lnTo>
                    <a:pt x="3354451" y="251332"/>
                  </a:lnTo>
                  <a:lnTo>
                    <a:pt x="3360674" y="314198"/>
                  </a:lnTo>
                  <a:lnTo>
                    <a:pt x="3360674" y="1513458"/>
                  </a:lnTo>
                  <a:lnTo>
                    <a:pt x="3354451" y="1576324"/>
                  </a:lnTo>
                  <a:lnTo>
                    <a:pt x="3336163" y="1635378"/>
                  </a:lnTo>
                  <a:lnTo>
                    <a:pt x="3306826" y="1689353"/>
                  </a:lnTo>
                  <a:lnTo>
                    <a:pt x="3268853" y="1735708"/>
                  </a:lnTo>
                  <a:lnTo>
                    <a:pt x="3222498" y="1773681"/>
                  </a:lnTo>
                  <a:lnTo>
                    <a:pt x="3168523" y="1803018"/>
                  </a:lnTo>
                  <a:lnTo>
                    <a:pt x="3109468" y="1821433"/>
                  </a:lnTo>
                  <a:lnTo>
                    <a:pt x="3046603" y="1827529"/>
                  </a:lnTo>
                  <a:lnTo>
                    <a:pt x="314198" y="1827529"/>
                  </a:lnTo>
                  <a:lnTo>
                    <a:pt x="251333" y="1821433"/>
                  </a:lnTo>
                  <a:lnTo>
                    <a:pt x="192151" y="1803018"/>
                  </a:lnTo>
                  <a:lnTo>
                    <a:pt x="138557" y="1773681"/>
                  </a:lnTo>
                  <a:lnTo>
                    <a:pt x="92329" y="1735708"/>
                  </a:lnTo>
                  <a:lnTo>
                    <a:pt x="53848" y="1689353"/>
                  </a:lnTo>
                  <a:lnTo>
                    <a:pt x="24511" y="1635378"/>
                  </a:lnTo>
                  <a:lnTo>
                    <a:pt x="6223" y="1576324"/>
                  </a:lnTo>
                  <a:lnTo>
                    <a:pt x="0" y="1513458"/>
                  </a:lnTo>
                  <a:lnTo>
                    <a:pt x="0" y="314198"/>
                  </a:lnTo>
                  <a:lnTo>
                    <a:pt x="6223" y="251332"/>
                  </a:lnTo>
                  <a:lnTo>
                    <a:pt x="24511" y="192150"/>
                  </a:lnTo>
                  <a:lnTo>
                    <a:pt x="53848" y="138556"/>
                  </a:lnTo>
                  <a:lnTo>
                    <a:pt x="92329" y="92328"/>
                  </a:lnTo>
                  <a:lnTo>
                    <a:pt x="138557" y="53848"/>
                  </a:lnTo>
                  <a:lnTo>
                    <a:pt x="192151" y="24511"/>
                  </a:lnTo>
                  <a:lnTo>
                    <a:pt x="251333" y="6223"/>
                  </a:lnTo>
                  <a:lnTo>
                    <a:pt x="314198" y="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23538" y="1900554"/>
            <a:ext cx="12966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Acute  Coronary  S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ndrome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6716" y="3564509"/>
            <a:ext cx="2390140" cy="2446655"/>
            <a:chOff x="656716" y="3564509"/>
            <a:chExt cx="2390140" cy="2446655"/>
          </a:xfrm>
        </p:grpSpPr>
        <p:sp>
          <p:nvSpPr>
            <p:cNvPr id="11" name="object 11"/>
            <p:cNvSpPr/>
            <p:nvPr/>
          </p:nvSpPr>
          <p:spPr>
            <a:xfrm>
              <a:off x="685799" y="3593592"/>
              <a:ext cx="2331720" cy="2388235"/>
            </a:xfrm>
            <a:custGeom>
              <a:avLst/>
              <a:gdLst/>
              <a:ahLst/>
              <a:cxnLst/>
              <a:rect l="l" t="t" r="r" b="b"/>
              <a:pathLst>
                <a:path w="2331720" h="2388235">
                  <a:moveTo>
                    <a:pt x="1943100" y="0"/>
                  </a:moveTo>
                  <a:lnTo>
                    <a:pt x="388632" y="0"/>
                  </a:lnTo>
                  <a:lnTo>
                    <a:pt x="339882" y="3027"/>
                  </a:lnTo>
                  <a:lnTo>
                    <a:pt x="292938" y="11868"/>
                  </a:lnTo>
                  <a:lnTo>
                    <a:pt x="248167" y="26158"/>
                  </a:lnTo>
                  <a:lnTo>
                    <a:pt x="205931" y="45532"/>
                  </a:lnTo>
                  <a:lnTo>
                    <a:pt x="166595" y="69627"/>
                  </a:lnTo>
                  <a:lnTo>
                    <a:pt x="130523" y="98078"/>
                  </a:lnTo>
                  <a:lnTo>
                    <a:pt x="98079" y="130521"/>
                  </a:lnTo>
                  <a:lnTo>
                    <a:pt x="69628" y="166592"/>
                  </a:lnTo>
                  <a:lnTo>
                    <a:pt x="45533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20"/>
                  </a:lnTo>
                  <a:lnTo>
                    <a:pt x="0" y="1999475"/>
                  </a:lnTo>
                  <a:lnTo>
                    <a:pt x="3027" y="2048225"/>
                  </a:lnTo>
                  <a:lnTo>
                    <a:pt x="11868" y="2095169"/>
                  </a:lnTo>
                  <a:lnTo>
                    <a:pt x="26158" y="2139940"/>
                  </a:lnTo>
                  <a:lnTo>
                    <a:pt x="45533" y="2182176"/>
                  </a:lnTo>
                  <a:lnTo>
                    <a:pt x="69628" y="2221512"/>
                  </a:lnTo>
                  <a:lnTo>
                    <a:pt x="98079" y="2257584"/>
                  </a:lnTo>
                  <a:lnTo>
                    <a:pt x="130523" y="2290028"/>
                  </a:lnTo>
                  <a:lnTo>
                    <a:pt x="166595" y="2318479"/>
                  </a:lnTo>
                  <a:lnTo>
                    <a:pt x="205931" y="2342574"/>
                  </a:lnTo>
                  <a:lnTo>
                    <a:pt x="248167" y="2361949"/>
                  </a:lnTo>
                  <a:lnTo>
                    <a:pt x="292938" y="2376239"/>
                  </a:lnTo>
                  <a:lnTo>
                    <a:pt x="339882" y="2385080"/>
                  </a:lnTo>
                  <a:lnTo>
                    <a:pt x="388632" y="2388108"/>
                  </a:lnTo>
                  <a:lnTo>
                    <a:pt x="1943100" y="2388108"/>
                  </a:lnTo>
                  <a:lnTo>
                    <a:pt x="1991847" y="2385080"/>
                  </a:lnTo>
                  <a:lnTo>
                    <a:pt x="2038788" y="2376239"/>
                  </a:lnTo>
                  <a:lnTo>
                    <a:pt x="2083558" y="2361949"/>
                  </a:lnTo>
                  <a:lnTo>
                    <a:pt x="2125792" y="2342574"/>
                  </a:lnTo>
                  <a:lnTo>
                    <a:pt x="2165127" y="2318479"/>
                  </a:lnTo>
                  <a:lnTo>
                    <a:pt x="2201198" y="2290028"/>
                  </a:lnTo>
                  <a:lnTo>
                    <a:pt x="2233641" y="2257584"/>
                  </a:lnTo>
                  <a:lnTo>
                    <a:pt x="2262092" y="2221512"/>
                  </a:lnTo>
                  <a:lnTo>
                    <a:pt x="2286187" y="2182176"/>
                  </a:lnTo>
                  <a:lnTo>
                    <a:pt x="2305561" y="2139940"/>
                  </a:lnTo>
                  <a:lnTo>
                    <a:pt x="2319851" y="2095169"/>
                  </a:lnTo>
                  <a:lnTo>
                    <a:pt x="2328692" y="2048225"/>
                  </a:lnTo>
                  <a:lnTo>
                    <a:pt x="2331720" y="1999475"/>
                  </a:lnTo>
                  <a:lnTo>
                    <a:pt x="2331720" y="388620"/>
                  </a:lnTo>
                  <a:lnTo>
                    <a:pt x="2328692" y="339872"/>
                  </a:lnTo>
                  <a:lnTo>
                    <a:pt x="2319851" y="292931"/>
                  </a:lnTo>
                  <a:lnTo>
                    <a:pt x="2305561" y="248161"/>
                  </a:lnTo>
                  <a:lnTo>
                    <a:pt x="2286187" y="205927"/>
                  </a:lnTo>
                  <a:lnTo>
                    <a:pt x="2262092" y="166592"/>
                  </a:lnTo>
                  <a:lnTo>
                    <a:pt x="2233641" y="130521"/>
                  </a:lnTo>
                  <a:lnTo>
                    <a:pt x="2201198" y="98078"/>
                  </a:lnTo>
                  <a:lnTo>
                    <a:pt x="2165127" y="69627"/>
                  </a:lnTo>
                  <a:lnTo>
                    <a:pt x="2125792" y="45532"/>
                  </a:lnTo>
                  <a:lnTo>
                    <a:pt x="2083558" y="26158"/>
                  </a:lnTo>
                  <a:lnTo>
                    <a:pt x="2038788" y="11868"/>
                  </a:lnTo>
                  <a:lnTo>
                    <a:pt x="1991847" y="3027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1321" y="3579114"/>
              <a:ext cx="2360930" cy="2417445"/>
            </a:xfrm>
            <a:custGeom>
              <a:avLst/>
              <a:gdLst/>
              <a:ahLst/>
              <a:cxnLst/>
              <a:rect l="l" t="t" r="r" b="b"/>
              <a:pathLst>
                <a:path w="2360930" h="2417445">
                  <a:moveTo>
                    <a:pt x="403059" y="0"/>
                  </a:moveTo>
                  <a:lnTo>
                    <a:pt x="1957959" y="0"/>
                  </a:lnTo>
                  <a:lnTo>
                    <a:pt x="1998726" y="2032"/>
                  </a:lnTo>
                  <a:lnTo>
                    <a:pt x="2038603" y="8255"/>
                  </a:lnTo>
                  <a:lnTo>
                    <a:pt x="2077339" y="18034"/>
                  </a:lnTo>
                  <a:lnTo>
                    <a:pt x="2114423" y="31623"/>
                  </a:lnTo>
                  <a:lnTo>
                    <a:pt x="2149855" y="48513"/>
                  </a:lnTo>
                  <a:lnTo>
                    <a:pt x="2183257" y="68706"/>
                  </a:lnTo>
                  <a:lnTo>
                    <a:pt x="2214117" y="92202"/>
                  </a:lnTo>
                  <a:lnTo>
                    <a:pt x="2242820" y="118110"/>
                  </a:lnTo>
                  <a:lnTo>
                    <a:pt x="2268728" y="146938"/>
                  </a:lnTo>
                  <a:lnTo>
                    <a:pt x="2292223" y="177800"/>
                  </a:lnTo>
                  <a:lnTo>
                    <a:pt x="2312416" y="211200"/>
                  </a:lnTo>
                  <a:lnTo>
                    <a:pt x="2329307" y="246634"/>
                  </a:lnTo>
                  <a:lnTo>
                    <a:pt x="2342896" y="283591"/>
                  </a:lnTo>
                  <a:lnTo>
                    <a:pt x="2352802" y="322325"/>
                  </a:lnTo>
                  <a:lnTo>
                    <a:pt x="2358898" y="362204"/>
                  </a:lnTo>
                  <a:lnTo>
                    <a:pt x="2360929" y="403098"/>
                  </a:lnTo>
                  <a:lnTo>
                    <a:pt x="2360929" y="2014689"/>
                  </a:lnTo>
                  <a:lnTo>
                    <a:pt x="2358898" y="2055495"/>
                  </a:lnTo>
                  <a:lnTo>
                    <a:pt x="2352802" y="2095423"/>
                  </a:lnTo>
                  <a:lnTo>
                    <a:pt x="2342896" y="2134120"/>
                  </a:lnTo>
                  <a:lnTo>
                    <a:pt x="2329307" y="2171192"/>
                  </a:lnTo>
                  <a:lnTo>
                    <a:pt x="2312416" y="2206180"/>
                  </a:lnTo>
                  <a:lnTo>
                    <a:pt x="2292223" y="2239568"/>
                  </a:lnTo>
                  <a:lnTo>
                    <a:pt x="2268728" y="2270429"/>
                  </a:lnTo>
                  <a:lnTo>
                    <a:pt x="2242820" y="2299220"/>
                  </a:lnTo>
                  <a:lnTo>
                    <a:pt x="2214117" y="2325128"/>
                  </a:lnTo>
                  <a:lnTo>
                    <a:pt x="2183257" y="2348585"/>
                  </a:lnTo>
                  <a:lnTo>
                    <a:pt x="2149855" y="2368804"/>
                  </a:lnTo>
                  <a:lnTo>
                    <a:pt x="2114423" y="2385669"/>
                  </a:lnTo>
                  <a:lnTo>
                    <a:pt x="2077339" y="2399258"/>
                  </a:lnTo>
                  <a:lnTo>
                    <a:pt x="2038603" y="2409139"/>
                  </a:lnTo>
                  <a:lnTo>
                    <a:pt x="1998726" y="2415311"/>
                  </a:lnTo>
                  <a:lnTo>
                    <a:pt x="1957959" y="2417343"/>
                  </a:lnTo>
                  <a:lnTo>
                    <a:pt x="403059" y="2417343"/>
                  </a:lnTo>
                  <a:lnTo>
                    <a:pt x="362254" y="2415311"/>
                  </a:lnTo>
                  <a:lnTo>
                    <a:pt x="322325" y="2409139"/>
                  </a:lnTo>
                  <a:lnTo>
                    <a:pt x="283629" y="2399258"/>
                  </a:lnTo>
                  <a:lnTo>
                    <a:pt x="246583" y="2385669"/>
                  </a:lnTo>
                  <a:lnTo>
                    <a:pt x="211200" y="2368804"/>
                  </a:lnTo>
                  <a:lnTo>
                    <a:pt x="177774" y="2348585"/>
                  </a:lnTo>
                  <a:lnTo>
                    <a:pt x="146926" y="2325128"/>
                  </a:lnTo>
                  <a:lnTo>
                    <a:pt x="118135" y="2299220"/>
                  </a:lnTo>
                  <a:lnTo>
                    <a:pt x="92214" y="2270429"/>
                  </a:lnTo>
                  <a:lnTo>
                    <a:pt x="68770" y="2239568"/>
                  </a:lnTo>
                  <a:lnTo>
                    <a:pt x="48564" y="2206180"/>
                  </a:lnTo>
                  <a:lnTo>
                    <a:pt x="31686" y="2171192"/>
                  </a:lnTo>
                  <a:lnTo>
                    <a:pt x="18097" y="2134120"/>
                  </a:lnTo>
                  <a:lnTo>
                    <a:pt x="8216" y="2095423"/>
                  </a:lnTo>
                  <a:lnTo>
                    <a:pt x="2044" y="2055495"/>
                  </a:lnTo>
                  <a:lnTo>
                    <a:pt x="0" y="2014689"/>
                  </a:lnTo>
                  <a:lnTo>
                    <a:pt x="0" y="403098"/>
                  </a:lnTo>
                  <a:lnTo>
                    <a:pt x="2044" y="362204"/>
                  </a:lnTo>
                  <a:lnTo>
                    <a:pt x="8216" y="322325"/>
                  </a:lnTo>
                  <a:lnTo>
                    <a:pt x="18097" y="283591"/>
                  </a:lnTo>
                  <a:lnTo>
                    <a:pt x="31673" y="246634"/>
                  </a:lnTo>
                  <a:lnTo>
                    <a:pt x="48552" y="211200"/>
                  </a:lnTo>
                  <a:lnTo>
                    <a:pt x="68770" y="177800"/>
                  </a:lnTo>
                  <a:lnTo>
                    <a:pt x="92214" y="146938"/>
                  </a:lnTo>
                  <a:lnTo>
                    <a:pt x="118135" y="118110"/>
                  </a:lnTo>
                  <a:lnTo>
                    <a:pt x="146926" y="92202"/>
                  </a:lnTo>
                  <a:lnTo>
                    <a:pt x="177774" y="68706"/>
                  </a:lnTo>
                  <a:lnTo>
                    <a:pt x="211200" y="48513"/>
                  </a:lnTo>
                  <a:lnTo>
                    <a:pt x="246583" y="31623"/>
                  </a:lnTo>
                  <a:lnTo>
                    <a:pt x="283629" y="18034"/>
                  </a:lnTo>
                  <a:lnTo>
                    <a:pt x="322325" y="8255"/>
                  </a:lnTo>
                  <a:lnTo>
                    <a:pt x="362254" y="2032"/>
                  </a:lnTo>
                  <a:lnTo>
                    <a:pt x="403059" y="0"/>
                  </a:lnTo>
                  <a:close/>
                </a:path>
              </a:pathLst>
            </a:custGeom>
            <a:ln w="28956">
              <a:solidFill>
                <a:srgbClr val="FF0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88161" y="4432757"/>
            <a:ext cx="1127760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Unstable</a:t>
            </a:r>
            <a:endParaRPr sz="220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77057" y="3564509"/>
            <a:ext cx="2390140" cy="2446655"/>
            <a:chOff x="3377057" y="3564509"/>
            <a:chExt cx="2390140" cy="2446655"/>
          </a:xfrm>
        </p:grpSpPr>
        <p:sp>
          <p:nvSpPr>
            <p:cNvPr id="15" name="object 15"/>
            <p:cNvSpPr/>
            <p:nvPr/>
          </p:nvSpPr>
          <p:spPr>
            <a:xfrm>
              <a:off x="3406140" y="3593592"/>
              <a:ext cx="2331720" cy="2388235"/>
            </a:xfrm>
            <a:custGeom>
              <a:avLst/>
              <a:gdLst/>
              <a:ahLst/>
              <a:cxnLst/>
              <a:rect l="l" t="t" r="r" b="b"/>
              <a:pathLst>
                <a:path w="2331720" h="2388235">
                  <a:moveTo>
                    <a:pt x="1943100" y="0"/>
                  </a:moveTo>
                  <a:lnTo>
                    <a:pt x="388620" y="0"/>
                  </a:lnTo>
                  <a:lnTo>
                    <a:pt x="339872" y="3027"/>
                  </a:lnTo>
                  <a:lnTo>
                    <a:pt x="292931" y="11868"/>
                  </a:lnTo>
                  <a:lnTo>
                    <a:pt x="248161" y="26158"/>
                  </a:lnTo>
                  <a:lnTo>
                    <a:pt x="205927" y="45532"/>
                  </a:lnTo>
                  <a:lnTo>
                    <a:pt x="166592" y="69627"/>
                  </a:lnTo>
                  <a:lnTo>
                    <a:pt x="130521" y="98078"/>
                  </a:lnTo>
                  <a:lnTo>
                    <a:pt x="98078" y="130521"/>
                  </a:lnTo>
                  <a:lnTo>
                    <a:pt x="69627" y="166592"/>
                  </a:lnTo>
                  <a:lnTo>
                    <a:pt x="45532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20"/>
                  </a:lnTo>
                  <a:lnTo>
                    <a:pt x="0" y="1999475"/>
                  </a:lnTo>
                  <a:lnTo>
                    <a:pt x="3027" y="2048225"/>
                  </a:lnTo>
                  <a:lnTo>
                    <a:pt x="11868" y="2095169"/>
                  </a:lnTo>
                  <a:lnTo>
                    <a:pt x="26158" y="2139940"/>
                  </a:lnTo>
                  <a:lnTo>
                    <a:pt x="45532" y="2182176"/>
                  </a:lnTo>
                  <a:lnTo>
                    <a:pt x="69627" y="2221512"/>
                  </a:lnTo>
                  <a:lnTo>
                    <a:pt x="98078" y="2257584"/>
                  </a:lnTo>
                  <a:lnTo>
                    <a:pt x="130521" y="2290028"/>
                  </a:lnTo>
                  <a:lnTo>
                    <a:pt x="166592" y="2318479"/>
                  </a:lnTo>
                  <a:lnTo>
                    <a:pt x="205927" y="2342574"/>
                  </a:lnTo>
                  <a:lnTo>
                    <a:pt x="248161" y="2361949"/>
                  </a:lnTo>
                  <a:lnTo>
                    <a:pt x="292931" y="2376239"/>
                  </a:lnTo>
                  <a:lnTo>
                    <a:pt x="339872" y="2385080"/>
                  </a:lnTo>
                  <a:lnTo>
                    <a:pt x="388620" y="2388108"/>
                  </a:lnTo>
                  <a:lnTo>
                    <a:pt x="1943100" y="2388108"/>
                  </a:lnTo>
                  <a:lnTo>
                    <a:pt x="1991847" y="2385080"/>
                  </a:lnTo>
                  <a:lnTo>
                    <a:pt x="2038788" y="2376239"/>
                  </a:lnTo>
                  <a:lnTo>
                    <a:pt x="2083558" y="2361949"/>
                  </a:lnTo>
                  <a:lnTo>
                    <a:pt x="2125792" y="2342574"/>
                  </a:lnTo>
                  <a:lnTo>
                    <a:pt x="2165127" y="2318479"/>
                  </a:lnTo>
                  <a:lnTo>
                    <a:pt x="2201198" y="2290028"/>
                  </a:lnTo>
                  <a:lnTo>
                    <a:pt x="2233641" y="2257584"/>
                  </a:lnTo>
                  <a:lnTo>
                    <a:pt x="2262092" y="2221512"/>
                  </a:lnTo>
                  <a:lnTo>
                    <a:pt x="2286187" y="2182176"/>
                  </a:lnTo>
                  <a:lnTo>
                    <a:pt x="2305561" y="2139940"/>
                  </a:lnTo>
                  <a:lnTo>
                    <a:pt x="2319851" y="2095169"/>
                  </a:lnTo>
                  <a:lnTo>
                    <a:pt x="2328692" y="2048225"/>
                  </a:lnTo>
                  <a:lnTo>
                    <a:pt x="2331720" y="1999475"/>
                  </a:lnTo>
                  <a:lnTo>
                    <a:pt x="2331720" y="388620"/>
                  </a:lnTo>
                  <a:lnTo>
                    <a:pt x="2328692" y="339872"/>
                  </a:lnTo>
                  <a:lnTo>
                    <a:pt x="2319851" y="292931"/>
                  </a:lnTo>
                  <a:lnTo>
                    <a:pt x="2305561" y="248161"/>
                  </a:lnTo>
                  <a:lnTo>
                    <a:pt x="2286187" y="205927"/>
                  </a:lnTo>
                  <a:lnTo>
                    <a:pt x="2262092" y="166592"/>
                  </a:lnTo>
                  <a:lnTo>
                    <a:pt x="2233641" y="130521"/>
                  </a:lnTo>
                  <a:lnTo>
                    <a:pt x="2201198" y="98078"/>
                  </a:lnTo>
                  <a:lnTo>
                    <a:pt x="2165127" y="69627"/>
                  </a:lnTo>
                  <a:lnTo>
                    <a:pt x="2125792" y="45532"/>
                  </a:lnTo>
                  <a:lnTo>
                    <a:pt x="2083558" y="26158"/>
                  </a:lnTo>
                  <a:lnTo>
                    <a:pt x="2038788" y="11868"/>
                  </a:lnTo>
                  <a:lnTo>
                    <a:pt x="1991847" y="3027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91662" y="3579114"/>
              <a:ext cx="2360930" cy="2417445"/>
            </a:xfrm>
            <a:custGeom>
              <a:avLst/>
              <a:gdLst/>
              <a:ahLst/>
              <a:cxnLst/>
              <a:rect l="l" t="t" r="r" b="b"/>
              <a:pathLst>
                <a:path w="2360929" h="2417445">
                  <a:moveTo>
                    <a:pt x="403098" y="0"/>
                  </a:moveTo>
                  <a:lnTo>
                    <a:pt x="1957959" y="0"/>
                  </a:lnTo>
                  <a:lnTo>
                    <a:pt x="1998726" y="2032"/>
                  </a:lnTo>
                  <a:lnTo>
                    <a:pt x="2038603" y="8255"/>
                  </a:lnTo>
                  <a:lnTo>
                    <a:pt x="2077339" y="18034"/>
                  </a:lnTo>
                  <a:lnTo>
                    <a:pt x="2114423" y="31623"/>
                  </a:lnTo>
                  <a:lnTo>
                    <a:pt x="2149855" y="48513"/>
                  </a:lnTo>
                  <a:lnTo>
                    <a:pt x="2183257" y="68706"/>
                  </a:lnTo>
                  <a:lnTo>
                    <a:pt x="2214117" y="92202"/>
                  </a:lnTo>
                  <a:lnTo>
                    <a:pt x="2242820" y="118110"/>
                  </a:lnTo>
                  <a:lnTo>
                    <a:pt x="2268728" y="146938"/>
                  </a:lnTo>
                  <a:lnTo>
                    <a:pt x="2292223" y="177800"/>
                  </a:lnTo>
                  <a:lnTo>
                    <a:pt x="2312416" y="211200"/>
                  </a:lnTo>
                  <a:lnTo>
                    <a:pt x="2329307" y="246634"/>
                  </a:lnTo>
                  <a:lnTo>
                    <a:pt x="2342896" y="283591"/>
                  </a:lnTo>
                  <a:lnTo>
                    <a:pt x="2352802" y="322325"/>
                  </a:lnTo>
                  <a:lnTo>
                    <a:pt x="2358898" y="362204"/>
                  </a:lnTo>
                  <a:lnTo>
                    <a:pt x="2360929" y="403098"/>
                  </a:lnTo>
                  <a:lnTo>
                    <a:pt x="2360929" y="2014689"/>
                  </a:lnTo>
                  <a:lnTo>
                    <a:pt x="2358898" y="2055495"/>
                  </a:lnTo>
                  <a:lnTo>
                    <a:pt x="2352802" y="2095423"/>
                  </a:lnTo>
                  <a:lnTo>
                    <a:pt x="2342896" y="2134120"/>
                  </a:lnTo>
                  <a:lnTo>
                    <a:pt x="2329307" y="2171192"/>
                  </a:lnTo>
                  <a:lnTo>
                    <a:pt x="2312416" y="2206180"/>
                  </a:lnTo>
                  <a:lnTo>
                    <a:pt x="2292223" y="2239568"/>
                  </a:lnTo>
                  <a:lnTo>
                    <a:pt x="2268728" y="2270429"/>
                  </a:lnTo>
                  <a:lnTo>
                    <a:pt x="2242820" y="2299220"/>
                  </a:lnTo>
                  <a:lnTo>
                    <a:pt x="2214117" y="2325128"/>
                  </a:lnTo>
                  <a:lnTo>
                    <a:pt x="2183257" y="2348585"/>
                  </a:lnTo>
                  <a:lnTo>
                    <a:pt x="2149855" y="2368804"/>
                  </a:lnTo>
                  <a:lnTo>
                    <a:pt x="2114423" y="2385669"/>
                  </a:lnTo>
                  <a:lnTo>
                    <a:pt x="2077339" y="2399258"/>
                  </a:lnTo>
                  <a:lnTo>
                    <a:pt x="2038603" y="2409139"/>
                  </a:lnTo>
                  <a:lnTo>
                    <a:pt x="1998726" y="2415311"/>
                  </a:lnTo>
                  <a:lnTo>
                    <a:pt x="1957959" y="2417343"/>
                  </a:lnTo>
                  <a:lnTo>
                    <a:pt x="403098" y="2417343"/>
                  </a:lnTo>
                  <a:lnTo>
                    <a:pt x="362203" y="2415311"/>
                  </a:lnTo>
                  <a:lnTo>
                    <a:pt x="322325" y="2409139"/>
                  </a:lnTo>
                  <a:lnTo>
                    <a:pt x="283590" y="2399258"/>
                  </a:lnTo>
                  <a:lnTo>
                    <a:pt x="246634" y="2385669"/>
                  </a:lnTo>
                  <a:lnTo>
                    <a:pt x="211200" y="2368804"/>
                  </a:lnTo>
                  <a:lnTo>
                    <a:pt x="177800" y="2348585"/>
                  </a:lnTo>
                  <a:lnTo>
                    <a:pt x="146938" y="2325128"/>
                  </a:lnTo>
                  <a:lnTo>
                    <a:pt x="118110" y="2299220"/>
                  </a:lnTo>
                  <a:lnTo>
                    <a:pt x="92201" y="2270429"/>
                  </a:lnTo>
                  <a:lnTo>
                    <a:pt x="68707" y="2239568"/>
                  </a:lnTo>
                  <a:lnTo>
                    <a:pt x="48513" y="2206180"/>
                  </a:lnTo>
                  <a:lnTo>
                    <a:pt x="31750" y="2171192"/>
                  </a:lnTo>
                  <a:lnTo>
                    <a:pt x="18034" y="2134120"/>
                  </a:lnTo>
                  <a:lnTo>
                    <a:pt x="8254" y="2095423"/>
                  </a:lnTo>
                  <a:lnTo>
                    <a:pt x="2032" y="2055495"/>
                  </a:lnTo>
                  <a:lnTo>
                    <a:pt x="0" y="2014689"/>
                  </a:lnTo>
                  <a:lnTo>
                    <a:pt x="0" y="403098"/>
                  </a:lnTo>
                  <a:lnTo>
                    <a:pt x="2032" y="362204"/>
                  </a:lnTo>
                  <a:lnTo>
                    <a:pt x="8254" y="322325"/>
                  </a:lnTo>
                  <a:lnTo>
                    <a:pt x="18034" y="283591"/>
                  </a:lnTo>
                  <a:lnTo>
                    <a:pt x="31623" y="246634"/>
                  </a:lnTo>
                  <a:lnTo>
                    <a:pt x="48513" y="211200"/>
                  </a:lnTo>
                  <a:lnTo>
                    <a:pt x="68707" y="177800"/>
                  </a:lnTo>
                  <a:lnTo>
                    <a:pt x="92201" y="146938"/>
                  </a:lnTo>
                  <a:lnTo>
                    <a:pt x="118110" y="118110"/>
                  </a:lnTo>
                  <a:lnTo>
                    <a:pt x="146938" y="92202"/>
                  </a:lnTo>
                  <a:lnTo>
                    <a:pt x="177800" y="68706"/>
                  </a:lnTo>
                  <a:lnTo>
                    <a:pt x="211200" y="48513"/>
                  </a:lnTo>
                  <a:lnTo>
                    <a:pt x="246634" y="31623"/>
                  </a:lnTo>
                  <a:lnTo>
                    <a:pt x="283590" y="18034"/>
                  </a:lnTo>
                  <a:lnTo>
                    <a:pt x="322325" y="8255"/>
                  </a:lnTo>
                  <a:lnTo>
                    <a:pt x="362203" y="2032"/>
                  </a:lnTo>
                  <a:lnTo>
                    <a:pt x="403098" y="0"/>
                  </a:lnTo>
                  <a:close/>
                </a:path>
              </a:pathLst>
            </a:custGeom>
            <a:ln w="28956">
              <a:solidFill>
                <a:srgbClr val="FF0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84421" y="4097782"/>
            <a:ext cx="137414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Non-ST  Elevation  M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ardial  Infarct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97523" y="3564635"/>
            <a:ext cx="2390140" cy="2446655"/>
            <a:chOff x="6097523" y="3564635"/>
            <a:chExt cx="2390140" cy="2446655"/>
          </a:xfrm>
        </p:grpSpPr>
        <p:sp>
          <p:nvSpPr>
            <p:cNvPr id="19" name="object 19"/>
            <p:cNvSpPr/>
            <p:nvPr/>
          </p:nvSpPr>
          <p:spPr>
            <a:xfrm>
              <a:off x="6126479" y="3593591"/>
              <a:ext cx="2331720" cy="2388235"/>
            </a:xfrm>
            <a:custGeom>
              <a:avLst/>
              <a:gdLst/>
              <a:ahLst/>
              <a:cxnLst/>
              <a:rect l="l" t="t" r="r" b="b"/>
              <a:pathLst>
                <a:path w="2331720" h="2388235">
                  <a:moveTo>
                    <a:pt x="1943100" y="0"/>
                  </a:moveTo>
                  <a:lnTo>
                    <a:pt x="388620" y="0"/>
                  </a:lnTo>
                  <a:lnTo>
                    <a:pt x="339872" y="3027"/>
                  </a:lnTo>
                  <a:lnTo>
                    <a:pt x="292931" y="11868"/>
                  </a:lnTo>
                  <a:lnTo>
                    <a:pt x="248161" y="26158"/>
                  </a:lnTo>
                  <a:lnTo>
                    <a:pt x="205927" y="45532"/>
                  </a:lnTo>
                  <a:lnTo>
                    <a:pt x="166592" y="69627"/>
                  </a:lnTo>
                  <a:lnTo>
                    <a:pt x="130521" y="98078"/>
                  </a:lnTo>
                  <a:lnTo>
                    <a:pt x="98078" y="130521"/>
                  </a:lnTo>
                  <a:lnTo>
                    <a:pt x="69627" y="166592"/>
                  </a:lnTo>
                  <a:lnTo>
                    <a:pt x="45532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20"/>
                  </a:lnTo>
                  <a:lnTo>
                    <a:pt x="0" y="1999475"/>
                  </a:lnTo>
                  <a:lnTo>
                    <a:pt x="3027" y="2048225"/>
                  </a:lnTo>
                  <a:lnTo>
                    <a:pt x="11868" y="2095169"/>
                  </a:lnTo>
                  <a:lnTo>
                    <a:pt x="26158" y="2139940"/>
                  </a:lnTo>
                  <a:lnTo>
                    <a:pt x="45532" y="2182176"/>
                  </a:lnTo>
                  <a:lnTo>
                    <a:pt x="69627" y="2221512"/>
                  </a:lnTo>
                  <a:lnTo>
                    <a:pt x="98078" y="2257584"/>
                  </a:lnTo>
                  <a:lnTo>
                    <a:pt x="130521" y="2290028"/>
                  </a:lnTo>
                  <a:lnTo>
                    <a:pt x="166592" y="2318479"/>
                  </a:lnTo>
                  <a:lnTo>
                    <a:pt x="205927" y="2342574"/>
                  </a:lnTo>
                  <a:lnTo>
                    <a:pt x="248161" y="2361949"/>
                  </a:lnTo>
                  <a:lnTo>
                    <a:pt x="292931" y="2376239"/>
                  </a:lnTo>
                  <a:lnTo>
                    <a:pt x="339872" y="2385080"/>
                  </a:lnTo>
                  <a:lnTo>
                    <a:pt x="388620" y="2388108"/>
                  </a:lnTo>
                  <a:lnTo>
                    <a:pt x="1943100" y="2388108"/>
                  </a:lnTo>
                  <a:lnTo>
                    <a:pt x="1991847" y="2385080"/>
                  </a:lnTo>
                  <a:lnTo>
                    <a:pt x="2038788" y="2376239"/>
                  </a:lnTo>
                  <a:lnTo>
                    <a:pt x="2083558" y="2361949"/>
                  </a:lnTo>
                  <a:lnTo>
                    <a:pt x="2125792" y="2342574"/>
                  </a:lnTo>
                  <a:lnTo>
                    <a:pt x="2165127" y="2318479"/>
                  </a:lnTo>
                  <a:lnTo>
                    <a:pt x="2201198" y="2290028"/>
                  </a:lnTo>
                  <a:lnTo>
                    <a:pt x="2233641" y="2257584"/>
                  </a:lnTo>
                  <a:lnTo>
                    <a:pt x="2262092" y="2221512"/>
                  </a:lnTo>
                  <a:lnTo>
                    <a:pt x="2286187" y="2182176"/>
                  </a:lnTo>
                  <a:lnTo>
                    <a:pt x="2305561" y="2139940"/>
                  </a:lnTo>
                  <a:lnTo>
                    <a:pt x="2319851" y="2095169"/>
                  </a:lnTo>
                  <a:lnTo>
                    <a:pt x="2328692" y="2048225"/>
                  </a:lnTo>
                  <a:lnTo>
                    <a:pt x="2331720" y="1999475"/>
                  </a:lnTo>
                  <a:lnTo>
                    <a:pt x="2331720" y="388620"/>
                  </a:lnTo>
                  <a:lnTo>
                    <a:pt x="2328692" y="339872"/>
                  </a:lnTo>
                  <a:lnTo>
                    <a:pt x="2319851" y="292931"/>
                  </a:lnTo>
                  <a:lnTo>
                    <a:pt x="2305561" y="248161"/>
                  </a:lnTo>
                  <a:lnTo>
                    <a:pt x="2286187" y="205927"/>
                  </a:lnTo>
                  <a:lnTo>
                    <a:pt x="2262092" y="166592"/>
                  </a:lnTo>
                  <a:lnTo>
                    <a:pt x="2233641" y="130521"/>
                  </a:lnTo>
                  <a:lnTo>
                    <a:pt x="2201198" y="98078"/>
                  </a:lnTo>
                  <a:lnTo>
                    <a:pt x="2165127" y="69627"/>
                  </a:lnTo>
                  <a:lnTo>
                    <a:pt x="2125792" y="45532"/>
                  </a:lnTo>
                  <a:lnTo>
                    <a:pt x="2083558" y="26158"/>
                  </a:lnTo>
                  <a:lnTo>
                    <a:pt x="2038788" y="11868"/>
                  </a:lnTo>
                  <a:lnTo>
                    <a:pt x="1991847" y="3027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2001" y="3579113"/>
              <a:ext cx="2360930" cy="2417445"/>
            </a:xfrm>
            <a:custGeom>
              <a:avLst/>
              <a:gdLst/>
              <a:ahLst/>
              <a:cxnLst/>
              <a:rect l="l" t="t" r="r" b="b"/>
              <a:pathLst>
                <a:path w="2360929" h="2417445">
                  <a:moveTo>
                    <a:pt x="403098" y="0"/>
                  </a:moveTo>
                  <a:lnTo>
                    <a:pt x="1957958" y="0"/>
                  </a:lnTo>
                  <a:lnTo>
                    <a:pt x="1998726" y="2032"/>
                  </a:lnTo>
                  <a:lnTo>
                    <a:pt x="2038603" y="8255"/>
                  </a:lnTo>
                  <a:lnTo>
                    <a:pt x="2077339" y="18034"/>
                  </a:lnTo>
                  <a:lnTo>
                    <a:pt x="2114423" y="31623"/>
                  </a:lnTo>
                  <a:lnTo>
                    <a:pt x="2149855" y="48513"/>
                  </a:lnTo>
                  <a:lnTo>
                    <a:pt x="2183256" y="68706"/>
                  </a:lnTo>
                  <a:lnTo>
                    <a:pt x="2214118" y="92202"/>
                  </a:lnTo>
                  <a:lnTo>
                    <a:pt x="2242820" y="118110"/>
                  </a:lnTo>
                  <a:lnTo>
                    <a:pt x="2268728" y="146938"/>
                  </a:lnTo>
                  <a:lnTo>
                    <a:pt x="2292223" y="177800"/>
                  </a:lnTo>
                  <a:lnTo>
                    <a:pt x="2312416" y="211200"/>
                  </a:lnTo>
                  <a:lnTo>
                    <a:pt x="2329306" y="246634"/>
                  </a:lnTo>
                  <a:lnTo>
                    <a:pt x="2342896" y="283591"/>
                  </a:lnTo>
                  <a:lnTo>
                    <a:pt x="2352802" y="322325"/>
                  </a:lnTo>
                  <a:lnTo>
                    <a:pt x="2358898" y="362204"/>
                  </a:lnTo>
                  <a:lnTo>
                    <a:pt x="2360929" y="403098"/>
                  </a:lnTo>
                  <a:lnTo>
                    <a:pt x="2360929" y="2014689"/>
                  </a:lnTo>
                  <a:lnTo>
                    <a:pt x="2358898" y="2055495"/>
                  </a:lnTo>
                  <a:lnTo>
                    <a:pt x="2352802" y="2095423"/>
                  </a:lnTo>
                  <a:lnTo>
                    <a:pt x="2342896" y="2134120"/>
                  </a:lnTo>
                  <a:lnTo>
                    <a:pt x="2329306" y="2171192"/>
                  </a:lnTo>
                  <a:lnTo>
                    <a:pt x="2312416" y="2206180"/>
                  </a:lnTo>
                  <a:lnTo>
                    <a:pt x="2292223" y="2239568"/>
                  </a:lnTo>
                  <a:lnTo>
                    <a:pt x="2268728" y="2270429"/>
                  </a:lnTo>
                  <a:lnTo>
                    <a:pt x="2242820" y="2299220"/>
                  </a:lnTo>
                  <a:lnTo>
                    <a:pt x="2214118" y="2325128"/>
                  </a:lnTo>
                  <a:lnTo>
                    <a:pt x="2183256" y="2348585"/>
                  </a:lnTo>
                  <a:lnTo>
                    <a:pt x="2149855" y="2368804"/>
                  </a:lnTo>
                  <a:lnTo>
                    <a:pt x="2114423" y="2385669"/>
                  </a:lnTo>
                  <a:lnTo>
                    <a:pt x="2077339" y="2399258"/>
                  </a:lnTo>
                  <a:lnTo>
                    <a:pt x="2038603" y="2409139"/>
                  </a:lnTo>
                  <a:lnTo>
                    <a:pt x="1998726" y="2415311"/>
                  </a:lnTo>
                  <a:lnTo>
                    <a:pt x="1957958" y="2417343"/>
                  </a:lnTo>
                  <a:lnTo>
                    <a:pt x="403098" y="2417343"/>
                  </a:lnTo>
                  <a:lnTo>
                    <a:pt x="362203" y="2415311"/>
                  </a:lnTo>
                  <a:lnTo>
                    <a:pt x="322325" y="2409139"/>
                  </a:lnTo>
                  <a:lnTo>
                    <a:pt x="283590" y="2399258"/>
                  </a:lnTo>
                  <a:lnTo>
                    <a:pt x="246634" y="2385669"/>
                  </a:lnTo>
                  <a:lnTo>
                    <a:pt x="211200" y="2368804"/>
                  </a:lnTo>
                  <a:lnTo>
                    <a:pt x="177800" y="2348585"/>
                  </a:lnTo>
                  <a:lnTo>
                    <a:pt x="146938" y="2325128"/>
                  </a:lnTo>
                  <a:lnTo>
                    <a:pt x="118110" y="2299220"/>
                  </a:lnTo>
                  <a:lnTo>
                    <a:pt x="92201" y="2270429"/>
                  </a:lnTo>
                  <a:lnTo>
                    <a:pt x="68707" y="2239568"/>
                  </a:lnTo>
                  <a:lnTo>
                    <a:pt x="48513" y="2206180"/>
                  </a:lnTo>
                  <a:lnTo>
                    <a:pt x="31750" y="2171192"/>
                  </a:lnTo>
                  <a:lnTo>
                    <a:pt x="18034" y="2134120"/>
                  </a:lnTo>
                  <a:lnTo>
                    <a:pt x="8255" y="2095423"/>
                  </a:lnTo>
                  <a:lnTo>
                    <a:pt x="2032" y="2055495"/>
                  </a:lnTo>
                  <a:lnTo>
                    <a:pt x="0" y="2014689"/>
                  </a:lnTo>
                  <a:lnTo>
                    <a:pt x="0" y="403098"/>
                  </a:lnTo>
                  <a:lnTo>
                    <a:pt x="2032" y="362204"/>
                  </a:lnTo>
                  <a:lnTo>
                    <a:pt x="8255" y="322325"/>
                  </a:lnTo>
                  <a:lnTo>
                    <a:pt x="18034" y="283591"/>
                  </a:lnTo>
                  <a:lnTo>
                    <a:pt x="31623" y="246634"/>
                  </a:lnTo>
                  <a:lnTo>
                    <a:pt x="48513" y="211200"/>
                  </a:lnTo>
                  <a:lnTo>
                    <a:pt x="68707" y="177800"/>
                  </a:lnTo>
                  <a:lnTo>
                    <a:pt x="92201" y="146938"/>
                  </a:lnTo>
                  <a:lnTo>
                    <a:pt x="118110" y="118110"/>
                  </a:lnTo>
                  <a:lnTo>
                    <a:pt x="146938" y="92202"/>
                  </a:lnTo>
                  <a:lnTo>
                    <a:pt x="177800" y="68706"/>
                  </a:lnTo>
                  <a:lnTo>
                    <a:pt x="211200" y="48513"/>
                  </a:lnTo>
                  <a:lnTo>
                    <a:pt x="246634" y="31623"/>
                  </a:lnTo>
                  <a:lnTo>
                    <a:pt x="283590" y="18034"/>
                  </a:lnTo>
                  <a:lnTo>
                    <a:pt x="322325" y="8255"/>
                  </a:lnTo>
                  <a:lnTo>
                    <a:pt x="362203" y="2032"/>
                  </a:lnTo>
                  <a:lnTo>
                    <a:pt x="403098" y="0"/>
                  </a:lnTo>
                  <a:close/>
                </a:path>
              </a:pathLst>
            </a:custGeom>
            <a:ln w="28956">
              <a:solidFill>
                <a:srgbClr val="FF0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05778" y="4265422"/>
            <a:ext cx="13741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Acute  M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ardial  infarct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7087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Other less important risk</a:t>
            </a:r>
            <a:r>
              <a:rPr sz="3600" spc="3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factors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48688"/>
            <a:ext cx="5351145" cy="3305392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Obesity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inactivity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Stress ( type A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personality)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Postmenopausal estrogen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deficiency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 smtClean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endParaRPr lang="en-US" sz="24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Social deprivations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057400"/>
            <a:ext cx="4191000" cy="3145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616" y="5463641"/>
            <a:ext cx="295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99"/>
                </a:solidFill>
                <a:latin typeface="Arial"/>
                <a:cs typeface="Arial"/>
              </a:rPr>
              <a:t>ATHEROMATOUS</a:t>
            </a:r>
            <a:r>
              <a:rPr sz="1800" b="1" spc="2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99"/>
                </a:solidFill>
                <a:latin typeface="Arial"/>
                <a:cs typeface="Arial"/>
              </a:rPr>
              <a:t>PLAQUE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7839" y="458723"/>
            <a:ext cx="5916168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5"/>
              </a:spcBef>
            </a:pPr>
            <a:r>
              <a:rPr dirty="0"/>
              <a:t>PLAQUE</a:t>
            </a:r>
            <a:r>
              <a:rPr spc="-85" dirty="0"/>
              <a:t> </a:t>
            </a:r>
            <a:r>
              <a:rPr dirty="0"/>
              <a:t>RUPTURE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057400"/>
            <a:ext cx="5034280" cy="3145790"/>
            <a:chOff x="304800" y="2057400"/>
            <a:chExt cx="5034280" cy="3145790"/>
          </a:xfrm>
        </p:grpSpPr>
        <p:sp>
          <p:nvSpPr>
            <p:cNvPr id="3" name="object 3"/>
            <p:cNvSpPr/>
            <p:nvPr/>
          </p:nvSpPr>
          <p:spPr>
            <a:xfrm>
              <a:off x="304800" y="2057400"/>
              <a:ext cx="4191000" cy="3145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38600" y="3429000"/>
              <a:ext cx="1295400" cy="685800"/>
            </a:xfrm>
            <a:custGeom>
              <a:avLst/>
              <a:gdLst/>
              <a:ahLst/>
              <a:cxnLst/>
              <a:rect l="l" t="t" r="r" b="b"/>
              <a:pathLst>
                <a:path w="1295400" h="685800">
                  <a:moveTo>
                    <a:pt x="971550" y="0"/>
                  </a:moveTo>
                  <a:lnTo>
                    <a:pt x="971550" y="171450"/>
                  </a:lnTo>
                  <a:lnTo>
                    <a:pt x="0" y="171450"/>
                  </a:lnTo>
                  <a:lnTo>
                    <a:pt x="0" y="514350"/>
                  </a:lnTo>
                  <a:lnTo>
                    <a:pt x="971550" y="514350"/>
                  </a:lnTo>
                  <a:lnTo>
                    <a:pt x="971550" y="685800"/>
                  </a:lnTo>
                  <a:lnTo>
                    <a:pt x="1295400" y="34290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8600" y="3429000"/>
              <a:ext cx="1295400" cy="685800"/>
            </a:xfrm>
            <a:custGeom>
              <a:avLst/>
              <a:gdLst/>
              <a:ahLst/>
              <a:cxnLst/>
              <a:rect l="l" t="t" r="r" b="b"/>
              <a:pathLst>
                <a:path w="1295400" h="685800">
                  <a:moveTo>
                    <a:pt x="0" y="171450"/>
                  </a:moveTo>
                  <a:lnTo>
                    <a:pt x="971550" y="171450"/>
                  </a:lnTo>
                  <a:lnTo>
                    <a:pt x="971550" y="0"/>
                  </a:lnTo>
                  <a:lnTo>
                    <a:pt x="1295400" y="342900"/>
                  </a:lnTo>
                  <a:lnTo>
                    <a:pt x="971550" y="685800"/>
                  </a:lnTo>
                  <a:lnTo>
                    <a:pt x="971550" y="514350"/>
                  </a:lnTo>
                  <a:lnTo>
                    <a:pt x="0" y="514350"/>
                  </a:lnTo>
                  <a:lnTo>
                    <a:pt x="0" y="171450"/>
                  </a:lnTo>
                  <a:close/>
                </a:path>
              </a:pathLst>
            </a:custGeom>
            <a:ln w="9144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1616" y="5463641"/>
            <a:ext cx="295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99"/>
                </a:solidFill>
                <a:latin typeface="Arial"/>
                <a:cs typeface="Arial"/>
              </a:rPr>
              <a:t>ATHEROMATOUS</a:t>
            </a:r>
            <a:r>
              <a:rPr sz="1800" b="1" spc="2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99"/>
                </a:solidFill>
                <a:latin typeface="Arial"/>
                <a:cs typeface="Arial"/>
              </a:rPr>
              <a:t>PLAQUE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7839" y="458723"/>
            <a:ext cx="5916168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5"/>
              </a:spcBef>
            </a:pPr>
            <a:r>
              <a:rPr dirty="0"/>
              <a:t>PLAQUE</a:t>
            </a:r>
            <a:r>
              <a:rPr spc="-85" dirty="0"/>
              <a:t> </a:t>
            </a:r>
            <a:r>
              <a:rPr dirty="0"/>
              <a:t>RUPTURE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057400"/>
            <a:ext cx="4191000" cy="3145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34028" y="2057400"/>
            <a:ext cx="4805680" cy="3145790"/>
            <a:chOff x="4034028" y="2057400"/>
            <a:chExt cx="4805680" cy="3145790"/>
          </a:xfrm>
        </p:grpSpPr>
        <p:sp>
          <p:nvSpPr>
            <p:cNvPr id="4" name="object 4"/>
            <p:cNvSpPr/>
            <p:nvPr/>
          </p:nvSpPr>
          <p:spPr>
            <a:xfrm>
              <a:off x="4648200" y="2057400"/>
              <a:ext cx="4191000" cy="3145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8600" y="3429000"/>
              <a:ext cx="1295400" cy="685800"/>
            </a:xfrm>
            <a:custGeom>
              <a:avLst/>
              <a:gdLst/>
              <a:ahLst/>
              <a:cxnLst/>
              <a:rect l="l" t="t" r="r" b="b"/>
              <a:pathLst>
                <a:path w="1295400" h="685800">
                  <a:moveTo>
                    <a:pt x="971550" y="0"/>
                  </a:moveTo>
                  <a:lnTo>
                    <a:pt x="971550" y="171450"/>
                  </a:lnTo>
                  <a:lnTo>
                    <a:pt x="0" y="171450"/>
                  </a:lnTo>
                  <a:lnTo>
                    <a:pt x="0" y="514350"/>
                  </a:lnTo>
                  <a:lnTo>
                    <a:pt x="971550" y="514350"/>
                  </a:lnTo>
                  <a:lnTo>
                    <a:pt x="971550" y="685800"/>
                  </a:lnTo>
                  <a:lnTo>
                    <a:pt x="1295400" y="34290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38600" y="3429000"/>
              <a:ext cx="1295400" cy="685800"/>
            </a:xfrm>
            <a:custGeom>
              <a:avLst/>
              <a:gdLst/>
              <a:ahLst/>
              <a:cxnLst/>
              <a:rect l="l" t="t" r="r" b="b"/>
              <a:pathLst>
                <a:path w="1295400" h="685800">
                  <a:moveTo>
                    <a:pt x="0" y="171450"/>
                  </a:moveTo>
                  <a:lnTo>
                    <a:pt x="971550" y="171450"/>
                  </a:lnTo>
                  <a:lnTo>
                    <a:pt x="971550" y="0"/>
                  </a:lnTo>
                  <a:lnTo>
                    <a:pt x="1295400" y="342900"/>
                  </a:lnTo>
                  <a:lnTo>
                    <a:pt x="971550" y="685800"/>
                  </a:lnTo>
                  <a:lnTo>
                    <a:pt x="971550" y="514350"/>
                  </a:lnTo>
                  <a:lnTo>
                    <a:pt x="0" y="514350"/>
                  </a:lnTo>
                  <a:lnTo>
                    <a:pt x="0" y="171450"/>
                  </a:lnTo>
                  <a:close/>
                </a:path>
              </a:pathLst>
            </a:custGeom>
            <a:ln w="9144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1616" y="5463641"/>
            <a:ext cx="295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ATHEROMATOUS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PLAQUE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9064" y="5474309"/>
            <a:ext cx="2145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PLAQUE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67839" y="458723"/>
            <a:ext cx="5916168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5"/>
              </a:spcBef>
            </a:pPr>
            <a:r>
              <a:rPr dirty="0"/>
              <a:t>PLAQUE</a:t>
            </a:r>
            <a:r>
              <a:rPr spc="-85" dirty="0"/>
              <a:t> </a:t>
            </a:r>
            <a:r>
              <a:rPr dirty="0"/>
              <a:t>RUPTURE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7203"/>
            <a:ext cx="80289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Clinical </a:t>
            </a:r>
            <a:r>
              <a:rPr sz="3600" dirty="0">
                <a:solidFill>
                  <a:srgbClr val="FFFF00"/>
                </a:solidFill>
              </a:rPr>
              <a:t>features of Acute</a:t>
            </a:r>
            <a:r>
              <a:rPr sz="3600" spc="-70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Myocardial  </a:t>
            </a:r>
            <a:r>
              <a:rPr sz="3600" spc="-5" dirty="0">
                <a:solidFill>
                  <a:srgbClr val="FFFF00"/>
                </a:solidFill>
              </a:rPr>
              <a:t>Infarction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62523"/>
            <a:ext cx="5784850" cy="43700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1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Prolonged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Not relieved by usual dose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nitrates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Sweating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Nausea and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vomiting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Palpitation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Dyspnea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Sudden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68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Acute coronary</a:t>
            </a:r>
            <a:r>
              <a:rPr sz="3600" spc="-1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syndrome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48688"/>
            <a:ext cx="6501130" cy="219964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Angina occurs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rest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on minimum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exertion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relieved by usual doses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GTN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pain last longer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(&gt;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minutes)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Increasing in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duration/severity/frequency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815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Acute Coronary</a:t>
            </a:r>
            <a:r>
              <a:rPr sz="3600" spc="-1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Syndrome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09599" y="1371564"/>
            <a:ext cx="8115041" cy="4867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4520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ECG changes </a:t>
            </a:r>
            <a:r>
              <a:rPr sz="3600" dirty="0">
                <a:solidFill>
                  <a:srgbClr val="FFFF00"/>
                </a:solidFill>
              </a:rPr>
              <a:t>of</a:t>
            </a:r>
            <a:r>
              <a:rPr sz="3600" spc="-60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AMI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21791" y="2616707"/>
            <a:ext cx="8217408" cy="237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866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Anterior myocardial</a:t>
            </a:r>
            <a:r>
              <a:rPr sz="3600" spc="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infarct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09600" y="1600200"/>
            <a:ext cx="8001000" cy="459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663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Inferior </a:t>
            </a:r>
            <a:r>
              <a:rPr sz="3600" dirty="0">
                <a:solidFill>
                  <a:srgbClr val="FFFF00"/>
                </a:solidFill>
              </a:rPr>
              <a:t>myocardial</a:t>
            </a:r>
            <a:r>
              <a:rPr sz="3600" spc="-5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infarct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16279" y="1536244"/>
            <a:ext cx="7707471" cy="4556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3761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Cardiac</a:t>
            </a:r>
            <a:r>
              <a:rPr sz="3600" spc="-3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enzymes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48688"/>
            <a:ext cx="3550920" cy="274256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Myoglobulin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Troponin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Creatinine kinase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(MB)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Lactate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dehydrogenase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339" y="2823794"/>
            <a:ext cx="62649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00"/>
                </a:solidFill>
              </a:rPr>
              <a:t>Pathogenesis of coronary  artery</a:t>
            </a:r>
            <a:r>
              <a:rPr sz="4000" spc="30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disease</a:t>
            </a:r>
            <a:endParaRPr sz="4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437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Cardiac Enzymes </a:t>
            </a:r>
            <a:r>
              <a:rPr sz="3600" dirty="0"/>
              <a:t>in</a:t>
            </a:r>
            <a:r>
              <a:rPr sz="3600" spc="-35" dirty="0"/>
              <a:t> </a:t>
            </a:r>
            <a:r>
              <a:rPr sz="3600" dirty="0"/>
              <a:t>ACS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752600" y="1676400"/>
            <a:ext cx="6324600" cy="4576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437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Cardiac Enzymes </a:t>
            </a:r>
            <a:r>
              <a:rPr sz="3600" dirty="0"/>
              <a:t>in</a:t>
            </a:r>
            <a:r>
              <a:rPr sz="3600" spc="-35" dirty="0"/>
              <a:t> </a:t>
            </a:r>
            <a:r>
              <a:rPr sz="3600" dirty="0"/>
              <a:t>ACS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585912"/>
          <a:ext cx="8229600" cy="4525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0" spc="-5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Test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Onset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Peak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Myoglobulin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1-4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6-7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Troponin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3-12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18-24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 to 10</a:t>
                      </a:r>
                      <a:r>
                        <a:rPr sz="20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CK-MB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3-12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18-24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36-48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LDH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6-12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24-48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6-8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815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Acute Coronary</a:t>
            </a:r>
            <a:r>
              <a:rPr sz="3600" spc="-1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Syndrome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09599" y="1371564"/>
            <a:ext cx="8115041" cy="4867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4369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Non ST elevation</a:t>
            </a:r>
            <a:r>
              <a:rPr sz="3600" spc="-1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MI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48688"/>
            <a:ext cx="4622165" cy="201295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Typical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chest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Raised cardiac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enzymes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2B232F"/>
                </a:solidFill>
                <a:latin typeface="Arial"/>
                <a:cs typeface="Arial"/>
              </a:rPr>
              <a:t>NO </a:t>
            </a:r>
            <a:r>
              <a:rPr sz="2400" b="1" dirty="0">
                <a:solidFill>
                  <a:srgbClr val="2B232F"/>
                </a:solidFill>
                <a:latin typeface="Arial"/>
                <a:cs typeface="Arial"/>
              </a:rPr>
              <a:t>ST </a:t>
            </a:r>
            <a:r>
              <a:rPr sz="2400" b="1" spc="-5" dirty="0">
                <a:solidFill>
                  <a:srgbClr val="2B232F"/>
                </a:solidFill>
                <a:latin typeface="Arial"/>
                <a:cs typeface="Arial"/>
              </a:rPr>
              <a:t>elevation </a:t>
            </a:r>
            <a:r>
              <a:rPr sz="2400" b="1" dirty="0">
                <a:solidFill>
                  <a:srgbClr val="2B232F"/>
                </a:solidFill>
                <a:latin typeface="Arial"/>
                <a:cs typeface="Arial"/>
              </a:rPr>
              <a:t>in</a:t>
            </a:r>
            <a:r>
              <a:rPr sz="2400" b="1" spc="-50" dirty="0">
                <a:solidFill>
                  <a:srgbClr val="2B23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B232F"/>
                </a:solidFill>
                <a:latin typeface="Arial"/>
                <a:cs typeface="Arial"/>
              </a:rPr>
              <a:t>ECG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15"/>
              </a:spcBef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	But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ECG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004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NSTEMI: ECG</a:t>
            </a:r>
            <a:r>
              <a:rPr sz="3600" spc="-1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changes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7200" y="2362200"/>
            <a:ext cx="8382000" cy="2017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5815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Acute Coronary</a:t>
            </a:r>
            <a:r>
              <a:rPr sz="3600" spc="-1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Syndrome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09599" y="1371564"/>
            <a:ext cx="8115041" cy="4867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35547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Unstable</a:t>
            </a:r>
            <a:r>
              <a:rPr sz="3600" spc="-4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angina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48688"/>
            <a:ext cx="4283075" cy="165544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Chest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cardiac enzyme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 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elevation in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ECG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57402"/>
            <a:ext cx="568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Acute coronary</a:t>
            </a:r>
            <a:r>
              <a:rPr sz="3600" spc="-1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syndrome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815083" y="1494916"/>
            <a:ext cx="5516880" cy="2104390"/>
            <a:chOff x="1815083" y="1494916"/>
            <a:chExt cx="5516880" cy="2104390"/>
          </a:xfrm>
        </p:grpSpPr>
        <p:sp>
          <p:nvSpPr>
            <p:cNvPr id="4" name="object 4"/>
            <p:cNvSpPr/>
            <p:nvPr/>
          </p:nvSpPr>
          <p:spPr>
            <a:xfrm>
              <a:off x="4554473" y="3337559"/>
              <a:ext cx="2758440" cy="242570"/>
            </a:xfrm>
            <a:custGeom>
              <a:avLst/>
              <a:gdLst/>
              <a:ahLst/>
              <a:cxnLst/>
              <a:rect l="l" t="t" r="r" b="b"/>
              <a:pathLst>
                <a:path w="2758440" h="242570">
                  <a:moveTo>
                    <a:pt x="2758440" y="242315"/>
                  </a:moveTo>
                  <a:lnTo>
                    <a:pt x="2758440" y="109219"/>
                  </a:lnTo>
                  <a:lnTo>
                    <a:pt x="38100" y="109219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47319"/>
                  </a:lnTo>
                  <a:lnTo>
                    <a:pt x="2720340" y="147319"/>
                  </a:lnTo>
                  <a:lnTo>
                    <a:pt x="2720340" y="242315"/>
                  </a:lnTo>
                  <a:lnTo>
                    <a:pt x="2758440" y="24231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4473" y="3337306"/>
              <a:ext cx="41275" cy="243204"/>
            </a:xfrm>
            <a:custGeom>
              <a:avLst/>
              <a:gdLst/>
              <a:ahLst/>
              <a:cxnLst/>
              <a:rect l="l" t="t" r="r" b="b"/>
              <a:pathLst>
                <a:path w="41275" h="243204">
                  <a:moveTo>
                    <a:pt x="0" y="242316"/>
                  </a:moveTo>
                  <a:lnTo>
                    <a:pt x="3048" y="0"/>
                  </a:lnTo>
                  <a:lnTo>
                    <a:pt x="41148" y="508"/>
                  </a:lnTo>
                  <a:lnTo>
                    <a:pt x="38100" y="242824"/>
                  </a:lnTo>
                  <a:lnTo>
                    <a:pt x="0" y="24231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4133" y="3337559"/>
              <a:ext cx="2758440" cy="242570"/>
            </a:xfrm>
            <a:custGeom>
              <a:avLst/>
              <a:gdLst/>
              <a:ahLst/>
              <a:cxnLst/>
              <a:rect l="l" t="t" r="r" b="b"/>
              <a:pathLst>
                <a:path w="2758440" h="242570">
                  <a:moveTo>
                    <a:pt x="0" y="242315"/>
                  </a:moveTo>
                  <a:lnTo>
                    <a:pt x="0" y="109219"/>
                  </a:lnTo>
                  <a:lnTo>
                    <a:pt x="2720340" y="109219"/>
                  </a:lnTo>
                  <a:lnTo>
                    <a:pt x="2720340" y="0"/>
                  </a:lnTo>
                  <a:lnTo>
                    <a:pt x="2758440" y="0"/>
                  </a:lnTo>
                  <a:lnTo>
                    <a:pt x="2758440" y="147319"/>
                  </a:lnTo>
                  <a:lnTo>
                    <a:pt x="38100" y="147319"/>
                  </a:lnTo>
                  <a:lnTo>
                    <a:pt x="38100" y="242315"/>
                  </a:lnTo>
                  <a:lnTo>
                    <a:pt x="0" y="24231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6267" y="1523999"/>
              <a:ext cx="3331845" cy="1798320"/>
            </a:xfrm>
            <a:custGeom>
              <a:avLst/>
              <a:gdLst/>
              <a:ahLst/>
              <a:cxnLst/>
              <a:rect l="l" t="t" r="r" b="b"/>
              <a:pathLst>
                <a:path w="3331845" h="1798320">
                  <a:moveTo>
                    <a:pt x="3031744" y="0"/>
                  </a:moveTo>
                  <a:lnTo>
                    <a:pt x="299719" y="0"/>
                  </a:lnTo>
                  <a:lnTo>
                    <a:pt x="251115" y="3924"/>
                  </a:lnTo>
                  <a:lnTo>
                    <a:pt x="205004" y="15284"/>
                  </a:lnTo>
                  <a:lnTo>
                    <a:pt x="162003" y="33463"/>
                  </a:lnTo>
                  <a:lnTo>
                    <a:pt x="122730" y="57842"/>
                  </a:lnTo>
                  <a:lnTo>
                    <a:pt x="87804" y="87804"/>
                  </a:lnTo>
                  <a:lnTo>
                    <a:pt x="57842" y="122730"/>
                  </a:lnTo>
                  <a:lnTo>
                    <a:pt x="33463" y="162003"/>
                  </a:lnTo>
                  <a:lnTo>
                    <a:pt x="15284" y="205004"/>
                  </a:lnTo>
                  <a:lnTo>
                    <a:pt x="3924" y="251115"/>
                  </a:lnTo>
                  <a:lnTo>
                    <a:pt x="0" y="299720"/>
                  </a:lnTo>
                  <a:lnTo>
                    <a:pt x="0" y="1498600"/>
                  </a:lnTo>
                  <a:lnTo>
                    <a:pt x="3924" y="1547204"/>
                  </a:lnTo>
                  <a:lnTo>
                    <a:pt x="15284" y="1593315"/>
                  </a:lnTo>
                  <a:lnTo>
                    <a:pt x="33463" y="1636316"/>
                  </a:lnTo>
                  <a:lnTo>
                    <a:pt x="57842" y="1675589"/>
                  </a:lnTo>
                  <a:lnTo>
                    <a:pt x="87804" y="1710515"/>
                  </a:lnTo>
                  <a:lnTo>
                    <a:pt x="122730" y="1740477"/>
                  </a:lnTo>
                  <a:lnTo>
                    <a:pt x="162003" y="1764856"/>
                  </a:lnTo>
                  <a:lnTo>
                    <a:pt x="205004" y="1783035"/>
                  </a:lnTo>
                  <a:lnTo>
                    <a:pt x="251115" y="1794395"/>
                  </a:lnTo>
                  <a:lnTo>
                    <a:pt x="299719" y="1798320"/>
                  </a:lnTo>
                  <a:lnTo>
                    <a:pt x="3031744" y="1798320"/>
                  </a:lnTo>
                  <a:lnTo>
                    <a:pt x="3080348" y="1794395"/>
                  </a:lnTo>
                  <a:lnTo>
                    <a:pt x="3126459" y="1783035"/>
                  </a:lnTo>
                  <a:lnTo>
                    <a:pt x="3169460" y="1764856"/>
                  </a:lnTo>
                  <a:lnTo>
                    <a:pt x="3208733" y="1740477"/>
                  </a:lnTo>
                  <a:lnTo>
                    <a:pt x="3243659" y="1710515"/>
                  </a:lnTo>
                  <a:lnTo>
                    <a:pt x="3273621" y="1675589"/>
                  </a:lnTo>
                  <a:lnTo>
                    <a:pt x="3298000" y="1636316"/>
                  </a:lnTo>
                  <a:lnTo>
                    <a:pt x="3316179" y="1593315"/>
                  </a:lnTo>
                  <a:lnTo>
                    <a:pt x="3327539" y="1547204"/>
                  </a:lnTo>
                  <a:lnTo>
                    <a:pt x="3331464" y="1498600"/>
                  </a:lnTo>
                  <a:lnTo>
                    <a:pt x="3331464" y="299720"/>
                  </a:lnTo>
                  <a:lnTo>
                    <a:pt x="3327539" y="251115"/>
                  </a:lnTo>
                  <a:lnTo>
                    <a:pt x="3316179" y="205004"/>
                  </a:lnTo>
                  <a:lnTo>
                    <a:pt x="3298000" y="162003"/>
                  </a:lnTo>
                  <a:lnTo>
                    <a:pt x="3273621" y="122730"/>
                  </a:lnTo>
                  <a:lnTo>
                    <a:pt x="3243659" y="87804"/>
                  </a:lnTo>
                  <a:lnTo>
                    <a:pt x="3208733" y="57842"/>
                  </a:lnTo>
                  <a:lnTo>
                    <a:pt x="3169460" y="33463"/>
                  </a:lnTo>
                  <a:lnTo>
                    <a:pt x="3126459" y="15284"/>
                  </a:lnTo>
                  <a:lnTo>
                    <a:pt x="3080348" y="3924"/>
                  </a:lnTo>
                  <a:lnTo>
                    <a:pt x="303174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1789" y="1509521"/>
              <a:ext cx="3361054" cy="1827530"/>
            </a:xfrm>
            <a:custGeom>
              <a:avLst/>
              <a:gdLst/>
              <a:ahLst/>
              <a:cxnLst/>
              <a:rect l="l" t="t" r="r" b="b"/>
              <a:pathLst>
                <a:path w="3361054" h="1827529">
                  <a:moveTo>
                    <a:pt x="314198" y="0"/>
                  </a:moveTo>
                  <a:lnTo>
                    <a:pt x="3046603" y="0"/>
                  </a:lnTo>
                  <a:lnTo>
                    <a:pt x="3078226" y="1650"/>
                  </a:lnTo>
                  <a:lnTo>
                    <a:pt x="3139821" y="14097"/>
                  </a:lnTo>
                  <a:lnTo>
                    <a:pt x="3196336" y="37845"/>
                  </a:lnTo>
                  <a:lnTo>
                    <a:pt x="3268853" y="92328"/>
                  </a:lnTo>
                  <a:lnTo>
                    <a:pt x="3306826" y="138556"/>
                  </a:lnTo>
                  <a:lnTo>
                    <a:pt x="3336163" y="192150"/>
                  </a:lnTo>
                  <a:lnTo>
                    <a:pt x="3354451" y="251332"/>
                  </a:lnTo>
                  <a:lnTo>
                    <a:pt x="3360674" y="314198"/>
                  </a:lnTo>
                  <a:lnTo>
                    <a:pt x="3360674" y="1513458"/>
                  </a:lnTo>
                  <a:lnTo>
                    <a:pt x="3354451" y="1576324"/>
                  </a:lnTo>
                  <a:lnTo>
                    <a:pt x="3336163" y="1635378"/>
                  </a:lnTo>
                  <a:lnTo>
                    <a:pt x="3306826" y="1689353"/>
                  </a:lnTo>
                  <a:lnTo>
                    <a:pt x="3268853" y="1735708"/>
                  </a:lnTo>
                  <a:lnTo>
                    <a:pt x="3222498" y="1773681"/>
                  </a:lnTo>
                  <a:lnTo>
                    <a:pt x="3168523" y="1803018"/>
                  </a:lnTo>
                  <a:lnTo>
                    <a:pt x="3109468" y="1821433"/>
                  </a:lnTo>
                  <a:lnTo>
                    <a:pt x="3046603" y="1827529"/>
                  </a:lnTo>
                  <a:lnTo>
                    <a:pt x="314198" y="1827529"/>
                  </a:lnTo>
                  <a:lnTo>
                    <a:pt x="251333" y="1821433"/>
                  </a:lnTo>
                  <a:lnTo>
                    <a:pt x="192151" y="1803018"/>
                  </a:lnTo>
                  <a:lnTo>
                    <a:pt x="138557" y="1773681"/>
                  </a:lnTo>
                  <a:lnTo>
                    <a:pt x="92329" y="1735708"/>
                  </a:lnTo>
                  <a:lnTo>
                    <a:pt x="53848" y="1689353"/>
                  </a:lnTo>
                  <a:lnTo>
                    <a:pt x="24511" y="1635378"/>
                  </a:lnTo>
                  <a:lnTo>
                    <a:pt x="6223" y="1576324"/>
                  </a:lnTo>
                  <a:lnTo>
                    <a:pt x="0" y="1513458"/>
                  </a:lnTo>
                  <a:lnTo>
                    <a:pt x="0" y="314198"/>
                  </a:lnTo>
                  <a:lnTo>
                    <a:pt x="6223" y="251332"/>
                  </a:lnTo>
                  <a:lnTo>
                    <a:pt x="24511" y="192150"/>
                  </a:lnTo>
                  <a:lnTo>
                    <a:pt x="53848" y="138556"/>
                  </a:lnTo>
                  <a:lnTo>
                    <a:pt x="92329" y="92328"/>
                  </a:lnTo>
                  <a:lnTo>
                    <a:pt x="138557" y="53848"/>
                  </a:lnTo>
                  <a:lnTo>
                    <a:pt x="192151" y="24511"/>
                  </a:lnTo>
                  <a:lnTo>
                    <a:pt x="251333" y="6223"/>
                  </a:lnTo>
                  <a:lnTo>
                    <a:pt x="314198" y="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23538" y="1900554"/>
            <a:ext cx="12966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Acute  Coronary  S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ndrome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6716" y="3564509"/>
            <a:ext cx="2390140" cy="2446655"/>
            <a:chOff x="656716" y="3564509"/>
            <a:chExt cx="2390140" cy="2446655"/>
          </a:xfrm>
        </p:grpSpPr>
        <p:sp>
          <p:nvSpPr>
            <p:cNvPr id="11" name="object 11"/>
            <p:cNvSpPr/>
            <p:nvPr/>
          </p:nvSpPr>
          <p:spPr>
            <a:xfrm>
              <a:off x="685799" y="3593592"/>
              <a:ext cx="2331720" cy="2388235"/>
            </a:xfrm>
            <a:custGeom>
              <a:avLst/>
              <a:gdLst/>
              <a:ahLst/>
              <a:cxnLst/>
              <a:rect l="l" t="t" r="r" b="b"/>
              <a:pathLst>
                <a:path w="2331720" h="2388235">
                  <a:moveTo>
                    <a:pt x="1943100" y="0"/>
                  </a:moveTo>
                  <a:lnTo>
                    <a:pt x="388632" y="0"/>
                  </a:lnTo>
                  <a:lnTo>
                    <a:pt x="339882" y="3027"/>
                  </a:lnTo>
                  <a:lnTo>
                    <a:pt x="292938" y="11868"/>
                  </a:lnTo>
                  <a:lnTo>
                    <a:pt x="248167" y="26158"/>
                  </a:lnTo>
                  <a:lnTo>
                    <a:pt x="205931" y="45532"/>
                  </a:lnTo>
                  <a:lnTo>
                    <a:pt x="166595" y="69627"/>
                  </a:lnTo>
                  <a:lnTo>
                    <a:pt x="130523" y="98078"/>
                  </a:lnTo>
                  <a:lnTo>
                    <a:pt x="98079" y="130521"/>
                  </a:lnTo>
                  <a:lnTo>
                    <a:pt x="69628" y="166592"/>
                  </a:lnTo>
                  <a:lnTo>
                    <a:pt x="45533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20"/>
                  </a:lnTo>
                  <a:lnTo>
                    <a:pt x="0" y="1999475"/>
                  </a:lnTo>
                  <a:lnTo>
                    <a:pt x="3027" y="2048225"/>
                  </a:lnTo>
                  <a:lnTo>
                    <a:pt x="11868" y="2095169"/>
                  </a:lnTo>
                  <a:lnTo>
                    <a:pt x="26158" y="2139940"/>
                  </a:lnTo>
                  <a:lnTo>
                    <a:pt x="45533" y="2182176"/>
                  </a:lnTo>
                  <a:lnTo>
                    <a:pt x="69628" y="2221512"/>
                  </a:lnTo>
                  <a:lnTo>
                    <a:pt x="98079" y="2257584"/>
                  </a:lnTo>
                  <a:lnTo>
                    <a:pt x="130523" y="2290028"/>
                  </a:lnTo>
                  <a:lnTo>
                    <a:pt x="166595" y="2318479"/>
                  </a:lnTo>
                  <a:lnTo>
                    <a:pt x="205931" y="2342574"/>
                  </a:lnTo>
                  <a:lnTo>
                    <a:pt x="248167" y="2361949"/>
                  </a:lnTo>
                  <a:lnTo>
                    <a:pt x="292938" y="2376239"/>
                  </a:lnTo>
                  <a:lnTo>
                    <a:pt x="339882" y="2385080"/>
                  </a:lnTo>
                  <a:lnTo>
                    <a:pt x="388632" y="2388108"/>
                  </a:lnTo>
                  <a:lnTo>
                    <a:pt x="1943100" y="2388108"/>
                  </a:lnTo>
                  <a:lnTo>
                    <a:pt x="1991847" y="2385080"/>
                  </a:lnTo>
                  <a:lnTo>
                    <a:pt x="2038788" y="2376239"/>
                  </a:lnTo>
                  <a:lnTo>
                    <a:pt x="2083558" y="2361949"/>
                  </a:lnTo>
                  <a:lnTo>
                    <a:pt x="2125792" y="2342574"/>
                  </a:lnTo>
                  <a:lnTo>
                    <a:pt x="2165127" y="2318479"/>
                  </a:lnTo>
                  <a:lnTo>
                    <a:pt x="2201198" y="2290028"/>
                  </a:lnTo>
                  <a:lnTo>
                    <a:pt x="2233641" y="2257584"/>
                  </a:lnTo>
                  <a:lnTo>
                    <a:pt x="2262092" y="2221512"/>
                  </a:lnTo>
                  <a:lnTo>
                    <a:pt x="2286187" y="2182176"/>
                  </a:lnTo>
                  <a:lnTo>
                    <a:pt x="2305561" y="2139940"/>
                  </a:lnTo>
                  <a:lnTo>
                    <a:pt x="2319851" y="2095169"/>
                  </a:lnTo>
                  <a:lnTo>
                    <a:pt x="2328692" y="2048225"/>
                  </a:lnTo>
                  <a:lnTo>
                    <a:pt x="2331720" y="1999475"/>
                  </a:lnTo>
                  <a:lnTo>
                    <a:pt x="2331720" y="388620"/>
                  </a:lnTo>
                  <a:lnTo>
                    <a:pt x="2328692" y="339872"/>
                  </a:lnTo>
                  <a:lnTo>
                    <a:pt x="2319851" y="292931"/>
                  </a:lnTo>
                  <a:lnTo>
                    <a:pt x="2305561" y="248161"/>
                  </a:lnTo>
                  <a:lnTo>
                    <a:pt x="2286187" y="205927"/>
                  </a:lnTo>
                  <a:lnTo>
                    <a:pt x="2262092" y="166592"/>
                  </a:lnTo>
                  <a:lnTo>
                    <a:pt x="2233641" y="130521"/>
                  </a:lnTo>
                  <a:lnTo>
                    <a:pt x="2201198" y="98078"/>
                  </a:lnTo>
                  <a:lnTo>
                    <a:pt x="2165127" y="69627"/>
                  </a:lnTo>
                  <a:lnTo>
                    <a:pt x="2125792" y="45532"/>
                  </a:lnTo>
                  <a:lnTo>
                    <a:pt x="2083558" y="26158"/>
                  </a:lnTo>
                  <a:lnTo>
                    <a:pt x="2038788" y="11868"/>
                  </a:lnTo>
                  <a:lnTo>
                    <a:pt x="1991847" y="3027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1321" y="3579114"/>
              <a:ext cx="2360930" cy="2417445"/>
            </a:xfrm>
            <a:custGeom>
              <a:avLst/>
              <a:gdLst/>
              <a:ahLst/>
              <a:cxnLst/>
              <a:rect l="l" t="t" r="r" b="b"/>
              <a:pathLst>
                <a:path w="2360930" h="2417445">
                  <a:moveTo>
                    <a:pt x="403059" y="0"/>
                  </a:moveTo>
                  <a:lnTo>
                    <a:pt x="1957959" y="0"/>
                  </a:lnTo>
                  <a:lnTo>
                    <a:pt x="1998726" y="2032"/>
                  </a:lnTo>
                  <a:lnTo>
                    <a:pt x="2038603" y="8255"/>
                  </a:lnTo>
                  <a:lnTo>
                    <a:pt x="2077339" y="18034"/>
                  </a:lnTo>
                  <a:lnTo>
                    <a:pt x="2114423" y="31623"/>
                  </a:lnTo>
                  <a:lnTo>
                    <a:pt x="2149855" y="48513"/>
                  </a:lnTo>
                  <a:lnTo>
                    <a:pt x="2183257" y="68706"/>
                  </a:lnTo>
                  <a:lnTo>
                    <a:pt x="2214117" y="92202"/>
                  </a:lnTo>
                  <a:lnTo>
                    <a:pt x="2242820" y="118110"/>
                  </a:lnTo>
                  <a:lnTo>
                    <a:pt x="2268728" y="146938"/>
                  </a:lnTo>
                  <a:lnTo>
                    <a:pt x="2292223" y="177800"/>
                  </a:lnTo>
                  <a:lnTo>
                    <a:pt x="2312416" y="211200"/>
                  </a:lnTo>
                  <a:lnTo>
                    <a:pt x="2329307" y="246634"/>
                  </a:lnTo>
                  <a:lnTo>
                    <a:pt x="2342896" y="283591"/>
                  </a:lnTo>
                  <a:lnTo>
                    <a:pt x="2352802" y="322325"/>
                  </a:lnTo>
                  <a:lnTo>
                    <a:pt x="2358898" y="362204"/>
                  </a:lnTo>
                  <a:lnTo>
                    <a:pt x="2360929" y="403098"/>
                  </a:lnTo>
                  <a:lnTo>
                    <a:pt x="2360929" y="2014689"/>
                  </a:lnTo>
                  <a:lnTo>
                    <a:pt x="2358898" y="2055495"/>
                  </a:lnTo>
                  <a:lnTo>
                    <a:pt x="2352802" y="2095423"/>
                  </a:lnTo>
                  <a:lnTo>
                    <a:pt x="2342896" y="2134120"/>
                  </a:lnTo>
                  <a:lnTo>
                    <a:pt x="2329307" y="2171192"/>
                  </a:lnTo>
                  <a:lnTo>
                    <a:pt x="2312416" y="2206180"/>
                  </a:lnTo>
                  <a:lnTo>
                    <a:pt x="2292223" y="2239568"/>
                  </a:lnTo>
                  <a:lnTo>
                    <a:pt x="2268728" y="2270429"/>
                  </a:lnTo>
                  <a:lnTo>
                    <a:pt x="2242820" y="2299220"/>
                  </a:lnTo>
                  <a:lnTo>
                    <a:pt x="2214117" y="2325128"/>
                  </a:lnTo>
                  <a:lnTo>
                    <a:pt x="2183257" y="2348585"/>
                  </a:lnTo>
                  <a:lnTo>
                    <a:pt x="2149855" y="2368804"/>
                  </a:lnTo>
                  <a:lnTo>
                    <a:pt x="2114423" y="2385669"/>
                  </a:lnTo>
                  <a:lnTo>
                    <a:pt x="2077339" y="2399258"/>
                  </a:lnTo>
                  <a:lnTo>
                    <a:pt x="2038603" y="2409139"/>
                  </a:lnTo>
                  <a:lnTo>
                    <a:pt x="1998726" y="2415311"/>
                  </a:lnTo>
                  <a:lnTo>
                    <a:pt x="1957959" y="2417343"/>
                  </a:lnTo>
                  <a:lnTo>
                    <a:pt x="403059" y="2417343"/>
                  </a:lnTo>
                  <a:lnTo>
                    <a:pt x="362254" y="2415311"/>
                  </a:lnTo>
                  <a:lnTo>
                    <a:pt x="322325" y="2409139"/>
                  </a:lnTo>
                  <a:lnTo>
                    <a:pt x="283629" y="2399258"/>
                  </a:lnTo>
                  <a:lnTo>
                    <a:pt x="246583" y="2385669"/>
                  </a:lnTo>
                  <a:lnTo>
                    <a:pt x="211200" y="2368804"/>
                  </a:lnTo>
                  <a:lnTo>
                    <a:pt x="177774" y="2348585"/>
                  </a:lnTo>
                  <a:lnTo>
                    <a:pt x="146926" y="2325128"/>
                  </a:lnTo>
                  <a:lnTo>
                    <a:pt x="118135" y="2299220"/>
                  </a:lnTo>
                  <a:lnTo>
                    <a:pt x="92214" y="2270429"/>
                  </a:lnTo>
                  <a:lnTo>
                    <a:pt x="68770" y="2239568"/>
                  </a:lnTo>
                  <a:lnTo>
                    <a:pt x="48564" y="2206180"/>
                  </a:lnTo>
                  <a:lnTo>
                    <a:pt x="31686" y="2171192"/>
                  </a:lnTo>
                  <a:lnTo>
                    <a:pt x="18097" y="2134120"/>
                  </a:lnTo>
                  <a:lnTo>
                    <a:pt x="8216" y="2095423"/>
                  </a:lnTo>
                  <a:lnTo>
                    <a:pt x="2044" y="2055495"/>
                  </a:lnTo>
                  <a:lnTo>
                    <a:pt x="0" y="2014689"/>
                  </a:lnTo>
                  <a:lnTo>
                    <a:pt x="0" y="403098"/>
                  </a:lnTo>
                  <a:lnTo>
                    <a:pt x="2044" y="362204"/>
                  </a:lnTo>
                  <a:lnTo>
                    <a:pt x="8216" y="322325"/>
                  </a:lnTo>
                  <a:lnTo>
                    <a:pt x="18097" y="283591"/>
                  </a:lnTo>
                  <a:lnTo>
                    <a:pt x="31673" y="246634"/>
                  </a:lnTo>
                  <a:lnTo>
                    <a:pt x="48552" y="211200"/>
                  </a:lnTo>
                  <a:lnTo>
                    <a:pt x="68770" y="177800"/>
                  </a:lnTo>
                  <a:lnTo>
                    <a:pt x="92214" y="146938"/>
                  </a:lnTo>
                  <a:lnTo>
                    <a:pt x="118135" y="118110"/>
                  </a:lnTo>
                  <a:lnTo>
                    <a:pt x="146926" y="92202"/>
                  </a:lnTo>
                  <a:lnTo>
                    <a:pt x="177774" y="68706"/>
                  </a:lnTo>
                  <a:lnTo>
                    <a:pt x="211200" y="48513"/>
                  </a:lnTo>
                  <a:lnTo>
                    <a:pt x="246583" y="31623"/>
                  </a:lnTo>
                  <a:lnTo>
                    <a:pt x="283629" y="18034"/>
                  </a:lnTo>
                  <a:lnTo>
                    <a:pt x="322325" y="8255"/>
                  </a:lnTo>
                  <a:lnTo>
                    <a:pt x="362254" y="2032"/>
                  </a:lnTo>
                  <a:lnTo>
                    <a:pt x="403059" y="0"/>
                  </a:lnTo>
                  <a:close/>
                </a:path>
              </a:pathLst>
            </a:custGeom>
            <a:ln w="28956">
              <a:solidFill>
                <a:srgbClr val="FF0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88161" y="4432757"/>
            <a:ext cx="1127760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Unstable</a:t>
            </a:r>
            <a:endParaRPr sz="220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77057" y="3564509"/>
            <a:ext cx="2390140" cy="2446655"/>
            <a:chOff x="3377057" y="3564509"/>
            <a:chExt cx="2390140" cy="2446655"/>
          </a:xfrm>
        </p:grpSpPr>
        <p:sp>
          <p:nvSpPr>
            <p:cNvPr id="15" name="object 15"/>
            <p:cNvSpPr/>
            <p:nvPr/>
          </p:nvSpPr>
          <p:spPr>
            <a:xfrm>
              <a:off x="3406140" y="3593592"/>
              <a:ext cx="2331720" cy="2388235"/>
            </a:xfrm>
            <a:custGeom>
              <a:avLst/>
              <a:gdLst/>
              <a:ahLst/>
              <a:cxnLst/>
              <a:rect l="l" t="t" r="r" b="b"/>
              <a:pathLst>
                <a:path w="2331720" h="2388235">
                  <a:moveTo>
                    <a:pt x="1943100" y="0"/>
                  </a:moveTo>
                  <a:lnTo>
                    <a:pt x="388620" y="0"/>
                  </a:lnTo>
                  <a:lnTo>
                    <a:pt x="339872" y="3027"/>
                  </a:lnTo>
                  <a:lnTo>
                    <a:pt x="292931" y="11868"/>
                  </a:lnTo>
                  <a:lnTo>
                    <a:pt x="248161" y="26158"/>
                  </a:lnTo>
                  <a:lnTo>
                    <a:pt x="205927" y="45532"/>
                  </a:lnTo>
                  <a:lnTo>
                    <a:pt x="166592" y="69627"/>
                  </a:lnTo>
                  <a:lnTo>
                    <a:pt x="130521" y="98078"/>
                  </a:lnTo>
                  <a:lnTo>
                    <a:pt x="98078" y="130521"/>
                  </a:lnTo>
                  <a:lnTo>
                    <a:pt x="69627" y="166592"/>
                  </a:lnTo>
                  <a:lnTo>
                    <a:pt x="45532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20"/>
                  </a:lnTo>
                  <a:lnTo>
                    <a:pt x="0" y="1999475"/>
                  </a:lnTo>
                  <a:lnTo>
                    <a:pt x="3027" y="2048225"/>
                  </a:lnTo>
                  <a:lnTo>
                    <a:pt x="11868" y="2095169"/>
                  </a:lnTo>
                  <a:lnTo>
                    <a:pt x="26158" y="2139940"/>
                  </a:lnTo>
                  <a:lnTo>
                    <a:pt x="45532" y="2182176"/>
                  </a:lnTo>
                  <a:lnTo>
                    <a:pt x="69627" y="2221512"/>
                  </a:lnTo>
                  <a:lnTo>
                    <a:pt x="98078" y="2257584"/>
                  </a:lnTo>
                  <a:lnTo>
                    <a:pt x="130521" y="2290028"/>
                  </a:lnTo>
                  <a:lnTo>
                    <a:pt x="166592" y="2318479"/>
                  </a:lnTo>
                  <a:lnTo>
                    <a:pt x="205927" y="2342574"/>
                  </a:lnTo>
                  <a:lnTo>
                    <a:pt x="248161" y="2361949"/>
                  </a:lnTo>
                  <a:lnTo>
                    <a:pt x="292931" y="2376239"/>
                  </a:lnTo>
                  <a:lnTo>
                    <a:pt x="339872" y="2385080"/>
                  </a:lnTo>
                  <a:lnTo>
                    <a:pt x="388620" y="2388108"/>
                  </a:lnTo>
                  <a:lnTo>
                    <a:pt x="1943100" y="2388108"/>
                  </a:lnTo>
                  <a:lnTo>
                    <a:pt x="1991847" y="2385080"/>
                  </a:lnTo>
                  <a:lnTo>
                    <a:pt x="2038788" y="2376239"/>
                  </a:lnTo>
                  <a:lnTo>
                    <a:pt x="2083558" y="2361949"/>
                  </a:lnTo>
                  <a:lnTo>
                    <a:pt x="2125792" y="2342574"/>
                  </a:lnTo>
                  <a:lnTo>
                    <a:pt x="2165127" y="2318479"/>
                  </a:lnTo>
                  <a:lnTo>
                    <a:pt x="2201198" y="2290028"/>
                  </a:lnTo>
                  <a:lnTo>
                    <a:pt x="2233641" y="2257584"/>
                  </a:lnTo>
                  <a:lnTo>
                    <a:pt x="2262092" y="2221512"/>
                  </a:lnTo>
                  <a:lnTo>
                    <a:pt x="2286187" y="2182176"/>
                  </a:lnTo>
                  <a:lnTo>
                    <a:pt x="2305561" y="2139940"/>
                  </a:lnTo>
                  <a:lnTo>
                    <a:pt x="2319851" y="2095169"/>
                  </a:lnTo>
                  <a:lnTo>
                    <a:pt x="2328692" y="2048225"/>
                  </a:lnTo>
                  <a:lnTo>
                    <a:pt x="2331720" y="1999475"/>
                  </a:lnTo>
                  <a:lnTo>
                    <a:pt x="2331720" y="388620"/>
                  </a:lnTo>
                  <a:lnTo>
                    <a:pt x="2328692" y="339872"/>
                  </a:lnTo>
                  <a:lnTo>
                    <a:pt x="2319851" y="292931"/>
                  </a:lnTo>
                  <a:lnTo>
                    <a:pt x="2305561" y="248161"/>
                  </a:lnTo>
                  <a:lnTo>
                    <a:pt x="2286187" y="205927"/>
                  </a:lnTo>
                  <a:lnTo>
                    <a:pt x="2262092" y="166592"/>
                  </a:lnTo>
                  <a:lnTo>
                    <a:pt x="2233641" y="130521"/>
                  </a:lnTo>
                  <a:lnTo>
                    <a:pt x="2201198" y="98078"/>
                  </a:lnTo>
                  <a:lnTo>
                    <a:pt x="2165127" y="69627"/>
                  </a:lnTo>
                  <a:lnTo>
                    <a:pt x="2125792" y="45532"/>
                  </a:lnTo>
                  <a:lnTo>
                    <a:pt x="2083558" y="26158"/>
                  </a:lnTo>
                  <a:lnTo>
                    <a:pt x="2038788" y="11868"/>
                  </a:lnTo>
                  <a:lnTo>
                    <a:pt x="1991847" y="3027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91662" y="3579114"/>
              <a:ext cx="2360930" cy="2417445"/>
            </a:xfrm>
            <a:custGeom>
              <a:avLst/>
              <a:gdLst/>
              <a:ahLst/>
              <a:cxnLst/>
              <a:rect l="l" t="t" r="r" b="b"/>
              <a:pathLst>
                <a:path w="2360929" h="2417445">
                  <a:moveTo>
                    <a:pt x="403098" y="0"/>
                  </a:moveTo>
                  <a:lnTo>
                    <a:pt x="1957959" y="0"/>
                  </a:lnTo>
                  <a:lnTo>
                    <a:pt x="1998726" y="2032"/>
                  </a:lnTo>
                  <a:lnTo>
                    <a:pt x="2038603" y="8255"/>
                  </a:lnTo>
                  <a:lnTo>
                    <a:pt x="2077339" y="18034"/>
                  </a:lnTo>
                  <a:lnTo>
                    <a:pt x="2114423" y="31623"/>
                  </a:lnTo>
                  <a:lnTo>
                    <a:pt x="2149855" y="48513"/>
                  </a:lnTo>
                  <a:lnTo>
                    <a:pt x="2183257" y="68706"/>
                  </a:lnTo>
                  <a:lnTo>
                    <a:pt x="2214117" y="92202"/>
                  </a:lnTo>
                  <a:lnTo>
                    <a:pt x="2242820" y="118110"/>
                  </a:lnTo>
                  <a:lnTo>
                    <a:pt x="2268728" y="146938"/>
                  </a:lnTo>
                  <a:lnTo>
                    <a:pt x="2292223" y="177800"/>
                  </a:lnTo>
                  <a:lnTo>
                    <a:pt x="2312416" y="211200"/>
                  </a:lnTo>
                  <a:lnTo>
                    <a:pt x="2329307" y="246634"/>
                  </a:lnTo>
                  <a:lnTo>
                    <a:pt x="2342896" y="283591"/>
                  </a:lnTo>
                  <a:lnTo>
                    <a:pt x="2352802" y="322325"/>
                  </a:lnTo>
                  <a:lnTo>
                    <a:pt x="2358898" y="362204"/>
                  </a:lnTo>
                  <a:lnTo>
                    <a:pt x="2360929" y="403098"/>
                  </a:lnTo>
                  <a:lnTo>
                    <a:pt x="2360929" y="2014689"/>
                  </a:lnTo>
                  <a:lnTo>
                    <a:pt x="2358898" y="2055495"/>
                  </a:lnTo>
                  <a:lnTo>
                    <a:pt x="2352802" y="2095423"/>
                  </a:lnTo>
                  <a:lnTo>
                    <a:pt x="2342896" y="2134120"/>
                  </a:lnTo>
                  <a:lnTo>
                    <a:pt x="2329307" y="2171192"/>
                  </a:lnTo>
                  <a:lnTo>
                    <a:pt x="2312416" y="2206180"/>
                  </a:lnTo>
                  <a:lnTo>
                    <a:pt x="2292223" y="2239568"/>
                  </a:lnTo>
                  <a:lnTo>
                    <a:pt x="2268728" y="2270429"/>
                  </a:lnTo>
                  <a:lnTo>
                    <a:pt x="2242820" y="2299220"/>
                  </a:lnTo>
                  <a:lnTo>
                    <a:pt x="2214117" y="2325128"/>
                  </a:lnTo>
                  <a:lnTo>
                    <a:pt x="2183257" y="2348585"/>
                  </a:lnTo>
                  <a:lnTo>
                    <a:pt x="2149855" y="2368804"/>
                  </a:lnTo>
                  <a:lnTo>
                    <a:pt x="2114423" y="2385669"/>
                  </a:lnTo>
                  <a:lnTo>
                    <a:pt x="2077339" y="2399258"/>
                  </a:lnTo>
                  <a:lnTo>
                    <a:pt x="2038603" y="2409139"/>
                  </a:lnTo>
                  <a:lnTo>
                    <a:pt x="1998726" y="2415311"/>
                  </a:lnTo>
                  <a:lnTo>
                    <a:pt x="1957959" y="2417343"/>
                  </a:lnTo>
                  <a:lnTo>
                    <a:pt x="403098" y="2417343"/>
                  </a:lnTo>
                  <a:lnTo>
                    <a:pt x="362203" y="2415311"/>
                  </a:lnTo>
                  <a:lnTo>
                    <a:pt x="322325" y="2409139"/>
                  </a:lnTo>
                  <a:lnTo>
                    <a:pt x="283590" y="2399258"/>
                  </a:lnTo>
                  <a:lnTo>
                    <a:pt x="246634" y="2385669"/>
                  </a:lnTo>
                  <a:lnTo>
                    <a:pt x="211200" y="2368804"/>
                  </a:lnTo>
                  <a:lnTo>
                    <a:pt x="177800" y="2348585"/>
                  </a:lnTo>
                  <a:lnTo>
                    <a:pt x="146938" y="2325128"/>
                  </a:lnTo>
                  <a:lnTo>
                    <a:pt x="118110" y="2299220"/>
                  </a:lnTo>
                  <a:lnTo>
                    <a:pt x="92201" y="2270429"/>
                  </a:lnTo>
                  <a:lnTo>
                    <a:pt x="68707" y="2239568"/>
                  </a:lnTo>
                  <a:lnTo>
                    <a:pt x="48513" y="2206180"/>
                  </a:lnTo>
                  <a:lnTo>
                    <a:pt x="31750" y="2171192"/>
                  </a:lnTo>
                  <a:lnTo>
                    <a:pt x="18034" y="2134120"/>
                  </a:lnTo>
                  <a:lnTo>
                    <a:pt x="8254" y="2095423"/>
                  </a:lnTo>
                  <a:lnTo>
                    <a:pt x="2032" y="2055495"/>
                  </a:lnTo>
                  <a:lnTo>
                    <a:pt x="0" y="2014689"/>
                  </a:lnTo>
                  <a:lnTo>
                    <a:pt x="0" y="403098"/>
                  </a:lnTo>
                  <a:lnTo>
                    <a:pt x="2032" y="362204"/>
                  </a:lnTo>
                  <a:lnTo>
                    <a:pt x="8254" y="322325"/>
                  </a:lnTo>
                  <a:lnTo>
                    <a:pt x="18034" y="283591"/>
                  </a:lnTo>
                  <a:lnTo>
                    <a:pt x="31623" y="246634"/>
                  </a:lnTo>
                  <a:lnTo>
                    <a:pt x="48513" y="211200"/>
                  </a:lnTo>
                  <a:lnTo>
                    <a:pt x="68707" y="177800"/>
                  </a:lnTo>
                  <a:lnTo>
                    <a:pt x="92201" y="146938"/>
                  </a:lnTo>
                  <a:lnTo>
                    <a:pt x="118110" y="118110"/>
                  </a:lnTo>
                  <a:lnTo>
                    <a:pt x="146938" y="92202"/>
                  </a:lnTo>
                  <a:lnTo>
                    <a:pt x="177800" y="68706"/>
                  </a:lnTo>
                  <a:lnTo>
                    <a:pt x="211200" y="48513"/>
                  </a:lnTo>
                  <a:lnTo>
                    <a:pt x="246634" y="31623"/>
                  </a:lnTo>
                  <a:lnTo>
                    <a:pt x="283590" y="18034"/>
                  </a:lnTo>
                  <a:lnTo>
                    <a:pt x="322325" y="8255"/>
                  </a:lnTo>
                  <a:lnTo>
                    <a:pt x="362203" y="2032"/>
                  </a:lnTo>
                  <a:lnTo>
                    <a:pt x="403098" y="0"/>
                  </a:lnTo>
                  <a:close/>
                </a:path>
              </a:pathLst>
            </a:custGeom>
            <a:ln w="28956">
              <a:solidFill>
                <a:srgbClr val="FF0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84421" y="4097782"/>
            <a:ext cx="137414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Non-ST  Elevation  M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ardial  Infarct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97523" y="3564635"/>
            <a:ext cx="2390140" cy="2446655"/>
            <a:chOff x="6097523" y="3564635"/>
            <a:chExt cx="2390140" cy="2446655"/>
          </a:xfrm>
        </p:grpSpPr>
        <p:sp>
          <p:nvSpPr>
            <p:cNvPr id="19" name="object 19"/>
            <p:cNvSpPr/>
            <p:nvPr/>
          </p:nvSpPr>
          <p:spPr>
            <a:xfrm>
              <a:off x="6126479" y="3593591"/>
              <a:ext cx="2331720" cy="2388235"/>
            </a:xfrm>
            <a:custGeom>
              <a:avLst/>
              <a:gdLst/>
              <a:ahLst/>
              <a:cxnLst/>
              <a:rect l="l" t="t" r="r" b="b"/>
              <a:pathLst>
                <a:path w="2331720" h="2388235">
                  <a:moveTo>
                    <a:pt x="1943100" y="0"/>
                  </a:moveTo>
                  <a:lnTo>
                    <a:pt x="388620" y="0"/>
                  </a:lnTo>
                  <a:lnTo>
                    <a:pt x="339872" y="3027"/>
                  </a:lnTo>
                  <a:lnTo>
                    <a:pt x="292931" y="11868"/>
                  </a:lnTo>
                  <a:lnTo>
                    <a:pt x="248161" y="26158"/>
                  </a:lnTo>
                  <a:lnTo>
                    <a:pt x="205927" y="45532"/>
                  </a:lnTo>
                  <a:lnTo>
                    <a:pt x="166592" y="69627"/>
                  </a:lnTo>
                  <a:lnTo>
                    <a:pt x="130521" y="98078"/>
                  </a:lnTo>
                  <a:lnTo>
                    <a:pt x="98078" y="130521"/>
                  </a:lnTo>
                  <a:lnTo>
                    <a:pt x="69627" y="166592"/>
                  </a:lnTo>
                  <a:lnTo>
                    <a:pt x="45532" y="205927"/>
                  </a:lnTo>
                  <a:lnTo>
                    <a:pt x="26158" y="248161"/>
                  </a:lnTo>
                  <a:lnTo>
                    <a:pt x="11868" y="292931"/>
                  </a:lnTo>
                  <a:lnTo>
                    <a:pt x="3027" y="339872"/>
                  </a:lnTo>
                  <a:lnTo>
                    <a:pt x="0" y="388620"/>
                  </a:lnTo>
                  <a:lnTo>
                    <a:pt x="0" y="1999475"/>
                  </a:lnTo>
                  <a:lnTo>
                    <a:pt x="3027" y="2048225"/>
                  </a:lnTo>
                  <a:lnTo>
                    <a:pt x="11868" y="2095169"/>
                  </a:lnTo>
                  <a:lnTo>
                    <a:pt x="26158" y="2139940"/>
                  </a:lnTo>
                  <a:lnTo>
                    <a:pt x="45532" y="2182176"/>
                  </a:lnTo>
                  <a:lnTo>
                    <a:pt x="69627" y="2221512"/>
                  </a:lnTo>
                  <a:lnTo>
                    <a:pt x="98078" y="2257584"/>
                  </a:lnTo>
                  <a:lnTo>
                    <a:pt x="130521" y="2290028"/>
                  </a:lnTo>
                  <a:lnTo>
                    <a:pt x="166592" y="2318479"/>
                  </a:lnTo>
                  <a:lnTo>
                    <a:pt x="205927" y="2342574"/>
                  </a:lnTo>
                  <a:lnTo>
                    <a:pt x="248161" y="2361949"/>
                  </a:lnTo>
                  <a:lnTo>
                    <a:pt x="292931" y="2376239"/>
                  </a:lnTo>
                  <a:lnTo>
                    <a:pt x="339872" y="2385080"/>
                  </a:lnTo>
                  <a:lnTo>
                    <a:pt x="388620" y="2388108"/>
                  </a:lnTo>
                  <a:lnTo>
                    <a:pt x="1943100" y="2388108"/>
                  </a:lnTo>
                  <a:lnTo>
                    <a:pt x="1991847" y="2385080"/>
                  </a:lnTo>
                  <a:lnTo>
                    <a:pt x="2038788" y="2376239"/>
                  </a:lnTo>
                  <a:lnTo>
                    <a:pt x="2083558" y="2361949"/>
                  </a:lnTo>
                  <a:lnTo>
                    <a:pt x="2125792" y="2342574"/>
                  </a:lnTo>
                  <a:lnTo>
                    <a:pt x="2165127" y="2318479"/>
                  </a:lnTo>
                  <a:lnTo>
                    <a:pt x="2201198" y="2290028"/>
                  </a:lnTo>
                  <a:lnTo>
                    <a:pt x="2233641" y="2257584"/>
                  </a:lnTo>
                  <a:lnTo>
                    <a:pt x="2262092" y="2221512"/>
                  </a:lnTo>
                  <a:lnTo>
                    <a:pt x="2286187" y="2182176"/>
                  </a:lnTo>
                  <a:lnTo>
                    <a:pt x="2305561" y="2139940"/>
                  </a:lnTo>
                  <a:lnTo>
                    <a:pt x="2319851" y="2095169"/>
                  </a:lnTo>
                  <a:lnTo>
                    <a:pt x="2328692" y="2048225"/>
                  </a:lnTo>
                  <a:lnTo>
                    <a:pt x="2331720" y="1999475"/>
                  </a:lnTo>
                  <a:lnTo>
                    <a:pt x="2331720" y="388620"/>
                  </a:lnTo>
                  <a:lnTo>
                    <a:pt x="2328692" y="339872"/>
                  </a:lnTo>
                  <a:lnTo>
                    <a:pt x="2319851" y="292931"/>
                  </a:lnTo>
                  <a:lnTo>
                    <a:pt x="2305561" y="248161"/>
                  </a:lnTo>
                  <a:lnTo>
                    <a:pt x="2286187" y="205927"/>
                  </a:lnTo>
                  <a:lnTo>
                    <a:pt x="2262092" y="166592"/>
                  </a:lnTo>
                  <a:lnTo>
                    <a:pt x="2233641" y="130521"/>
                  </a:lnTo>
                  <a:lnTo>
                    <a:pt x="2201198" y="98078"/>
                  </a:lnTo>
                  <a:lnTo>
                    <a:pt x="2165127" y="69627"/>
                  </a:lnTo>
                  <a:lnTo>
                    <a:pt x="2125792" y="45532"/>
                  </a:lnTo>
                  <a:lnTo>
                    <a:pt x="2083558" y="26158"/>
                  </a:lnTo>
                  <a:lnTo>
                    <a:pt x="2038788" y="11868"/>
                  </a:lnTo>
                  <a:lnTo>
                    <a:pt x="1991847" y="3027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2001" y="3579113"/>
              <a:ext cx="2360930" cy="2417445"/>
            </a:xfrm>
            <a:custGeom>
              <a:avLst/>
              <a:gdLst/>
              <a:ahLst/>
              <a:cxnLst/>
              <a:rect l="l" t="t" r="r" b="b"/>
              <a:pathLst>
                <a:path w="2360929" h="2417445">
                  <a:moveTo>
                    <a:pt x="403098" y="0"/>
                  </a:moveTo>
                  <a:lnTo>
                    <a:pt x="1957958" y="0"/>
                  </a:lnTo>
                  <a:lnTo>
                    <a:pt x="1998726" y="2032"/>
                  </a:lnTo>
                  <a:lnTo>
                    <a:pt x="2038603" y="8255"/>
                  </a:lnTo>
                  <a:lnTo>
                    <a:pt x="2077339" y="18034"/>
                  </a:lnTo>
                  <a:lnTo>
                    <a:pt x="2114423" y="31623"/>
                  </a:lnTo>
                  <a:lnTo>
                    <a:pt x="2149855" y="48513"/>
                  </a:lnTo>
                  <a:lnTo>
                    <a:pt x="2183256" y="68706"/>
                  </a:lnTo>
                  <a:lnTo>
                    <a:pt x="2214118" y="92202"/>
                  </a:lnTo>
                  <a:lnTo>
                    <a:pt x="2242820" y="118110"/>
                  </a:lnTo>
                  <a:lnTo>
                    <a:pt x="2268728" y="146938"/>
                  </a:lnTo>
                  <a:lnTo>
                    <a:pt x="2292223" y="177800"/>
                  </a:lnTo>
                  <a:lnTo>
                    <a:pt x="2312416" y="211200"/>
                  </a:lnTo>
                  <a:lnTo>
                    <a:pt x="2329306" y="246634"/>
                  </a:lnTo>
                  <a:lnTo>
                    <a:pt x="2342896" y="283591"/>
                  </a:lnTo>
                  <a:lnTo>
                    <a:pt x="2352802" y="322325"/>
                  </a:lnTo>
                  <a:lnTo>
                    <a:pt x="2358898" y="362204"/>
                  </a:lnTo>
                  <a:lnTo>
                    <a:pt x="2360929" y="403098"/>
                  </a:lnTo>
                  <a:lnTo>
                    <a:pt x="2360929" y="2014689"/>
                  </a:lnTo>
                  <a:lnTo>
                    <a:pt x="2358898" y="2055495"/>
                  </a:lnTo>
                  <a:lnTo>
                    <a:pt x="2352802" y="2095423"/>
                  </a:lnTo>
                  <a:lnTo>
                    <a:pt x="2342896" y="2134120"/>
                  </a:lnTo>
                  <a:lnTo>
                    <a:pt x="2329306" y="2171192"/>
                  </a:lnTo>
                  <a:lnTo>
                    <a:pt x="2312416" y="2206180"/>
                  </a:lnTo>
                  <a:lnTo>
                    <a:pt x="2292223" y="2239568"/>
                  </a:lnTo>
                  <a:lnTo>
                    <a:pt x="2268728" y="2270429"/>
                  </a:lnTo>
                  <a:lnTo>
                    <a:pt x="2242820" y="2299220"/>
                  </a:lnTo>
                  <a:lnTo>
                    <a:pt x="2214118" y="2325128"/>
                  </a:lnTo>
                  <a:lnTo>
                    <a:pt x="2183256" y="2348585"/>
                  </a:lnTo>
                  <a:lnTo>
                    <a:pt x="2149855" y="2368804"/>
                  </a:lnTo>
                  <a:lnTo>
                    <a:pt x="2114423" y="2385669"/>
                  </a:lnTo>
                  <a:lnTo>
                    <a:pt x="2077339" y="2399258"/>
                  </a:lnTo>
                  <a:lnTo>
                    <a:pt x="2038603" y="2409139"/>
                  </a:lnTo>
                  <a:lnTo>
                    <a:pt x="1998726" y="2415311"/>
                  </a:lnTo>
                  <a:lnTo>
                    <a:pt x="1957958" y="2417343"/>
                  </a:lnTo>
                  <a:lnTo>
                    <a:pt x="403098" y="2417343"/>
                  </a:lnTo>
                  <a:lnTo>
                    <a:pt x="362203" y="2415311"/>
                  </a:lnTo>
                  <a:lnTo>
                    <a:pt x="322325" y="2409139"/>
                  </a:lnTo>
                  <a:lnTo>
                    <a:pt x="283590" y="2399258"/>
                  </a:lnTo>
                  <a:lnTo>
                    <a:pt x="246634" y="2385669"/>
                  </a:lnTo>
                  <a:lnTo>
                    <a:pt x="211200" y="2368804"/>
                  </a:lnTo>
                  <a:lnTo>
                    <a:pt x="177800" y="2348585"/>
                  </a:lnTo>
                  <a:lnTo>
                    <a:pt x="146938" y="2325128"/>
                  </a:lnTo>
                  <a:lnTo>
                    <a:pt x="118110" y="2299220"/>
                  </a:lnTo>
                  <a:lnTo>
                    <a:pt x="92201" y="2270429"/>
                  </a:lnTo>
                  <a:lnTo>
                    <a:pt x="68707" y="2239568"/>
                  </a:lnTo>
                  <a:lnTo>
                    <a:pt x="48513" y="2206180"/>
                  </a:lnTo>
                  <a:lnTo>
                    <a:pt x="31750" y="2171192"/>
                  </a:lnTo>
                  <a:lnTo>
                    <a:pt x="18034" y="2134120"/>
                  </a:lnTo>
                  <a:lnTo>
                    <a:pt x="8255" y="2095423"/>
                  </a:lnTo>
                  <a:lnTo>
                    <a:pt x="2032" y="2055495"/>
                  </a:lnTo>
                  <a:lnTo>
                    <a:pt x="0" y="2014689"/>
                  </a:lnTo>
                  <a:lnTo>
                    <a:pt x="0" y="403098"/>
                  </a:lnTo>
                  <a:lnTo>
                    <a:pt x="2032" y="362204"/>
                  </a:lnTo>
                  <a:lnTo>
                    <a:pt x="8255" y="322325"/>
                  </a:lnTo>
                  <a:lnTo>
                    <a:pt x="18034" y="283591"/>
                  </a:lnTo>
                  <a:lnTo>
                    <a:pt x="31623" y="246634"/>
                  </a:lnTo>
                  <a:lnTo>
                    <a:pt x="48513" y="211200"/>
                  </a:lnTo>
                  <a:lnTo>
                    <a:pt x="68707" y="177800"/>
                  </a:lnTo>
                  <a:lnTo>
                    <a:pt x="92201" y="146938"/>
                  </a:lnTo>
                  <a:lnTo>
                    <a:pt x="118110" y="118110"/>
                  </a:lnTo>
                  <a:lnTo>
                    <a:pt x="146938" y="92202"/>
                  </a:lnTo>
                  <a:lnTo>
                    <a:pt x="177800" y="68706"/>
                  </a:lnTo>
                  <a:lnTo>
                    <a:pt x="211200" y="48513"/>
                  </a:lnTo>
                  <a:lnTo>
                    <a:pt x="246634" y="31623"/>
                  </a:lnTo>
                  <a:lnTo>
                    <a:pt x="283590" y="18034"/>
                  </a:lnTo>
                  <a:lnTo>
                    <a:pt x="322325" y="8255"/>
                  </a:lnTo>
                  <a:lnTo>
                    <a:pt x="362203" y="2032"/>
                  </a:lnTo>
                  <a:lnTo>
                    <a:pt x="403098" y="0"/>
                  </a:lnTo>
                  <a:close/>
                </a:path>
              </a:pathLst>
            </a:custGeom>
            <a:ln w="28956">
              <a:solidFill>
                <a:srgbClr val="FF0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05778" y="4265422"/>
            <a:ext cx="13741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Acute  M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ardial  infarct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762000"/>
            <a:ext cx="5410200" cy="1066800"/>
          </a:xfrm>
          <a:prstGeom prst="rect">
            <a:avLst/>
          </a:prstGeom>
          <a:solidFill>
            <a:srgbClr val="330022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87566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9F5D5B"/>
                </a:solidFill>
              </a:rPr>
              <a:t>Presentation of coronary heart  disease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239011" y="1810511"/>
            <a:ext cx="6972300" cy="1924050"/>
            <a:chOff x="1239011" y="1810511"/>
            <a:chExt cx="6972300" cy="1924050"/>
          </a:xfrm>
        </p:grpSpPr>
        <p:sp>
          <p:nvSpPr>
            <p:cNvPr id="5" name="object 5"/>
            <p:cNvSpPr/>
            <p:nvPr/>
          </p:nvSpPr>
          <p:spPr>
            <a:xfrm>
              <a:off x="1296161" y="1829561"/>
              <a:ext cx="6858000" cy="1524000"/>
            </a:xfrm>
            <a:custGeom>
              <a:avLst/>
              <a:gdLst/>
              <a:ahLst/>
              <a:cxnLst/>
              <a:rect l="l" t="t" r="r" b="b"/>
              <a:pathLst>
                <a:path w="6858000" h="1524000">
                  <a:moveTo>
                    <a:pt x="0" y="1524000"/>
                  </a:moveTo>
                  <a:lnTo>
                    <a:pt x="6858000" y="1524000"/>
                  </a:lnTo>
                </a:path>
                <a:path w="6858000" h="1524000">
                  <a:moveTo>
                    <a:pt x="3276600" y="0"/>
                  </a:moveTo>
                  <a:lnTo>
                    <a:pt x="3276600" y="15240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9012" y="3353561"/>
              <a:ext cx="6972300" cy="381000"/>
            </a:xfrm>
            <a:custGeom>
              <a:avLst/>
              <a:gdLst/>
              <a:ahLst/>
              <a:cxnLst/>
              <a:rect l="l" t="t" r="r" b="b"/>
              <a:pathLst>
                <a:path w="6972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266700"/>
                  </a:ln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  <a:path w="6972300" h="381000">
                  <a:moveTo>
                    <a:pt x="1485900" y="266700"/>
                  </a:moveTo>
                  <a:lnTo>
                    <a:pt x="1447800" y="266700"/>
                  </a:lnTo>
                  <a:lnTo>
                    <a:pt x="1447800" y="0"/>
                  </a:lnTo>
                  <a:lnTo>
                    <a:pt x="1409700" y="0"/>
                  </a:lnTo>
                  <a:lnTo>
                    <a:pt x="1409700" y="266700"/>
                  </a:lnTo>
                  <a:lnTo>
                    <a:pt x="1371600" y="266700"/>
                  </a:lnTo>
                  <a:lnTo>
                    <a:pt x="1428750" y="381000"/>
                  </a:lnTo>
                  <a:lnTo>
                    <a:pt x="1476375" y="285750"/>
                  </a:lnTo>
                  <a:lnTo>
                    <a:pt x="1485900" y="266700"/>
                  </a:lnTo>
                  <a:close/>
                </a:path>
                <a:path w="6972300" h="381000">
                  <a:moveTo>
                    <a:pt x="5295887" y="266700"/>
                  </a:moveTo>
                  <a:lnTo>
                    <a:pt x="5257800" y="266700"/>
                  </a:lnTo>
                  <a:lnTo>
                    <a:pt x="5257800" y="0"/>
                  </a:lnTo>
                  <a:lnTo>
                    <a:pt x="5219700" y="0"/>
                  </a:lnTo>
                  <a:lnTo>
                    <a:pt x="5219700" y="266700"/>
                  </a:lnTo>
                  <a:lnTo>
                    <a:pt x="5181600" y="266700"/>
                  </a:lnTo>
                  <a:lnTo>
                    <a:pt x="5238750" y="381000"/>
                  </a:lnTo>
                  <a:lnTo>
                    <a:pt x="5286362" y="285750"/>
                  </a:lnTo>
                  <a:lnTo>
                    <a:pt x="5295887" y="266700"/>
                  </a:lnTo>
                  <a:close/>
                </a:path>
                <a:path w="6972300" h="381000">
                  <a:moveTo>
                    <a:pt x="6972300" y="266700"/>
                  </a:moveTo>
                  <a:lnTo>
                    <a:pt x="6934200" y="266700"/>
                  </a:lnTo>
                  <a:lnTo>
                    <a:pt x="6934200" y="0"/>
                  </a:lnTo>
                  <a:lnTo>
                    <a:pt x="6896100" y="0"/>
                  </a:lnTo>
                  <a:lnTo>
                    <a:pt x="6896100" y="266700"/>
                  </a:lnTo>
                  <a:lnTo>
                    <a:pt x="6858000" y="266700"/>
                  </a:lnTo>
                  <a:lnTo>
                    <a:pt x="6915150" y="381000"/>
                  </a:lnTo>
                  <a:lnTo>
                    <a:pt x="6962775" y="285750"/>
                  </a:lnTo>
                  <a:lnTo>
                    <a:pt x="6972300" y="266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9361" y="3735070"/>
            <a:ext cx="1447800" cy="52578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1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Asymptomatic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5761" y="3735070"/>
            <a:ext cx="1447800" cy="5562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35609" marR="100330" indent="-330835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stable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4561" y="3735070"/>
            <a:ext cx="1600200" cy="5562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5410" marR="99695" indent="45720">
              <a:lnSpc>
                <a:spcPct val="100000"/>
              </a:lnSpc>
              <a:spcBef>
                <a:spcPts val="31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Acute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coronary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(ACS)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3161" y="3735070"/>
            <a:ext cx="762000" cy="6096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26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48228" y="4344161"/>
            <a:ext cx="2600325" cy="1604010"/>
            <a:chOff x="3348228" y="4344161"/>
            <a:chExt cx="2600325" cy="1604010"/>
          </a:xfrm>
        </p:grpSpPr>
        <p:sp>
          <p:nvSpPr>
            <p:cNvPr id="12" name="object 12"/>
            <p:cNvSpPr/>
            <p:nvPr/>
          </p:nvSpPr>
          <p:spPr>
            <a:xfrm>
              <a:off x="4572762" y="4344161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2800" y="4876799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0" y="533400"/>
                  </a:moveTo>
                  <a:lnTo>
                    <a:pt x="6688" y="478854"/>
                  </a:lnTo>
                  <a:lnTo>
                    <a:pt x="26319" y="425886"/>
                  </a:lnTo>
                  <a:lnTo>
                    <a:pt x="58241" y="374764"/>
                  </a:lnTo>
                  <a:lnTo>
                    <a:pt x="101804" y="325755"/>
                  </a:lnTo>
                  <a:lnTo>
                    <a:pt x="156355" y="279127"/>
                  </a:lnTo>
                  <a:lnTo>
                    <a:pt x="187548" y="256789"/>
                  </a:lnTo>
                  <a:lnTo>
                    <a:pt x="221244" y="235148"/>
                  </a:lnTo>
                  <a:lnTo>
                    <a:pt x="257361" y="214236"/>
                  </a:lnTo>
                  <a:lnTo>
                    <a:pt x="295818" y="194086"/>
                  </a:lnTo>
                  <a:lnTo>
                    <a:pt x="336534" y="174733"/>
                  </a:lnTo>
                  <a:lnTo>
                    <a:pt x="379428" y="156210"/>
                  </a:lnTo>
                  <a:lnTo>
                    <a:pt x="424417" y="138549"/>
                  </a:lnTo>
                  <a:lnTo>
                    <a:pt x="471421" y="121786"/>
                  </a:lnTo>
                  <a:lnTo>
                    <a:pt x="520358" y="105952"/>
                  </a:lnTo>
                  <a:lnTo>
                    <a:pt x="571146" y="91082"/>
                  </a:lnTo>
                  <a:lnTo>
                    <a:pt x="623705" y="77210"/>
                  </a:lnTo>
                  <a:lnTo>
                    <a:pt x="677952" y="64368"/>
                  </a:lnTo>
                  <a:lnTo>
                    <a:pt x="733807" y="52590"/>
                  </a:lnTo>
                  <a:lnTo>
                    <a:pt x="791188" y="41910"/>
                  </a:lnTo>
                  <a:lnTo>
                    <a:pt x="850013" y="32360"/>
                  </a:lnTo>
                  <a:lnTo>
                    <a:pt x="910202" y="23976"/>
                  </a:lnTo>
                  <a:lnTo>
                    <a:pt x="971672" y="16789"/>
                  </a:lnTo>
                  <a:lnTo>
                    <a:pt x="1034342" y="10834"/>
                  </a:lnTo>
                  <a:lnTo>
                    <a:pt x="1098132" y="6144"/>
                  </a:lnTo>
                  <a:lnTo>
                    <a:pt x="1162959" y="2753"/>
                  </a:lnTo>
                  <a:lnTo>
                    <a:pt x="1228742" y="693"/>
                  </a:lnTo>
                  <a:lnTo>
                    <a:pt x="1295400" y="0"/>
                  </a:lnTo>
                  <a:lnTo>
                    <a:pt x="1362057" y="693"/>
                  </a:lnTo>
                  <a:lnTo>
                    <a:pt x="1427840" y="2753"/>
                  </a:lnTo>
                  <a:lnTo>
                    <a:pt x="1492667" y="6144"/>
                  </a:lnTo>
                  <a:lnTo>
                    <a:pt x="1556457" y="10834"/>
                  </a:lnTo>
                  <a:lnTo>
                    <a:pt x="1619127" y="16789"/>
                  </a:lnTo>
                  <a:lnTo>
                    <a:pt x="1680597" y="23976"/>
                  </a:lnTo>
                  <a:lnTo>
                    <a:pt x="1740786" y="32360"/>
                  </a:lnTo>
                  <a:lnTo>
                    <a:pt x="1799611" y="41910"/>
                  </a:lnTo>
                  <a:lnTo>
                    <a:pt x="1856992" y="52590"/>
                  </a:lnTo>
                  <a:lnTo>
                    <a:pt x="1912847" y="64368"/>
                  </a:lnTo>
                  <a:lnTo>
                    <a:pt x="1967094" y="77210"/>
                  </a:lnTo>
                  <a:lnTo>
                    <a:pt x="2019653" y="91082"/>
                  </a:lnTo>
                  <a:lnTo>
                    <a:pt x="2070441" y="105952"/>
                  </a:lnTo>
                  <a:lnTo>
                    <a:pt x="2119378" y="121786"/>
                  </a:lnTo>
                  <a:lnTo>
                    <a:pt x="2166382" y="138549"/>
                  </a:lnTo>
                  <a:lnTo>
                    <a:pt x="2211371" y="156210"/>
                  </a:lnTo>
                  <a:lnTo>
                    <a:pt x="2254265" y="174733"/>
                  </a:lnTo>
                  <a:lnTo>
                    <a:pt x="2294981" y="194086"/>
                  </a:lnTo>
                  <a:lnTo>
                    <a:pt x="2333438" y="214236"/>
                  </a:lnTo>
                  <a:lnTo>
                    <a:pt x="2369555" y="235148"/>
                  </a:lnTo>
                  <a:lnTo>
                    <a:pt x="2403251" y="256789"/>
                  </a:lnTo>
                  <a:lnTo>
                    <a:pt x="2434444" y="279127"/>
                  </a:lnTo>
                  <a:lnTo>
                    <a:pt x="2488995" y="325755"/>
                  </a:lnTo>
                  <a:lnTo>
                    <a:pt x="2532558" y="374764"/>
                  </a:lnTo>
                  <a:lnTo>
                    <a:pt x="2564480" y="425886"/>
                  </a:lnTo>
                  <a:lnTo>
                    <a:pt x="2584111" y="478854"/>
                  </a:lnTo>
                  <a:lnTo>
                    <a:pt x="2590800" y="533400"/>
                  </a:lnTo>
                  <a:lnTo>
                    <a:pt x="2589114" y="560848"/>
                  </a:lnTo>
                  <a:lnTo>
                    <a:pt x="2575873" y="614631"/>
                  </a:lnTo>
                  <a:lnTo>
                    <a:pt x="2550014" y="666705"/>
                  </a:lnTo>
                  <a:lnTo>
                    <a:pt x="2512191" y="716801"/>
                  </a:lnTo>
                  <a:lnTo>
                    <a:pt x="2463052" y="764651"/>
                  </a:lnTo>
                  <a:lnTo>
                    <a:pt x="2403251" y="809987"/>
                  </a:lnTo>
                  <a:lnTo>
                    <a:pt x="2369555" y="831629"/>
                  </a:lnTo>
                  <a:lnTo>
                    <a:pt x="2333438" y="852541"/>
                  </a:lnTo>
                  <a:lnTo>
                    <a:pt x="2294981" y="872692"/>
                  </a:lnTo>
                  <a:lnTo>
                    <a:pt x="2254265" y="892046"/>
                  </a:lnTo>
                  <a:lnTo>
                    <a:pt x="2211371" y="910570"/>
                  </a:lnTo>
                  <a:lnTo>
                    <a:pt x="2166382" y="928232"/>
                  </a:lnTo>
                  <a:lnTo>
                    <a:pt x="2119378" y="944997"/>
                  </a:lnTo>
                  <a:lnTo>
                    <a:pt x="2070441" y="960832"/>
                  </a:lnTo>
                  <a:lnTo>
                    <a:pt x="2019653" y="975703"/>
                  </a:lnTo>
                  <a:lnTo>
                    <a:pt x="1967094" y="989578"/>
                  </a:lnTo>
                  <a:lnTo>
                    <a:pt x="1912847" y="1002421"/>
                  </a:lnTo>
                  <a:lnTo>
                    <a:pt x="1856992" y="1014201"/>
                  </a:lnTo>
                  <a:lnTo>
                    <a:pt x="1799611" y="1024882"/>
                  </a:lnTo>
                  <a:lnTo>
                    <a:pt x="1740786" y="1034433"/>
                  </a:lnTo>
                  <a:lnTo>
                    <a:pt x="1680597" y="1042819"/>
                  </a:lnTo>
                  <a:lnTo>
                    <a:pt x="1619127" y="1050007"/>
                  </a:lnTo>
                  <a:lnTo>
                    <a:pt x="1556457" y="1055963"/>
                  </a:lnTo>
                  <a:lnTo>
                    <a:pt x="1492667" y="1060654"/>
                  </a:lnTo>
                  <a:lnTo>
                    <a:pt x="1427840" y="1064046"/>
                  </a:lnTo>
                  <a:lnTo>
                    <a:pt x="1362057" y="1066105"/>
                  </a:lnTo>
                  <a:lnTo>
                    <a:pt x="1295400" y="1066800"/>
                  </a:lnTo>
                  <a:lnTo>
                    <a:pt x="1228742" y="1066105"/>
                  </a:lnTo>
                  <a:lnTo>
                    <a:pt x="1162959" y="1064046"/>
                  </a:lnTo>
                  <a:lnTo>
                    <a:pt x="1098132" y="1060654"/>
                  </a:lnTo>
                  <a:lnTo>
                    <a:pt x="1034342" y="1055963"/>
                  </a:lnTo>
                  <a:lnTo>
                    <a:pt x="971672" y="1050007"/>
                  </a:lnTo>
                  <a:lnTo>
                    <a:pt x="910202" y="1042819"/>
                  </a:lnTo>
                  <a:lnTo>
                    <a:pt x="850013" y="1034433"/>
                  </a:lnTo>
                  <a:lnTo>
                    <a:pt x="791188" y="1024882"/>
                  </a:lnTo>
                  <a:lnTo>
                    <a:pt x="733807" y="1014201"/>
                  </a:lnTo>
                  <a:lnTo>
                    <a:pt x="677952" y="1002421"/>
                  </a:lnTo>
                  <a:lnTo>
                    <a:pt x="623705" y="989578"/>
                  </a:lnTo>
                  <a:lnTo>
                    <a:pt x="571146" y="975703"/>
                  </a:lnTo>
                  <a:lnTo>
                    <a:pt x="520358" y="960832"/>
                  </a:lnTo>
                  <a:lnTo>
                    <a:pt x="471421" y="944997"/>
                  </a:lnTo>
                  <a:lnTo>
                    <a:pt x="424417" y="928232"/>
                  </a:lnTo>
                  <a:lnTo>
                    <a:pt x="379428" y="910570"/>
                  </a:lnTo>
                  <a:lnTo>
                    <a:pt x="336534" y="892046"/>
                  </a:lnTo>
                  <a:lnTo>
                    <a:pt x="295818" y="872692"/>
                  </a:lnTo>
                  <a:lnTo>
                    <a:pt x="257361" y="852541"/>
                  </a:lnTo>
                  <a:lnTo>
                    <a:pt x="221244" y="831629"/>
                  </a:lnTo>
                  <a:lnTo>
                    <a:pt x="187548" y="809987"/>
                  </a:lnTo>
                  <a:lnTo>
                    <a:pt x="156355" y="787650"/>
                  </a:lnTo>
                  <a:lnTo>
                    <a:pt x="101804" y="741023"/>
                  </a:lnTo>
                  <a:lnTo>
                    <a:pt x="58241" y="692017"/>
                  </a:lnTo>
                  <a:lnTo>
                    <a:pt x="26319" y="640898"/>
                  </a:lnTo>
                  <a:lnTo>
                    <a:pt x="6688" y="587937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71494" y="4980508"/>
            <a:ext cx="502285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36240" indent="-317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Unstable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angina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  ST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22352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(MI 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Myocardial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Infarction)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15611" y="3353561"/>
            <a:ext cx="114300" cy="381000"/>
          </a:xfrm>
          <a:custGeom>
            <a:avLst/>
            <a:gdLst/>
            <a:ahLst/>
            <a:cxnLst/>
            <a:rect l="l" t="t" r="r" b="b"/>
            <a:pathLst>
              <a:path w="114300" h="381000">
                <a:moveTo>
                  <a:pt x="38100" y="266700"/>
                </a:moveTo>
                <a:lnTo>
                  <a:pt x="0" y="266700"/>
                </a:lnTo>
                <a:lnTo>
                  <a:pt x="57150" y="381000"/>
                </a:lnTo>
                <a:lnTo>
                  <a:pt x="104775" y="285750"/>
                </a:lnTo>
                <a:lnTo>
                  <a:pt x="38100" y="285750"/>
                </a:lnTo>
                <a:lnTo>
                  <a:pt x="38100" y="266700"/>
                </a:lnTo>
                <a:close/>
              </a:path>
              <a:path w="114300" h="381000">
                <a:moveTo>
                  <a:pt x="76200" y="0"/>
                </a:moveTo>
                <a:lnTo>
                  <a:pt x="38100" y="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0"/>
                </a:lnTo>
                <a:close/>
              </a:path>
              <a:path w="114300" h="381000">
                <a:moveTo>
                  <a:pt x="114300" y="266700"/>
                </a:moveTo>
                <a:lnTo>
                  <a:pt x="76200" y="266700"/>
                </a:lnTo>
                <a:lnTo>
                  <a:pt x="76200" y="285750"/>
                </a:lnTo>
                <a:lnTo>
                  <a:pt x="104775" y="285750"/>
                </a:lnTo>
                <a:lnTo>
                  <a:pt x="114300" y="266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9561" y="3810761"/>
            <a:ext cx="1600199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20511" y="3792220"/>
            <a:ext cx="1638300" cy="3810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459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8650" y="1031240"/>
            <a:ext cx="533717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5080" indent="-19685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Complications of</a:t>
            </a:r>
            <a:r>
              <a:rPr sz="4400" b="0" spc="-3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Acute  Myocardial</a:t>
            </a:r>
            <a:r>
              <a:rPr sz="4400" b="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Infarction</a:t>
            </a:r>
            <a:endParaRPr sz="4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720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348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Atherosclerosis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5336" y="1930349"/>
            <a:ext cx="428371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underlying pathogenesis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89685" marR="132080" indent="-79946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coronary arterial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disease is  atherosclerosis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5670" y="490220"/>
            <a:ext cx="22288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86229"/>
            <a:ext cx="5632450" cy="42760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459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Recurrent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Ischemia/Infarction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6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Congestive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Heart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Failure/LV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Failure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5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Cardiogenic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Shock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6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Interventricular Septal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Rupture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6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Free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Rupture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6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Acute Mitral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Regurgitation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6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 Ventricular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Infarction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6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Arrhythmias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6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Pericardial Effusion 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Pericarditis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46597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1189" y="154940"/>
            <a:ext cx="533146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7180" marR="5080" indent="-155448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Recurrent Ischemia</a:t>
            </a:r>
            <a:r>
              <a:rPr sz="4400" b="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and 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Infarction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673859"/>
            <a:ext cx="7309484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Incidence 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postinfarction angina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without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reinfarction is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20-30%</a:t>
            </a:r>
            <a:endParaRPr sz="32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Reduced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incidence with primary</a:t>
            </a:r>
            <a:r>
              <a:rPr sz="3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PTCA</a:t>
            </a:r>
            <a:endParaRPr sz="3200">
              <a:latin typeface="Times New Roman"/>
              <a:cs typeface="Times New Roman"/>
            </a:endParaRPr>
          </a:p>
          <a:p>
            <a:pPr marL="368300" marR="474345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 due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occlusion 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an initially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patent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vessel, reocclusion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an initially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recanalized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vessel,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 coronary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spasm.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44174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220" y="490220"/>
            <a:ext cx="5358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865" algn="l"/>
              </a:tabLst>
            </a:pP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Left	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Ventricular</a:t>
            </a:r>
            <a:r>
              <a:rPr sz="4400" b="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Failure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631950"/>
            <a:ext cx="7635240" cy="42595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8300" marR="240029" indent="-342900">
              <a:lnSpc>
                <a:spcPts val="3020"/>
              </a:lnSpc>
              <a:spcBef>
                <a:spcPts val="48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single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 important predictor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mortality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AMI</a:t>
            </a:r>
            <a:endParaRPr sz="2800">
              <a:latin typeface="Times New Roman"/>
              <a:cs typeface="Times New Roman"/>
            </a:endParaRPr>
          </a:p>
          <a:p>
            <a:pPr marL="368300" marR="141605" indent="-342900">
              <a:lnSpc>
                <a:spcPts val="3020"/>
              </a:lnSpc>
              <a:spcBef>
                <a:spcPts val="7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Characterized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either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systolic dysfunction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alone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both systolic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diastolic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dysfunction</a:t>
            </a:r>
            <a:endParaRPr sz="2800">
              <a:latin typeface="Times New Roman"/>
              <a:cs typeface="Times New Roman"/>
            </a:endParaRPr>
          </a:p>
          <a:p>
            <a:pPr marL="368300" marR="360680" indent="-342900">
              <a:lnSpc>
                <a:spcPts val="3020"/>
              </a:lnSpc>
              <a:spcBef>
                <a:spcPts val="705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Increased clinical manifestations 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extent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the injury to 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LV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increases</a:t>
            </a:r>
            <a:endParaRPr sz="2800">
              <a:latin typeface="Times New Roman"/>
              <a:cs typeface="Times New Roman"/>
            </a:endParaRPr>
          </a:p>
          <a:p>
            <a:pPr marL="368300" marR="17780" indent="-342900">
              <a:lnSpc>
                <a:spcPts val="3020"/>
              </a:lnSpc>
              <a:spcBef>
                <a:spcPts val="695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Other predictors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development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symptomatic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LV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dysfunction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advanced age and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diabetes</a:t>
            </a:r>
            <a:endParaRPr sz="2800">
              <a:latin typeface="Times New Roman"/>
              <a:cs typeface="Times New Roman"/>
            </a:endParaRPr>
          </a:p>
          <a:p>
            <a:pPr marL="368300" marR="1161415" indent="-342900">
              <a:lnSpc>
                <a:spcPts val="3020"/>
              </a:lnSpc>
              <a:spcBef>
                <a:spcPts val="7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Mortality increases 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severity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the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hemodynamic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deficit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39627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220" y="490220"/>
            <a:ext cx="5358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865" algn="l"/>
              </a:tabLst>
            </a:pP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Left	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Ventricular</a:t>
            </a:r>
            <a:r>
              <a:rPr sz="4400" b="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Failure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572259"/>
            <a:ext cx="7568565" cy="32550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LV failure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– Congestive Heart</a:t>
            </a:r>
            <a:r>
              <a:rPr sz="3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Failure</a:t>
            </a:r>
            <a:endParaRPr sz="3200">
              <a:latin typeface="Times New Roman"/>
              <a:cs typeface="Times New Roman"/>
            </a:endParaRPr>
          </a:p>
          <a:p>
            <a:pPr marL="381000" marR="318135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Characteristically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develop hypoxemia due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pulmonary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vascular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engorgement</a:t>
            </a:r>
            <a:endParaRPr sz="32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Managed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 effectively first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 reduction  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preload and then,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possible,  by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lowering</a:t>
            </a:r>
            <a:r>
              <a:rPr sz="3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afterload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69978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220" y="490220"/>
            <a:ext cx="5358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865" algn="l"/>
              </a:tabLst>
            </a:pP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Left	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Ventricular</a:t>
            </a:r>
            <a:r>
              <a:rPr sz="4400" b="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Failure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572259"/>
            <a:ext cx="5213350" cy="37058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42900" marR="3042285" indent="-342900" algn="r">
              <a:lnSpc>
                <a:spcPct val="100000"/>
              </a:lnSpc>
              <a:spcBef>
                <a:spcPts val="9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42900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285750" marR="3122295" lvl="1" indent="-285750" algn="r">
              <a:lnSpc>
                <a:spcPct val="100000"/>
              </a:lnSpc>
              <a:spcBef>
                <a:spcPts val="700"/>
              </a:spcBef>
              <a:buChar char="–"/>
              <a:tabLst>
                <a:tab pos="285750" algn="l"/>
              </a:tabLst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cs</a:t>
            </a:r>
            <a:endParaRPr sz="28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Nitroglycerin</a:t>
            </a:r>
            <a:endParaRPr sz="28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Vasodilators</a:t>
            </a:r>
            <a:endParaRPr sz="28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Digitalis</a:t>
            </a:r>
            <a:endParaRPr sz="28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Beta-adrenoceptor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agonists</a:t>
            </a:r>
            <a:endParaRPr sz="28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positive inotropic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agents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85856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620" y="490220"/>
            <a:ext cx="42932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Cardiogenic</a:t>
            </a:r>
            <a:r>
              <a:rPr sz="4400" b="0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Shock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673859"/>
            <a:ext cx="7519034" cy="364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927735" indent="-3429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severe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expression 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left  ventricular failure</a:t>
            </a:r>
            <a:endParaRPr sz="32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Occurs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up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7% 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with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AMI</a:t>
            </a:r>
            <a:endParaRPr sz="32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Low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output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state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characterized by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elevated  ventricular filling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pressures,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low cardiac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output,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systemic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hypotension,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evidence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vital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organ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hypoperfusion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4121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620" y="490220"/>
            <a:ext cx="42932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Cardiogenic</a:t>
            </a:r>
            <a:r>
              <a:rPr sz="4400" b="0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Shock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673859"/>
            <a:ext cx="740600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 algn="just">
              <a:lnSpc>
                <a:spcPct val="100000"/>
              </a:lnSpc>
              <a:spcBef>
                <a:spcPts val="100"/>
              </a:spcBef>
            </a:pPr>
            <a:r>
              <a:rPr sz="3600" spc="-855" baseline="12731" dirty="0">
                <a:solidFill>
                  <a:srgbClr val="FFFF00"/>
                </a:solidFill>
                <a:latin typeface="UnDotum"/>
                <a:cs typeface="UnDotum"/>
              </a:rPr>
              <a:t></a:t>
            </a:r>
            <a:r>
              <a:rPr sz="2400" spc="-570" dirty="0">
                <a:solidFill>
                  <a:srgbClr val="FFFFFF"/>
                </a:solidFill>
                <a:latin typeface="UnDotum"/>
                <a:cs typeface="UnDotum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autopsy,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than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2/3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patients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with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cardiogenic shock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demonstrate stenosis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 75 percent or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luminal diameter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3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major coronary vessels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loss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 about 40 percent of LV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mass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4289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620" y="490220"/>
            <a:ext cx="42932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Cardiogenic</a:t>
            </a:r>
            <a:r>
              <a:rPr sz="4400" b="0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Shock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572259"/>
            <a:ext cx="5913755" cy="21602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8105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Same 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tx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LV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failure</a:t>
            </a:r>
            <a:endParaRPr sz="28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Intraaortic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balloon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counterpulsation</a:t>
            </a:r>
            <a:endParaRPr sz="28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Revascularization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85541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869" y="262890"/>
            <a:ext cx="7341234" cy="458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Septal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Rupture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Independent predictors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septal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rupture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(VSR) are shown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 marR="5102225">
              <a:lnSpc>
                <a:spcPct val="100000"/>
              </a:lnSpc>
              <a:spcBef>
                <a:spcPts val="207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Older age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Female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gender  Nonsmoker  Anterior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infarct</a:t>
            </a:r>
            <a:endParaRPr sz="2800">
              <a:latin typeface="Times New Roman"/>
              <a:cs typeface="Times New Roman"/>
            </a:endParaRPr>
          </a:p>
          <a:p>
            <a:pPr marL="12700" marR="244729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Worse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Killip class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admission  Increasing heart rate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admission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7576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831850"/>
            <a:ext cx="8448675" cy="38646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549265">
              <a:lnSpc>
                <a:spcPts val="3350"/>
              </a:lnSpc>
              <a:spcBef>
                <a:spcPts val="219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Free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Wall</a:t>
            </a:r>
            <a:r>
              <a:rPr sz="2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Rupture  Prevalence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360"/>
              </a:lnSpc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Free wall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rupture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occurs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 3% 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MI patients and accounts  for approximately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10% 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mortality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MI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timing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cardiac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rupture is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5 days in 50% 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and  within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weeks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MI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 90% 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patients. Free wall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rupture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occurs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only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among patients with transmural MI. Risk  factors include advanced age,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female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gender,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hypertension,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 MI,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coronary collateral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vessels.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018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76402"/>
            <a:ext cx="348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00"/>
                </a:solidFill>
                <a:latin typeface="Arial"/>
                <a:cs typeface="Arial"/>
              </a:rPr>
              <a:t>Atherosclerosis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6015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Atherosclerosis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“Hardening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vessels”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990600"/>
            <a:ext cx="5367020" cy="396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6174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829" y="0"/>
            <a:ext cx="57683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493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920" y="490220"/>
            <a:ext cx="38150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Pseudoaneurysm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625600"/>
            <a:ext cx="7454900" cy="41224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68300" marR="17780" indent="-342900">
              <a:lnSpc>
                <a:spcPct val="89900"/>
              </a:lnSpc>
              <a:spcBef>
                <a:spcPts val="484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Incomplete rupture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heart,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 organizing thrombus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hematoma,  together with pericardium, seal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 rupture of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left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ventricle</a:t>
            </a:r>
            <a:endParaRPr sz="3200">
              <a:latin typeface="Times New Roman"/>
              <a:cs typeface="Times New Roman"/>
            </a:endParaRPr>
          </a:p>
          <a:p>
            <a:pPr marL="368300" marR="191770" indent="-342900">
              <a:lnSpc>
                <a:spcPct val="899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area of organized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thrombus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pericardium can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become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  pseudoaneurysm that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maintains  communication with the cavity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left  ventricle.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74634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920" y="490220"/>
            <a:ext cx="38150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Pseudoaneurysm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673859"/>
            <a:ext cx="7424420" cy="305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become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quite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large, even equaling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 true ventricular cavity in size,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they  communicate with 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LV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cavity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through a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narrow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neck</a:t>
            </a:r>
            <a:endParaRPr sz="3200">
              <a:latin typeface="Times New Roman"/>
              <a:cs typeface="Times New Roman"/>
            </a:endParaRPr>
          </a:p>
          <a:p>
            <a:pPr marL="381000" marR="848994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Diagnosis: 2-D echocardiography and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contrast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angiography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90394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7750"/>
            <a:ext cx="9144000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3271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451" y="606932"/>
            <a:ext cx="5483097" cy="430887"/>
          </a:xfrm>
        </p:spPr>
        <p:txBody>
          <a:bodyPr/>
          <a:lstStyle/>
          <a:p>
            <a:r>
              <a:rPr lang="en-US" sz="2800" dirty="0" smtClean="0"/>
              <a:t>MITRAL REGURGITATION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2" y="1585912"/>
            <a:ext cx="8272780" cy="4278094"/>
          </a:xfrm>
        </p:spPr>
        <p:txBody>
          <a:bodyPr/>
          <a:lstStyle/>
          <a:p>
            <a:pPr marL="38100" marR="102235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Mitral regurgitation can occur as a result of a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number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mechanisms, 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including the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following: </a:t>
            </a:r>
          </a:p>
          <a:p>
            <a:pPr marL="38100" marR="102235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(1)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mitral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valve annular dilation secondary to 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LV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dilation;</a:t>
            </a:r>
          </a:p>
          <a:p>
            <a:pPr marL="38100" marR="102235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(2) papillary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dysfunction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associated  ischemic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regional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wall motion abnormality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in close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proximity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to the  insertion of the posterior papillary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mus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cl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e;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</a:p>
          <a:p>
            <a:pPr marL="38100" marR="102235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(3) partial or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complete 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rupture of the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chordae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or papillary</a:t>
            </a:r>
            <a:r>
              <a:rPr lang="en-US"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muscle.</a:t>
            </a:r>
            <a:endParaRPr lang="en-US" sz="2000" baseline="27777" dirty="0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</a:pP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apillar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y muscle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rupture is </a:t>
            </a:r>
            <a:r>
              <a:rPr lang="en-US"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most common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an inferior MI. The 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posteromedial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papillary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frequently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involved because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of  its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single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blood supply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through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posterior descending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coronary  artery.</a:t>
            </a:r>
            <a:r>
              <a:rPr lang="en-US" sz="2000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18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The anterolateral papillary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has dual blood supply,  being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perfused by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left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anterior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descending (LAD)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left  circumflex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coronary arteries. In 50% of patients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papillary </a:t>
            </a:r>
            <a:r>
              <a:rPr lang="en-US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 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rupture, the infarct is relatively </a:t>
            </a:r>
            <a:r>
              <a:rPr lang="en-US"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small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808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589" y="490220"/>
            <a:ext cx="62966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9875" algn="l"/>
              </a:tabLst>
            </a:pP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Right</a:t>
            </a:r>
            <a:r>
              <a:rPr sz="4400" b="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Ventricular	Infarction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673859"/>
            <a:ext cx="7481570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177165" indent="-342900" algn="just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Frequently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accompanies inferior LV  infarction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rarely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occurs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isolated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endParaRPr sz="3200">
              <a:latin typeface="Times New Roman"/>
              <a:cs typeface="Times New Roman"/>
            </a:endParaRPr>
          </a:p>
          <a:p>
            <a:pPr marL="381000" marR="324485" indent="-342900" algn="just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Right-sided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filling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pressures are elevated,  whereas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left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ventricular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filling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pressure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is  normal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 only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slighty</a:t>
            </a:r>
            <a:r>
              <a:rPr sz="3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raised</a:t>
            </a:r>
            <a:endParaRPr sz="3200">
              <a:latin typeface="Times New Roman"/>
              <a:cs typeface="Times New Roman"/>
            </a:endParaRPr>
          </a:p>
          <a:p>
            <a:pPr marL="381000" indent="-342900" algn="just">
              <a:lnSpc>
                <a:spcPct val="100000"/>
              </a:lnSpc>
              <a:spcBef>
                <a:spcPts val="79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Cardiac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output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is often markedly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depressed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35366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589" y="490220"/>
            <a:ext cx="62966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9875" algn="l"/>
              </a:tabLst>
            </a:pP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Right</a:t>
            </a:r>
            <a:r>
              <a:rPr sz="4400" b="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Ventricular	Infarction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673859"/>
            <a:ext cx="7372350" cy="402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108585" indent="-3429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Common among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inferior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LV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infarction</a:t>
            </a:r>
            <a:endParaRPr sz="32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Unexplained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systemic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arterial hypotension  or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diminished cardiac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output or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marked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hypotension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response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small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doses of  nitroglycerine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patients with inferior  infarction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should lead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the prompt  consideration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diagnosis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33539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589" y="490220"/>
            <a:ext cx="62966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9875" algn="l"/>
              </a:tabLst>
            </a:pP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Right</a:t>
            </a:r>
            <a:r>
              <a:rPr sz="4400" b="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Ventricular	Infarction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673859"/>
            <a:ext cx="7556500" cy="353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44805" indent="-3429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RV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infarction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 ST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segment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elevation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lead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V4R (right  precordial lead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V4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position)</a:t>
            </a:r>
            <a:endParaRPr sz="32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2-D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echocardiography : abnormal wall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motion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right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ventricle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well as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right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dilitation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depressed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RV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ejection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fraction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61260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670" y="755650"/>
            <a:ext cx="8185784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984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Embolic Complications  Prevalence</a:t>
            </a:r>
            <a:endParaRPr sz="2400">
              <a:latin typeface="Times New Roman"/>
              <a:cs typeface="Times New Roman"/>
            </a:endParaRPr>
          </a:p>
          <a:p>
            <a:pPr marL="38100" marR="116839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incidence of clinically evident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systemic embolism after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MI is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lower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than 2%. The incidence increases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anterior  wall MI. The overall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incidence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mural thrombus after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MI is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approximately 20%. Large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anterior MI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associated with  mural thrombus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as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many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60% 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patients.</a:t>
            </a:r>
            <a:r>
              <a:rPr sz="2100" spc="-7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47,48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Pathophysiology</a:t>
            </a:r>
            <a:endParaRPr sz="2400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 emboli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arise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left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ventricle as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result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wall motion  abnormalities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aneurysms. Atrial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fibrillation in the setting of is-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chemia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also contribute 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systemic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embolization.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713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689608"/>
            <a:ext cx="447040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Smoking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32639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Blood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press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  <a:p>
            <a:pPr marL="2374900">
              <a:lnSpc>
                <a:spcPts val="2075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Atherosclerosis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Cholesterol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324866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mellitus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353377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Other  fact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8678" y="3050285"/>
            <a:ext cx="1618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Thrombosis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3206" y="3050285"/>
            <a:ext cx="166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attack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9422" y="2958338"/>
            <a:ext cx="717550" cy="167005"/>
          </a:xfrm>
          <a:custGeom>
            <a:avLst/>
            <a:gdLst/>
            <a:ahLst/>
            <a:cxnLst/>
            <a:rect l="l" t="t" r="r" b="b"/>
            <a:pathLst>
              <a:path w="717550" h="167005">
                <a:moveTo>
                  <a:pt x="629201" y="138468"/>
                </a:moveTo>
                <a:lnTo>
                  <a:pt x="624204" y="167004"/>
                </a:lnTo>
                <a:lnTo>
                  <a:pt x="711344" y="140970"/>
                </a:lnTo>
                <a:lnTo>
                  <a:pt x="643508" y="140970"/>
                </a:lnTo>
                <a:lnTo>
                  <a:pt x="629201" y="138468"/>
                </a:lnTo>
                <a:close/>
              </a:path>
              <a:path w="717550" h="167005">
                <a:moveTo>
                  <a:pt x="634180" y="110024"/>
                </a:moveTo>
                <a:lnTo>
                  <a:pt x="629201" y="138468"/>
                </a:lnTo>
                <a:lnTo>
                  <a:pt x="643508" y="140970"/>
                </a:lnTo>
                <a:lnTo>
                  <a:pt x="648461" y="112522"/>
                </a:lnTo>
                <a:lnTo>
                  <a:pt x="634180" y="110024"/>
                </a:lnTo>
                <a:close/>
              </a:path>
              <a:path w="717550" h="167005">
                <a:moveTo>
                  <a:pt x="639190" y="81407"/>
                </a:moveTo>
                <a:lnTo>
                  <a:pt x="634180" y="110024"/>
                </a:lnTo>
                <a:lnTo>
                  <a:pt x="648461" y="112522"/>
                </a:lnTo>
                <a:lnTo>
                  <a:pt x="643508" y="140970"/>
                </a:lnTo>
                <a:lnTo>
                  <a:pt x="711344" y="140970"/>
                </a:lnTo>
                <a:lnTo>
                  <a:pt x="717295" y="139191"/>
                </a:lnTo>
                <a:lnTo>
                  <a:pt x="639190" y="81407"/>
                </a:lnTo>
                <a:close/>
              </a:path>
              <a:path w="717550" h="167005">
                <a:moveTo>
                  <a:pt x="5079" y="0"/>
                </a:moveTo>
                <a:lnTo>
                  <a:pt x="0" y="28448"/>
                </a:lnTo>
                <a:lnTo>
                  <a:pt x="629201" y="138468"/>
                </a:lnTo>
                <a:lnTo>
                  <a:pt x="634180" y="110024"/>
                </a:lnTo>
                <a:lnTo>
                  <a:pt x="5079" y="0"/>
                </a:lnTo>
                <a:close/>
              </a:path>
            </a:pathLst>
          </a:custGeom>
          <a:solidFill>
            <a:srgbClr val="FFB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0277" y="1897252"/>
            <a:ext cx="726440" cy="999490"/>
          </a:xfrm>
          <a:custGeom>
            <a:avLst/>
            <a:gdLst/>
            <a:ahLst/>
            <a:cxnLst/>
            <a:rect l="l" t="t" r="r" b="b"/>
            <a:pathLst>
              <a:path w="726439" h="999489">
                <a:moveTo>
                  <a:pt x="663860" y="937067"/>
                </a:moveTo>
                <a:lnTo>
                  <a:pt x="640334" y="954024"/>
                </a:lnTo>
                <a:lnTo>
                  <a:pt x="726440" y="999109"/>
                </a:lnTo>
                <a:lnTo>
                  <a:pt x="718246" y="948817"/>
                </a:lnTo>
                <a:lnTo>
                  <a:pt x="672338" y="948817"/>
                </a:lnTo>
                <a:lnTo>
                  <a:pt x="663860" y="937067"/>
                </a:lnTo>
                <a:close/>
              </a:path>
              <a:path w="726439" h="999489">
                <a:moveTo>
                  <a:pt x="687335" y="920149"/>
                </a:moveTo>
                <a:lnTo>
                  <a:pt x="663860" y="937067"/>
                </a:lnTo>
                <a:lnTo>
                  <a:pt x="672338" y="948817"/>
                </a:lnTo>
                <a:lnTo>
                  <a:pt x="695833" y="931926"/>
                </a:lnTo>
                <a:lnTo>
                  <a:pt x="687335" y="920149"/>
                </a:lnTo>
                <a:close/>
              </a:path>
              <a:path w="726439" h="999489">
                <a:moveTo>
                  <a:pt x="710819" y="903224"/>
                </a:moveTo>
                <a:lnTo>
                  <a:pt x="687335" y="920149"/>
                </a:lnTo>
                <a:lnTo>
                  <a:pt x="695833" y="931926"/>
                </a:lnTo>
                <a:lnTo>
                  <a:pt x="672338" y="948817"/>
                </a:lnTo>
                <a:lnTo>
                  <a:pt x="718246" y="948817"/>
                </a:lnTo>
                <a:lnTo>
                  <a:pt x="710819" y="903224"/>
                </a:lnTo>
                <a:close/>
              </a:path>
              <a:path w="726439" h="999489">
                <a:moveTo>
                  <a:pt x="23368" y="0"/>
                </a:moveTo>
                <a:lnTo>
                  <a:pt x="0" y="17018"/>
                </a:lnTo>
                <a:lnTo>
                  <a:pt x="663860" y="937067"/>
                </a:lnTo>
                <a:lnTo>
                  <a:pt x="687335" y="920149"/>
                </a:lnTo>
                <a:lnTo>
                  <a:pt x="23368" y="0"/>
                </a:lnTo>
                <a:close/>
              </a:path>
            </a:pathLst>
          </a:custGeom>
          <a:solidFill>
            <a:srgbClr val="FFB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2808" y="3419601"/>
            <a:ext cx="927735" cy="2372995"/>
          </a:xfrm>
          <a:custGeom>
            <a:avLst/>
            <a:gdLst/>
            <a:ahLst/>
            <a:cxnLst/>
            <a:rect l="l" t="t" r="r" b="b"/>
            <a:pathLst>
              <a:path w="927735" h="2372995">
                <a:moveTo>
                  <a:pt x="622554" y="10160"/>
                </a:moveTo>
                <a:lnTo>
                  <a:pt x="525907" y="0"/>
                </a:lnTo>
                <a:lnTo>
                  <a:pt x="536092" y="27063"/>
                </a:lnTo>
                <a:lnTo>
                  <a:pt x="7874" y="225171"/>
                </a:lnTo>
                <a:lnTo>
                  <a:pt x="18034" y="252349"/>
                </a:lnTo>
                <a:lnTo>
                  <a:pt x="546315" y="54216"/>
                </a:lnTo>
                <a:lnTo>
                  <a:pt x="556514" y="81280"/>
                </a:lnTo>
                <a:lnTo>
                  <a:pt x="611581" y="21971"/>
                </a:lnTo>
                <a:lnTo>
                  <a:pt x="622554" y="10160"/>
                </a:lnTo>
                <a:close/>
              </a:path>
              <a:path w="927735" h="2372995">
                <a:moveTo>
                  <a:pt x="774954" y="238760"/>
                </a:moveTo>
                <a:lnTo>
                  <a:pt x="688086" y="282194"/>
                </a:lnTo>
                <a:lnTo>
                  <a:pt x="711288" y="299593"/>
                </a:lnTo>
                <a:lnTo>
                  <a:pt x="77597" y="1144524"/>
                </a:lnTo>
                <a:lnTo>
                  <a:pt x="100711" y="1161796"/>
                </a:lnTo>
                <a:lnTo>
                  <a:pt x="734377" y="316903"/>
                </a:lnTo>
                <a:lnTo>
                  <a:pt x="757555" y="334264"/>
                </a:lnTo>
                <a:lnTo>
                  <a:pt x="765975" y="288036"/>
                </a:lnTo>
                <a:lnTo>
                  <a:pt x="774954" y="238760"/>
                </a:lnTo>
                <a:close/>
              </a:path>
              <a:path w="927735" h="2372995">
                <a:moveTo>
                  <a:pt x="927354" y="543560"/>
                </a:moveTo>
                <a:lnTo>
                  <a:pt x="849630" y="601726"/>
                </a:lnTo>
                <a:lnTo>
                  <a:pt x="875487" y="614730"/>
                </a:lnTo>
                <a:lnTo>
                  <a:pt x="0" y="2359774"/>
                </a:lnTo>
                <a:lnTo>
                  <a:pt x="25908" y="2372753"/>
                </a:lnTo>
                <a:lnTo>
                  <a:pt x="901319" y="627710"/>
                </a:lnTo>
                <a:lnTo>
                  <a:pt x="927227" y="640715"/>
                </a:lnTo>
                <a:lnTo>
                  <a:pt x="927277" y="601726"/>
                </a:lnTo>
                <a:lnTo>
                  <a:pt x="927354" y="543560"/>
                </a:lnTo>
                <a:close/>
              </a:path>
            </a:pathLst>
          </a:custGeom>
          <a:solidFill>
            <a:srgbClr val="FFB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719828" y="3015995"/>
            <a:ext cx="497205" cy="515620"/>
            <a:chOff x="4719828" y="3015995"/>
            <a:chExt cx="497205" cy="515620"/>
          </a:xfrm>
        </p:grpSpPr>
        <p:sp>
          <p:nvSpPr>
            <p:cNvPr id="9" name="object 9"/>
            <p:cNvSpPr/>
            <p:nvPr/>
          </p:nvSpPr>
          <p:spPr>
            <a:xfrm>
              <a:off x="4724400" y="3020567"/>
              <a:ext cx="487680" cy="506095"/>
            </a:xfrm>
            <a:custGeom>
              <a:avLst/>
              <a:gdLst/>
              <a:ahLst/>
              <a:cxnLst/>
              <a:rect l="l" t="t" r="r" b="b"/>
              <a:pathLst>
                <a:path w="487679" h="506095">
                  <a:moveTo>
                    <a:pt x="365760" y="0"/>
                  </a:moveTo>
                  <a:lnTo>
                    <a:pt x="365760" y="126492"/>
                  </a:lnTo>
                  <a:lnTo>
                    <a:pt x="0" y="126492"/>
                  </a:lnTo>
                  <a:lnTo>
                    <a:pt x="0" y="379476"/>
                  </a:lnTo>
                  <a:lnTo>
                    <a:pt x="365760" y="379476"/>
                  </a:lnTo>
                  <a:lnTo>
                    <a:pt x="365760" y="505968"/>
                  </a:lnTo>
                  <a:lnTo>
                    <a:pt x="487679" y="252984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24400" y="3020567"/>
              <a:ext cx="487680" cy="506095"/>
            </a:xfrm>
            <a:custGeom>
              <a:avLst/>
              <a:gdLst/>
              <a:ahLst/>
              <a:cxnLst/>
              <a:rect l="l" t="t" r="r" b="b"/>
              <a:pathLst>
                <a:path w="487679" h="506095">
                  <a:moveTo>
                    <a:pt x="0" y="126492"/>
                  </a:moveTo>
                  <a:lnTo>
                    <a:pt x="365760" y="126492"/>
                  </a:lnTo>
                  <a:lnTo>
                    <a:pt x="365760" y="0"/>
                  </a:lnTo>
                  <a:lnTo>
                    <a:pt x="487679" y="252984"/>
                  </a:lnTo>
                  <a:lnTo>
                    <a:pt x="365760" y="505968"/>
                  </a:lnTo>
                  <a:lnTo>
                    <a:pt x="365760" y="379476"/>
                  </a:lnTo>
                  <a:lnTo>
                    <a:pt x="0" y="379476"/>
                  </a:lnTo>
                  <a:lnTo>
                    <a:pt x="0" y="126492"/>
                  </a:lnTo>
                  <a:close/>
                </a:path>
              </a:pathLst>
            </a:custGeom>
            <a:ln w="9144">
              <a:solidFill>
                <a:srgbClr val="784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853428" y="3015995"/>
            <a:ext cx="498475" cy="515620"/>
            <a:chOff x="6853428" y="3015995"/>
            <a:chExt cx="498475" cy="515620"/>
          </a:xfrm>
        </p:grpSpPr>
        <p:sp>
          <p:nvSpPr>
            <p:cNvPr id="12" name="object 12"/>
            <p:cNvSpPr/>
            <p:nvPr/>
          </p:nvSpPr>
          <p:spPr>
            <a:xfrm>
              <a:off x="6858000" y="3020567"/>
              <a:ext cx="489584" cy="506095"/>
            </a:xfrm>
            <a:custGeom>
              <a:avLst/>
              <a:gdLst/>
              <a:ahLst/>
              <a:cxnLst/>
              <a:rect l="l" t="t" r="r" b="b"/>
              <a:pathLst>
                <a:path w="489584" h="506095">
                  <a:moveTo>
                    <a:pt x="366902" y="0"/>
                  </a:moveTo>
                  <a:lnTo>
                    <a:pt x="366902" y="126492"/>
                  </a:lnTo>
                  <a:lnTo>
                    <a:pt x="0" y="126492"/>
                  </a:lnTo>
                  <a:lnTo>
                    <a:pt x="0" y="379476"/>
                  </a:lnTo>
                  <a:lnTo>
                    <a:pt x="366902" y="379476"/>
                  </a:lnTo>
                  <a:lnTo>
                    <a:pt x="366902" y="505968"/>
                  </a:lnTo>
                  <a:lnTo>
                    <a:pt x="489203" y="252984"/>
                  </a:lnTo>
                  <a:lnTo>
                    <a:pt x="36690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58000" y="3020567"/>
              <a:ext cx="489584" cy="506095"/>
            </a:xfrm>
            <a:custGeom>
              <a:avLst/>
              <a:gdLst/>
              <a:ahLst/>
              <a:cxnLst/>
              <a:rect l="l" t="t" r="r" b="b"/>
              <a:pathLst>
                <a:path w="489584" h="506095">
                  <a:moveTo>
                    <a:pt x="0" y="126492"/>
                  </a:moveTo>
                  <a:lnTo>
                    <a:pt x="366902" y="126492"/>
                  </a:lnTo>
                  <a:lnTo>
                    <a:pt x="366902" y="0"/>
                  </a:lnTo>
                  <a:lnTo>
                    <a:pt x="489203" y="252984"/>
                  </a:lnTo>
                  <a:lnTo>
                    <a:pt x="366902" y="505968"/>
                  </a:lnTo>
                  <a:lnTo>
                    <a:pt x="366902" y="379476"/>
                  </a:lnTo>
                  <a:lnTo>
                    <a:pt x="0" y="379476"/>
                  </a:lnTo>
                  <a:lnTo>
                    <a:pt x="0" y="126492"/>
                  </a:lnTo>
                  <a:close/>
                </a:path>
              </a:pathLst>
            </a:custGeom>
            <a:ln w="9144">
              <a:solidFill>
                <a:srgbClr val="784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823265" y="3768661"/>
            <a:ext cx="508634" cy="502920"/>
            <a:chOff x="6823265" y="3768661"/>
            <a:chExt cx="508634" cy="502920"/>
          </a:xfrm>
        </p:grpSpPr>
        <p:sp>
          <p:nvSpPr>
            <p:cNvPr id="15" name="object 15"/>
            <p:cNvSpPr/>
            <p:nvPr/>
          </p:nvSpPr>
          <p:spPr>
            <a:xfrm>
              <a:off x="6828028" y="3773423"/>
              <a:ext cx="499109" cy="493395"/>
            </a:xfrm>
            <a:custGeom>
              <a:avLst/>
              <a:gdLst/>
              <a:ahLst/>
              <a:cxnLst/>
              <a:rect l="l" t="t" r="r" b="b"/>
              <a:pathLst>
                <a:path w="499109" h="493395">
                  <a:moveTo>
                    <a:pt x="99949" y="0"/>
                  </a:moveTo>
                  <a:lnTo>
                    <a:pt x="0" y="231775"/>
                  </a:lnTo>
                  <a:lnTo>
                    <a:pt x="336676" y="377063"/>
                  </a:lnTo>
                  <a:lnTo>
                    <a:pt x="286639" y="493013"/>
                  </a:lnTo>
                  <a:lnTo>
                    <a:pt x="498855" y="309625"/>
                  </a:lnTo>
                  <a:lnTo>
                    <a:pt x="486664" y="29463"/>
                  </a:lnTo>
                  <a:lnTo>
                    <a:pt x="436625" y="145287"/>
                  </a:lnTo>
                  <a:lnTo>
                    <a:pt x="9994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28028" y="3773423"/>
              <a:ext cx="499109" cy="493395"/>
            </a:xfrm>
            <a:custGeom>
              <a:avLst/>
              <a:gdLst/>
              <a:ahLst/>
              <a:cxnLst/>
              <a:rect l="l" t="t" r="r" b="b"/>
              <a:pathLst>
                <a:path w="499109" h="493395">
                  <a:moveTo>
                    <a:pt x="99949" y="0"/>
                  </a:moveTo>
                  <a:lnTo>
                    <a:pt x="436625" y="145287"/>
                  </a:lnTo>
                  <a:lnTo>
                    <a:pt x="486664" y="29463"/>
                  </a:lnTo>
                  <a:lnTo>
                    <a:pt x="498855" y="309625"/>
                  </a:lnTo>
                  <a:lnTo>
                    <a:pt x="286639" y="493013"/>
                  </a:lnTo>
                  <a:lnTo>
                    <a:pt x="336676" y="377063"/>
                  </a:lnTo>
                  <a:lnTo>
                    <a:pt x="0" y="231775"/>
                  </a:lnTo>
                  <a:lnTo>
                    <a:pt x="99949" y="0"/>
                  </a:lnTo>
                  <a:close/>
                </a:path>
              </a:pathLst>
            </a:custGeom>
            <a:ln w="9525">
              <a:solidFill>
                <a:srgbClr val="784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825424" y="2331402"/>
            <a:ext cx="513080" cy="487045"/>
            <a:chOff x="6825424" y="2331402"/>
            <a:chExt cx="513080" cy="487045"/>
          </a:xfrm>
        </p:grpSpPr>
        <p:sp>
          <p:nvSpPr>
            <p:cNvPr id="18" name="object 18"/>
            <p:cNvSpPr/>
            <p:nvPr/>
          </p:nvSpPr>
          <p:spPr>
            <a:xfrm>
              <a:off x="6830186" y="2336164"/>
              <a:ext cx="503555" cy="477520"/>
            </a:xfrm>
            <a:custGeom>
              <a:avLst/>
              <a:gdLst/>
              <a:ahLst/>
              <a:cxnLst/>
              <a:rect l="l" t="t" r="r" b="b"/>
              <a:pathLst>
                <a:path w="503554" h="477519">
                  <a:moveTo>
                    <a:pt x="305689" y="0"/>
                  </a:moveTo>
                  <a:lnTo>
                    <a:pt x="346710" y="119380"/>
                  </a:lnTo>
                  <a:lnTo>
                    <a:pt x="0" y="238760"/>
                  </a:lnTo>
                  <a:lnTo>
                    <a:pt x="82169" y="477393"/>
                  </a:lnTo>
                  <a:lnTo>
                    <a:pt x="429006" y="358013"/>
                  </a:lnTo>
                  <a:lnTo>
                    <a:pt x="470027" y="477265"/>
                  </a:lnTo>
                  <a:lnTo>
                    <a:pt x="503428" y="198882"/>
                  </a:lnTo>
                  <a:lnTo>
                    <a:pt x="30568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30186" y="2336164"/>
              <a:ext cx="503555" cy="477520"/>
            </a:xfrm>
            <a:custGeom>
              <a:avLst/>
              <a:gdLst/>
              <a:ahLst/>
              <a:cxnLst/>
              <a:rect l="l" t="t" r="r" b="b"/>
              <a:pathLst>
                <a:path w="503554" h="477519">
                  <a:moveTo>
                    <a:pt x="0" y="238760"/>
                  </a:moveTo>
                  <a:lnTo>
                    <a:pt x="346710" y="119380"/>
                  </a:lnTo>
                  <a:lnTo>
                    <a:pt x="305689" y="0"/>
                  </a:lnTo>
                  <a:lnTo>
                    <a:pt x="503428" y="198882"/>
                  </a:lnTo>
                  <a:lnTo>
                    <a:pt x="470027" y="477265"/>
                  </a:lnTo>
                  <a:lnTo>
                    <a:pt x="429006" y="358013"/>
                  </a:lnTo>
                  <a:lnTo>
                    <a:pt x="82169" y="477393"/>
                  </a:lnTo>
                  <a:lnTo>
                    <a:pt x="0" y="238760"/>
                  </a:lnTo>
                  <a:close/>
                </a:path>
              </a:pathLst>
            </a:custGeom>
            <a:ln w="9525">
              <a:solidFill>
                <a:srgbClr val="784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19009" y="2308986"/>
            <a:ext cx="1544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Brain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attack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72857" y="3912489"/>
            <a:ext cx="1159510" cy="75438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21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Other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vascu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35940" y="676402"/>
            <a:ext cx="696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Development </a:t>
            </a:r>
            <a:r>
              <a:rPr sz="3600" dirty="0">
                <a:solidFill>
                  <a:srgbClr val="FFFF00"/>
                </a:solidFill>
              </a:rPr>
              <a:t>of</a:t>
            </a:r>
            <a:r>
              <a:rPr sz="3600" spc="1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atherosclerosis</a:t>
            </a:r>
            <a:endParaRPr sz="36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69" y="1016000"/>
            <a:ext cx="7618095" cy="441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Dressler’s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syndrome: In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Dressler’s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syndrome,  the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pericarditis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develops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 myocardial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infarction.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theory is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infarction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can  cause a pericardial injury that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turn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causes a  pericardial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effusion. This is sometimes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 sub-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 effusion. This is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supported by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fact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serial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ECHO’s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done on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post-MI patients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show pericardial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effusions in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28%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patients  which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sometimes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go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undetected7.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4845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0720" y="566420"/>
            <a:ext cx="28505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Arrhythmias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685471"/>
            <a:ext cx="5949315" cy="37782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85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arrhythmias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Premature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Beats</a:t>
            </a:r>
            <a:endParaRPr sz="28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8105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Accelerated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Idioventricular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Rhythm</a:t>
            </a:r>
            <a:endParaRPr sz="28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Tachycardia</a:t>
            </a:r>
            <a:endParaRPr sz="28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8105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Fibrillation</a:t>
            </a:r>
            <a:endParaRPr sz="2800">
              <a:latin typeface="Times New Roman"/>
              <a:cs typeface="Times New Roman"/>
            </a:endParaRPr>
          </a:p>
          <a:p>
            <a:pPr marL="381000" marR="2621280" indent="-381000" algn="r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  <a:p>
            <a:pPr marL="285750" marR="2543810" lvl="1" indent="-285750" algn="r">
              <a:lnSpc>
                <a:spcPct val="100000"/>
              </a:lnSpc>
              <a:spcBef>
                <a:spcPts val="700"/>
              </a:spcBef>
              <a:buChar char="–"/>
              <a:tabLst>
                <a:tab pos="28575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Sinus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Bradycardia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6877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4520" y="490220"/>
            <a:ext cx="28530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rhy</a:t>
            </a:r>
            <a:r>
              <a:rPr sz="4400" b="0" spc="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4400" b="0" spc="15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as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87499"/>
            <a:ext cx="6518909" cy="50177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45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Atrioventricular and Intraventricular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28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300"/>
              </a:spcBef>
              <a:buChar char="–"/>
              <a:tabLst>
                <a:tab pos="767715" algn="l"/>
                <a:tab pos="7683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First-Degree AV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24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310"/>
              </a:spcBef>
              <a:buChar char="–"/>
              <a:tabLst>
                <a:tab pos="767715" algn="l"/>
                <a:tab pos="7683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Second-Degree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AV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Block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(Mobitz I /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II)</a:t>
            </a:r>
            <a:endParaRPr sz="24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310"/>
              </a:spcBef>
              <a:buChar char="–"/>
              <a:tabLst>
                <a:tab pos="767715" algn="l"/>
                <a:tab pos="7683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Third degree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(Complete) AV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24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310"/>
              </a:spcBef>
              <a:buChar char="–"/>
              <a:tabLst>
                <a:tab pos="767715" algn="l"/>
                <a:tab pos="7683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Intraventricular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Block</a:t>
            </a:r>
            <a:endParaRPr sz="24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310"/>
              </a:spcBef>
              <a:buChar char="–"/>
              <a:tabLst>
                <a:tab pos="767715" algn="l"/>
                <a:tab pos="7683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Asystole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6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Supraventricular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Tachyarrhythmias</a:t>
            </a:r>
            <a:endParaRPr sz="28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310"/>
              </a:spcBef>
              <a:buChar char="–"/>
              <a:tabLst>
                <a:tab pos="767715" algn="l"/>
                <a:tab pos="7683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Sinus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Tachycardia</a:t>
            </a:r>
            <a:endParaRPr sz="24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310"/>
              </a:spcBef>
              <a:buChar char="–"/>
              <a:tabLst>
                <a:tab pos="767715" algn="l"/>
                <a:tab pos="7683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Atrial Premature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Contractions</a:t>
            </a:r>
            <a:endParaRPr sz="24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310"/>
              </a:spcBef>
              <a:buChar char="–"/>
              <a:tabLst>
                <a:tab pos="767715" algn="l"/>
                <a:tab pos="7683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Atrial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Flutter</a:t>
            </a:r>
            <a:endParaRPr sz="24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310"/>
              </a:spcBef>
              <a:buChar char="–"/>
              <a:tabLst>
                <a:tab pos="767715" algn="l"/>
                <a:tab pos="7683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Atrial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Fibrillation</a:t>
            </a:r>
            <a:endParaRPr sz="24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300"/>
              </a:spcBef>
              <a:buChar char="–"/>
              <a:tabLst>
                <a:tab pos="767715" algn="l"/>
                <a:tab pos="7683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Paroxysmal Supraventricular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Tachycardia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51111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860" y="490220"/>
            <a:ext cx="5533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Ventricular</a:t>
            </a:r>
            <a:r>
              <a:rPr sz="4400" b="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Arrhythmias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572259"/>
            <a:ext cx="7602855" cy="37426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Premature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Beats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(PVCs)</a:t>
            </a:r>
            <a:endParaRPr sz="32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Commonly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seen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acute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endParaRPr sz="32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Usually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pursue a conservative approach and  do not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routinely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prescribe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antiarrhythmic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drugs but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instead determine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whether  recurrent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ischemia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electrolyte/metabolic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disturbances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present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46806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860" y="490220"/>
            <a:ext cx="5533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Ventricular</a:t>
            </a:r>
            <a:r>
              <a:rPr sz="4400" b="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Arrhythmias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86229"/>
            <a:ext cx="7440930" cy="44831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459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Accelerated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Idioventricular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Rhythm</a:t>
            </a:r>
            <a:endParaRPr sz="2800">
              <a:latin typeface="Times New Roman"/>
              <a:cs typeface="Times New Roman"/>
            </a:endParaRPr>
          </a:p>
          <a:p>
            <a:pPr marL="368300" marR="17780" indent="-342900">
              <a:lnSpc>
                <a:spcPts val="3020"/>
              </a:lnSpc>
              <a:spcBef>
                <a:spcPts val="745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Defined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rhythm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rate of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60-  125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beats/min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15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Frequently called “slow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v.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tach”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6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 up to 20% 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 with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AMI</a:t>
            </a:r>
            <a:endParaRPr sz="28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5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Occurs frequently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endParaRPr sz="2800">
              <a:latin typeface="Times New Roman"/>
              <a:cs typeface="Times New Roman"/>
            </a:endParaRPr>
          </a:p>
          <a:p>
            <a:pPr marL="368300" marR="307340" indent="-342900">
              <a:lnSpc>
                <a:spcPts val="3030"/>
              </a:lnSpc>
              <a:spcBef>
                <a:spcPts val="735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Probably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results from enhanced automaticity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the Purkinje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fibers</a:t>
            </a:r>
            <a:endParaRPr sz="2800">
              <a:latin typeface="Times New Roman"/>
              <a:cs typeface="Times New Roman"/>
            </a:endParaRPr>
          </a:p>
          <a:p>
            <a:pPr marL="368300" marR="1521460" indent="-342900">
              <a:lnSpc>
                <a:spcPts val="3030"/>
              </a:lnSpc>
              <a:spcBef>
                <a:spcPts val="68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Often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observed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shortly after successful  reperfusion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18433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860" y="490220"/>
            <a:ext cx="5533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Ventricular</a:t>
            </a:r>
            <a:r>
              <a:rPr sz="4400" b="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Arrhythmias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73530"/>
            <a:ext cx="7581900" cy="43776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509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Tachycardia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89900"/>
              </a:lnSpc>
              <a:spcBef>
                <a:spcPts val="795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 continuous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ECG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recordings during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12 hours 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AMI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are analyzed,  nonsustained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paroxysms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VT may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seen  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up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67% of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endParaRPr sz="3200">
              <a:latin typeface="Times New Roman"/>
              <a:cs typeface="Times New Roman"/>
            </a:endParaRPr>
          </a:p>
          <a:p>
            <a:pPr marL="368300" marR="573405" indent="-342900">
              <a:lnSpc>
                <a:spcPts val="3450"/>
              </a:lnSpc>
              <a:spcBef>
                <a:spcPts val="85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Hypokalemia and hypomagnesemia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may  increase 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risk of developing VT</a:t>
            </a:r>
            <a:endParaRPr sz="3200">
              <a:latin typeface="Times New Roman"/>
              <a:cs typeface="Times New Roman"/>
            </a:endParaRPr>
          </a:p>
          <a:p>
            <a:pPr marL="368300" marR="1626870" indent="-342900">
              <a:lnSpc>
                <a:spcPts val="3460"/>
              </a:lnSpc>
              <a:spcBef>
                <a:spcPts val="795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Treatment may include: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lidocaine,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procainamide,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amiodarone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40005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860" y="490220"/>
            <a:ext cx="5533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Ventricular</a:t>
            </a:r>
            <a:r>
              <a:rPr sz="4400" b="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Arrhythmias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1572259"/>
            <a:ext cx="7604759" cy="43319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Fibrillation</a:t>
            </a:r>
            <a:endParaRPr sz="32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fibrillation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occuring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 association with marked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LV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failure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  cardiogenic shock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entails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 poor prognosis,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in-hospital mortality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rate of</a:t>
            </a:r>
            <a:r>
              <a:rPr sz="3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40-60%</a:t>
            </a:r>
            <a:endParaRPr sz="32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79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Tx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defibrillator</a:t>
            </a:r>
            <a:endParaRPr sz="3200">
              <a:latin typeface="Times New Roman"/>
              <a:cs typeface="Times New Roman"/>
            </a:endParaRPr>
          </a:p>
          <a:p>
            <a:pPr marL="381000" marR="1059815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Management :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lidocaine, amiodarone,  bretylium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6909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7460" y="490220"/>
            <a:ext cx="4061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Bradyarrhythmias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86229"/>
            <a:ext cx="7357745" cy="43053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459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Sinus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Bradycardia</a:t>
            </a:r>
            <a:endParaRPr sz="2800">
              <a:latin typeface="Times New Roman"/>
              <a:cs typeface="Times New Roman"/>
            </a:endParaRPr>
          </a:p>
          <a:p>
            <a:pPr marL="368300" marR="342265" indent="-342900">
              <a:lnSpc>
                <a:spcPts val="3020"/>
              </a:lnSpc>
              <a:spcBef>
                <a:spcPts val="745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arrhythmia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occuring during the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early  phases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AMI</a:t>
            </a:r>
            <a:endParaRPr sz="2800">
              <a:latin typeface="Times New Roman"/>
              <a:cs typeface="Times New Roman"/>
            </a:endParaRPr>
          </a:p>
          <a:p>
            <a:pPr marL="368300" marR="17780" indent="-342900">
              <a:lnSpc>
                <a:spcPts val="3020"/>
              </a:lnSpc>
              <a:spcBef>
                <a:spcPts val="7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Particularly frequent in patients with inferior and  posterior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infarction</a:t>
            </a:r>
            <a:endParaRPr sz="2800">
              <a:latin typeface="Times New Roman"/>
              <a:cs typeface="Times New Roman"/>
            </a:endParaRPr>
          </a:p>
          <a:p>
            <a:pPr marL="368300" marR="421005" indent="-342900">
              <a:lnSpc>
                <a:spcPts val="3020"/>
              </a:lnSpc>
              <a:spcBef>
                <a:spcPts val="7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Isolated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sinus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bradycardia, unaccompanied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  hypotension 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ventricular ectopy,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should be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observed rather than treated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initially</a:t>
            </a:r>
            <a:endParaRPr sz="2800">
              <a:latin typeface="Times New Roman"/>
              <a:cs typeface="Times New Roman"/>
            </a:endParaRPr>
          </a:p>
          <a:p>
            <a:pPr marL="368300" marR="542290" indent="-342900">
              <a:lnSpc>
                <a:spcPts val="3020"/>
              </a:lnSpc>
              <a:spcBef>
                <a:spcPts val="7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7665" algn="l"/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Atropine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should be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utilized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 hypotension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accompanies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any degree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sinus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bradycardia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2973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260" y="154940"/>
            <a:ext cx="497268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930">
              <a:lnSpc>
                <a:spcPct val="100000"/>
              </a:lnSpc>
              <a:spcBef>
                <a:spcPts val="100"/>
              </a:spcBef>
              <a:tabLst>
                <a:tab pos="3624579" algn="l"/>
                <a:tab pos="3954145" algn="l"/>
              </a:tabLst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Atrioventricular	and  I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tra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ven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4400" b="0" spc="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ar	B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ock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72259"/>
            <a:ext cx="7564120" cy="33566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Degree AV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3200">
              <a:latin typeface="Times New Roman"/>
              <a:cs typeface="Times New Roman"/>
            </a:endParaRPr>
          </a:p>
          <a:p>
            <a:pPr marL="368300" marR="624205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Occurs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less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than 15% of patients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 AMI admitted to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CCUs</a:t>
            </a:r>
            <a:endParaRPr sz="3200">
              <a:latin typeface="Times New Roman"/>
              <a:cs typeface="Times New Roman"/>
            </a:endParaRPr>
          </a:p>
          <a:p>
            <a:pPr marL="368300" marR="1490980" indent="-342900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Generally does not require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  treatment</a:t>
            </a:r>
            <a:endParaRPr sz="32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79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(Digitalis, B-blockers, Calcium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antagonists)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50093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260" y="154940"/>
            <a:ext cx="497268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930">
              <a:lnSpc>
                <a:spcPct val="100000"/>
              </a:lnSpc>
              <a:spcBef>
                <a:spcPts val="100"/>
              </a:spcBef>
              <a:tabLst>
                <a:tab pos="3624579" algn="l"/>
                <a:tab pos="3954145" algn="l"/>
              </a:tabLst>
            </a:pP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Atrioventricular	and  I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tra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ven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4400" b="0" spc="-1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4400" b="0" spc="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ar	B</a:t>
            </a:r>
            <a:r>
              <a:rPr sz="4400" b="0" spc="-5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4400" b="0" dirty="0">
                <a:solidFill>
                  <a:srgbClr val="FFFF00"/>
                </a:solidFill>
                <a:latin typeface="Times New Roman"/>
                <a:cs typeface="Times New Roman"/>
              </a:rPr>
              <a:t>ock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573348"/>
            <a:ext cx="7422515" cy="41763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509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Second-Degree AV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320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  <a:spcBef>
                <a:spcPts val="360"/>
              </a:spcBef>
            </a:pPr>
            <a:r>
              <a:rPr sz="4200" baseline="3968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Mobitz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Type I or</a:t>
            </a:r>
            <a:r>
              <a:rPr sz="28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Wenckebach</a:t>
            </a:r>
            <a:endParaRPr sz="2800">
              <a:latin typeface="Times New Roman"/>
              <a:cs typeface="Times New Roman"/>
            </a:endParaRPr>
          </a:p>
          <a:p>
            <a:pPr marL="368300" marR="17780" indent="-342900">
              <a:lnSpc>
                <a:spcPts val="3450"/>
              </a:lnSpc>
              <a:spcBef>
                <a:spcPts val="85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Usually transient 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does not persist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more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than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72 hours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infarction</a:t>
            </a:r>
            <a:endParaRPr sz="32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6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Rarely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progresses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complete AV</a:t>
            </a:r>
            <a:r>
              <a:rPr sz="3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32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420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not appear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to affect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survival</a:t>
            </a:r>
            <a:endParaRPr sz="32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409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Caused by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ischemia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AV</a:t>
            </a:r>
            <a:r>
              <a:rPr sz="3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node</a:t>
            </a:r>
            <a:endParaRPr sz="32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409"/>
              </a:spcBef>
              <a:buClr>
                <a:srgbClr val="FFFF00"/>
              </a:buClr>
              <a:buSzPct val="75000"/>
              <a:buFont typeface="UnDotum"/>
              <a:buChar char="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therapy not</a:t>
            </a:r>
            <a:r>
              <a:rPr sz="3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860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2445</Words>
  <Application>Microsoft Office PowerPoint</Application>
  <PresentationFormat>On-screen Show (4:3)</PresentationFormat>
  <Paragraphs>463</Paragraphs>
  <Slides>106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Arial</vt:lpstr>
      <vt:lpstr>Calibri</vt:lpstr>
      <vt:lpstr>Times New Roman</vt:lpstr>
      <vt:lpstr>UnDotum</vt:lpstr>
      <vt:lpstr>Wingdings</vt:lpstr>
      <vt:lpstr>Office Theme</vt:lpstr>
      <vt:lpstr>Ischemic Heart  Disease</vt:lpstr>
      <vt:lpstr>Coronary artery disease</vt:lpstr>
      <vt:lpstr>Risk factors for coronary  artery disease</vt:lpstr>
      <vt:lpstr>Risk Factors for Coronary artery  disease</vt:lpstr>
      <vt:lpstr>Other less important risk factors</vt:lpstr>
      <vt:lpstr>Pathogenesis of coronary  artery disease</vt:lpstr>
      <vt:lpstr>Atherosclerosis</vt:lpstr>
      <vt:lpstr>PowerPoint Presentation</vt:lpstr>
      <vt:lpstr>Development of atherosclerosis</vt:lpstr>
      <vt:lpstr>Atherosclerosis</vt:lpstr>
      <vt:lpstr>Atheromatous plaque</vt:lpstr>
      <vt:lpstr>Atheroma in coronary artery</vt:lpstr>
      <vt:lpstr>Atheromatous plaque/ Atheroma</vt:lpstr>
      <vt:lpstr>Response to Injury Hypothesis</vt:lpstr>
      <vt:lpstr>Smooth endothelium</vt:lpstr>
      <vt:lpstr>Chronic repetitive injury</vt:lpstr>
      <vt:lpstr>Response to injury</vt:lpstr>
      <vt:lpstr>PowerPoint Presentation</vt:lpstr>
      <vt:lpstr>PowerPoint Presentation</vt:lpstr>
      <vt:lpstr>PowerPoint Presentation</vt:lpstr>
      <vt:lpstr>PowerPoint Presentation</vt:lpstr>
      <vt:lpstr>Pathogenesis of myocardial  ischemia</vt:lpstr>
      <vt:lpstr>Coronary artery atherosclerosis</vt:lpstr>
      <vt:lpstr>Effect of atherosclerosis</vt:lpstr>
      <vt:lpstr>PowerPoint Presentation</vt:lpstr>
      <vt:lpstr>PowerPoint Presentation</vt:lpstr>
      <vt:lpstr>Presentation of coronary heart  disease</vt:lpstr>
      <vt:lpstr>Presentation of coronary heart  disease</vt:lpstr>
      <vt:lpstr>Asymptomatic</vt:lpstr>
      <vt:lpstr>Presentation of coronary heart  disease</vt:lpstr>
      <vt:lpstr>Sudden death</vt:lpstr>
      <vt:lpstr>Presentation of coronary heart  disease</vt:lpstr>
      <vt:lpstr>Angina Pectoris</vt:lpstr>
      <vt:lpstr>PowerPoint Presentation</vt:lpstr>
      <vt:lpstr>Angina Pectoris</vt:lpstr>
      <vt:lpstr>Typical Angina</vt:lpstr>
      <vt:lpstr>Typical Angina</vt:lpstr>
      <vt:lpstr>Typical Angina</vt:lpstr>
      <vt:lpstr>ANGINA</vt:lpstr>
      <vt:lpstr>Typical Angina</vt:lpstr>
      <vt:lpstr>PowerPoint Presentation</vt:lpstr>
      <vt:lpstr>Types of angina</vt:lpstr>
      <vt:lpstr>Stable angina</vt:lpstr>
      <vt:lpstr>Stable angina</vt:lpstr>
      <vt:lpstr>Printzmetal angina</vt:lpstr>
      <vt:lpstr>Printzmetal angina</vt:lpstr>
      <vt:lpstr>Coronary Angioplasty</vt:lpstr>
      <vt:lpstr>Presentation of coronary heart  disease</vt:lpstr>
      <vt:lpstr>Acute coronary syndrome</vt:lpstr>
      <vt:lpstr>PLAQUE RUPTURE</vt:lpstr>
      <vt:lpstr>PLAQUE RUPTURE</vt:lpstr>
      <vt:lpstr>PLAQUE RUPTURE</vt:lpstr>
      <vt:lpstr>Clinical features of Acute Myocardial  Infarction</vt:lpstr>
      <vt:lpstr>Acute coronary syndrome</vt:lpstr>
      <vt:lpstr>Acute Coronary Syndrome</vt:lpstr>
      <vt:lpstr>ECG changes of AMI</vt:lpstr>
      <vt:lpstr>Anterior myocardial infarct</vt:lpstr>
      <vt:lpstr>Inferior myocardial infarct</vt:lpstr>
      <vt:lpstr>Cardiac enzymes</vt:lpstr>
      <vt:lpstr>Cardiac Enzymes in ACS</vt:lpstr>
      <vt:lpstr>Cardiac Enzymes in ACS</vt:lpstr>
      <vt:lpstr>Acute Coronary Syndrome</vt:lpstr>
      <vt:lpstr>Non ST elevation MI</vt:lpstr>
      <vt:lpstr>NSTEMI: ECG changes</vt:lpstr>
      <vt:lpstr>Acute Coronary Syndrome</vt:lpstr>
      <vt:lpstr>Unstable angina</vt:lpstr>
      <vt:lpstr>Acute coronary syndrome</vt:lpstr>
      <vt:lpstr>Presentation of coronary heart  disease</vt:lpstr>
      <vt:lpstr>Complications of Acute  Myocardial Infarction</vt:lpstr>
      <vt:lpstr>PowerPoint Presentation</vt:lpstr>
      <vt:lpstr>Recurrent Ischemia and  Infarction</vt:lpstr>
      <vt:lpstr>Left Ventricular Failure</vt:lpstr>
      <vt:lpstr>Left Ventricular Failure</vt:lpstr>
      <vt:lpstr>Left Ventricular Failure</vt:lpstr>
      <vt:lpstr>Cardiogenic Shock</vt:lpstr>
      <vt:lpstr>Cardiogenic Shock</vt:lpstr>
      <vt:lpstr>Cardiogenic Shock</vt:lpstr>
      <vt:lpstr>PowerPoint Presentation</vt:lpstr>
      <vt:lpstr>PowerPoint Presentation</vt:lpstr>
      <vt:lpstr>PowerPoint Presentation</vt:lpstr>
      <vt:lpstr>PowerPoint Presentation</vt:lpstr>
      <vt:lpstr>Pseudoaneurysm</vt:lpstr>
      <vt:lpstr>Pseudoaneurysm</vt:lpstr>
      <vt:lpstr>PowerPoint Presentation</vt:lpstr>
      <vt:lpstr>MITRAL REGURGITATION</vt:lpstr>
      <vt:lpstr>Right Ventricular Infarction</vt:lpstr>
      <vt:lpstr>Right Ventricular Infarction</vt:lpstr>
      <vt:lpstr>Right Ventricular Infarction</vt:lpstr>
      <vt:lpstr>PowerPoint Presentation</vt:lpstr>
      <vt:lpstr>PowerPoint Presentation</vt:lpstr>
      <vt:lpstr>Arrhythmias</vt:lpstr>
      <vt:lpstr>Arrhythmias</vt:lpstr>
      <vt:lpstr>Ventricular Arrhythmias</vt:lpstr>
      <vt:lpstr>Ventricular Arrhythmias</vt:lpstr>
      <vt:lpstr>Ventricular Arrhythmias</vt:lpstr>
      <vt:lpstr>Ventricular Arrhythmias</vt:lpstr>
      <vt:lpstr>Bradyarrhythmias</vt:lpstr>
      <vt:lpstr>Atrioventricular and  Intraventricular Block</vt:lpstr>
      <vt:lpstr>Atrioventricular and  Intraventricular Block</vt:lpstr>
      <vt:lpstr>Atrioventricular and  Intraventricular Block</vt:lpstr>
      <vt:lpstr>Atrioventricular and  Intraventricular Block</vt:lpstr>
      <vt:lpstr>Atrioventricular and  Intraventricular Block</vt:lpstr>
      <vt:lpstr>Supraventricular  Tachyarrhythmias</vt:lpstr>
      <vt:lpstr>Supraventricular  Tachyarrhythmias</vt:lpstr>
      <vt:lpstr>Supraventricular  Tachyarrhythmias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Ischemic Heart  Disease</dc:title>
  <cp:lastModifiedBy>PharmEvo</cp:lastModifiedBy>
  <cp:revision>7</cp:revision>
  <dcterms:created xsi:type="dcterms:W3CDTF">2020-02-09T14:24:05Z</dcterms:created>
  <dcterms:modified xsi:type="dcterms:W3CDTF">2020-02-16T14:32:25Z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2020-02-09T00:00:00Z</vt:filetime>
  </property>
</Properties>
</file>