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5E94A3-628D-4C0F-BE6B-1E1ADBA9CD7C}"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161682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5E94A3-628D-4C0F-BE6B-1E1ADBA9CD7C}"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213322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5E94A3-628D-4C0F-BE6B-1E1ADBA9CD7C}"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201483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5E94A3-628D-4C0F-BE6B-1E1ADBA9CD7C}"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3844740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5E94A3-628D-4C0F-BE6B-1E1ADBA9CD7C}"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1220815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5E94A3-628D-4C0F-BE6B-1E1ADBA9CD7C}"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264248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5E94A3-628D-4C0F-BE6B-1E1ADBA9CD7C}"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210619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5E94A3-628D-4C0F-BE6B-1E1ADBA9CD7C}"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380193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E94A3-628D-4C0F-BE6B-1E1ADBA9CD7C}"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29164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5E94A3-628D-4C0F-BE6B-1E1ADBA9CD7C}"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296967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5E94A3-628D-4C0F-BE6B-1E1ADBA9CD7C}"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61A10-A487-4D5B-B1D1-96913428F0A1}" type="slidenum">
              <a:rPr lang="en-US" smtClean="0"/>
              <a:t>‹#›</a:t>
            </a:fld>
            <a:endParaRPr lang="en-US"/>
          </a:p>
        </p:txBody>
      </p:sp>
    </p:spTree>
    <p:extLst>
      <p:ext uri="{BB962C8B-B14F-4D97-AF65-F5344CB8AC3E}">
        <p14:creationId xmlns:p14="http://schemas.microsoft.com/office/powerpoint/2010/main" val="1652571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E94A3-628D-4C0F-BE6B-1E1ADBA9CD7C}" type="datetimeFigureOut">
              <a:rPr lang="en-US" smtClean="0"/>
              <a:t>02-Dec-20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61A10-A487-4D5B-B1D1-96913428F0A1}" type="slidenum">
              <a:rPr lang="en-US" smtClean="0"/>
              <a:t>‹#›</a:t>
            </a:fld>
            <a:endParaRPr lang="en-US"/>
          </a:p>
        </p:txBody>
      </p:sp>
    </p:spTree>
    <p:extLst>
      <p:ext uri="{BB962C8B-B14F-4D97-AF65-F5344CB8AC3E}">
        <p14:creationId xmlns:p14="http://schemas.microsoft.com/office/powerpoint/2010/main" val="2522641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Settlement </a:t>
            </a:r>
            <a:endParaRPr lang="en-US" dirty="0"/>
          </a:p>
        </p:txBody>
      </p:sp>
      <p:sp>
        <p:nvSpPr>
          <p:cNvPr id="3" name="Content Placeholder 2"/>
          <p:cNvSpPr>
            <a:spLocks noGrp="1"/>
          </p:cNvSpPr>
          <p:nvPr>
            <p:ph idx="1"/>
          </p:nvPr>
        </p:nvSpPr>
        <p:spPr>
          <a:xfrm>
            <a:off x="1024128" y="1859280"/>
            <a:ext cx="9720071" cy="4450080"/>
          </a:xfrm>
        </p:spPr>
        <p:txBody>
          <a:bodyPr>
            <a:normAutofit/>
          </a:bodyPr>
          <a:lstStyle/>
          <a:p>
            <a:pPr>
              <a:buFont typeface="Wingdings" panose="05000000000000000000" pitchFamily="2" charset="2"/>
              <a:buChar char="v"/>
            </a:pPr>
            <a:r>
              <a:rPr lang="en-US" sz="2800" dirty="0" smtClean="0"/>
              <a:t>Outside </a:t>
            </a:r>
            <a:r>
              <a:rPr lang="en-US" sz="2800" dirty="0"/>
              <a:t>of town and cities where population density is low and which can take the form of a dispersed settlement, a </a:t>
            </a:r>
            <a:r>
              <a:rPr lang="en-US" sz="2800" dirty="0" smtClean="0"/>
              <a:t>rural community, </a:t>
            </a:r>
            <a:r>
              <a:rPr lang="en-US" sz="2800" dirty="0"/>
              <a:t>or a village</a:t>
            </a:r>
            <a:r>
              <a:rPr lang="en-US" sz="2800" dirty="0" smtClean="0"/>
              <a:t>. </a:t>
            </a:r>
          </a:p>
          <a:p>
            <a:pPr>
              <a:buFont typeface="Wingdings" panose="05000000000000000000" pitchFamily="2" charset="2"/>
              <a:buChar char="v"/>
            </a:pPr>
            <a:r>
              <a:rPr lang="en-US" sz="2800" dirty="0" smtClean="0"/>
              <a:t>People </a:t>
            </a:r>
            <a:r>
              <a:rPr lang="en-US" sz="2800" dirty="0"/>
              <a:t>are engaged in primary industry in the sense that they produce things directly for the first time in cooperation with nature</a:t>
            </a:r>
            <a:r>
              <a:rPr lang="en-US" sz="2800" dirty="0" smtClean="0"/>
              <a:t>.</a:t>
            </a:r>
          </a:p>
          <a:p>
            <a:pPr>
              <a:buFont typeface="Wingdings" panose="05000000000000000000" pitchFamily="2" charset="2"/>
              <a:buChar char="v"/>
            </a:pPr>
            <a:r>
              <a:rPr lang="en-US" sz="2800" dirty="0"/>
              <a:t>A remote and a sparsely populated place </a:t>
            </a:r>
          </a:p>
          <a:p>
            <a:pPr>
              <a:buFont typeface="Wingdings" panose="05000000000000000000" pitchFamily="2" charset="2"/>
              <a:buChar char="v"/>
            </a:pPr>
            <a:r>
              <a:rPr lang="en-US" sz="2800" dirty="0"/>
              <a:t>People support their livelihood from primary economic activities</a:t>
            </a:r>
          </a:p>
          <a:p>
            <a:pPr marL="0" indent="0">
              <a:buNone/>
            </a:pPr>
            <a:endParaRPr lang="en-US" dirty="0"/>
          </a:p>
          <a:p>
            <a:pPr marL="0" indent="0">
              <a:buNone/>
            </a:pPr>
            <a:endParaRPr lang="en-US" strike="sngStrike" dirty="0"/>
          </a:p>
          <a:p>
            <a:endParaRPr lang="en-US" dirty="0"/>
          </a:p>
        </p:txBody>
      </p:sp>
    </p:spTree>
    <p:extLst>
      <p:ext uri="{BB962C8B-B14F-4D97-AF65-F5344CB8AC3E}">
        <p14:creationId xmlns:p14="http://schemas.microsoft.com/office/powerpoint/2010/main" val="1180702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small scale </a:t>
            </a:r>
            <a:r>
              <a:rPr lang="en-US" dirty="0" smtClean="0"/>
              <a:t>farming</a:t>
            </a:r>
            <a:endParaRPr lang="en-US" dirty="0"/>
          </a:p>
        </p:txBody>
      </p:sp>
      <p:sp>
        <p:nvSpPr>
          <p:cNvPr id="3" name="Content Placeholder 2"/>
          <p:cNvSpPr>
            <a:spLocks noGrp="1"/>
          </p:cNvSpPr>
          <p:nvPr>
            <p:ph idx="1"/>
          </p:nvPr>
        </p:nvSpPr>
        <p:spPr/>
        <p:txBody>
          <a:bodyPr>
            <a:normAutofit lnSpcReduction="10000"/>
          </a:bodyPr>
          <a:lstStyle/>
          <a:p>
            <a:r>
              <a:rPr lang="en-US" dirty="0"/>
              <a:t>While small-scale farming is very hard work, it does also provide a lot of benefits in comparison to regular farming practices.</a:t>
            </a:r>
          </a:p>
          <a:p>
            <a:r>
              <a:rPr lang="en-US" dirty="0" smtClean="0"/>
              <a:t>A </a:t>
            </a:r>
            <a:r>
              <a:rPr lang="en-US" dirty="0"/>
              <a:t>small farm supplies the local community with fresh food and thus reconnect people with the food they consume. </a:t>
            </a:r>
            <a:endParaRPr lang="en-US" dirty="0" smtClean="0"/>
          </a:p>
          <a:p>
            <a:r>
              <a:rPr lang="en-US" dirty="0" smtClean="0"/>
              <a:t>This </a:t>
            </a:r>
            <a:r>
              <a:rPr lang="en-US" dirty="0"/>
              <a:t>helps to build up a whole community centered around a small farm, helping out both the farm and the </a:t>
            </a:r>
            <a:r>
              <a:rPr lang="en-US" dirty="0" smtClean="0"/>
              <a:t>people.</a:t>
            </a:r>
          </a:p>
          <a:p>
            <a:pPr marL="0" indent="0">
              <a:buNone/>
            </a:pPr>
            <a:r>
              <a:rPr lang="en-US" dirty="0" smtClean="0"/>
              <a:t>Introducing more nutritious and sustainable food, helps to improve the overall health of customers. </a:t>
            </a:r>
          </a:p>
          <a:p>
            <a:pPr marL="0" indent="0">
              <a:buNone/>
            </a:pPr>
            <a:r>
              <a:rPr lang="en-US" dirty="0" smtClean="0"/>
              <a:t>They will not only get high-quality food but often also a higher quantity of locally produced seasonal crops.</a:t>
            </a:r>
          </a:p>
          <a:p>
            <a:endParaRPr lang="en-US" dirty="0"/>
          </a:p>
        </p:txBody>
      </p:sp>
    </p:spTree>
    <p:extLst>
      <p:ext uri="{BB962C8B-B14F-4D97-AF65-F5344CB8AC3E}">
        <p14:creationId xmlns:p14="http://schemas.microsoft.com/office/powerpoint/2010/main" val="1250977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During </a:t>
            </a:r>
            <a:r>
              <a:rPr lang="en-US" dirty="0"/>
              <a:t>the stressful harvest months, small farms often require some outside help in exchange for money or accommodation and food. Harvesting, selling and Maintaining a farm is hard work and help is always appreciated. </a:t>
            </a:r>
            <a:r>
              <a:rPr lang="en-US" dirty="0" smtClean="0"/>
              <a:t>(Creates jobs</a:t>
            </a:r>
            <a:r>
              <a:rPr lang="en-US" dirty="0"/>
              <a:t>)</a:t>
            </a:r>
          </a:p>
          <a:p>
            <a:r>
              <a:rPr lang="en-US" dirty="0" smtClean="0"/>
              <a:t>In </a:t>
            </a:r>
            <a:r>
              <a:rPr lang="en-US" dirty="0"/>
              <a:t>factory farming, very little thought is given to soil health, but on small farms, the soil is the heart and soul of the whole operation and is therefore treated with </a:t>
            </a:r>
            <a:r>
              <a:rPr lang="en-US" dirty="0" smtClean="0"/>
              <a:t>respect.</a:t>
            </a:r>
          </a:p>
          <a:p>
            <a:r>
              <a:rPr lang="en-US" dirty="0" smtClean="0"/>
              <a:t>Small </a:t>
            </a:r>
            <a:r>
              <a:rPr lang="en-US" dirty="0"/>
              <a:t>farms often try to not only maintain the quality of the soil but actually improve it over time, so that future generations will profit even more from this farming method.</a:t>
            </a:r>
          </a:p>
          <a:p>
            <a:r>
              <a:rPr lang="en-US" dirty="0" smtClean="0"/>
              <a:t>Small </a:t>
            </a:r>
            <a:r>
              <a:rPr lang="en-US" dirty="0"/>
              <a:t>farms grow a more diverse crop selection. Bigger farms often grow only a single crop on a very large scale, in bad years big parts of the harvest can be lost. Small farms help to counteract the food systems instability in those years.</a:t>
            </a:r>
          </a:p>
          <a:p>
            <a:endParaRPr lang="en-US" dirty="0"/>
          </a:p>
        </p:txBody>
      </p:sp>
    </p:spTree>
    <p:extLst>
      <p:ext uri="{BB962C8B-B14F-4D97-AF65-F5344CB8AC3E}">
        <p14:creationId xmlns:p14="http://schemas.microsoft.com/office/powerpoint/2010/main" val="212167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a:bodyPr>
          <a:lstStyle/>
          <a:p>
            <a:r>
              <a:rPr lang="en-US" dirty="0"/>
              <a:t>T</a:t>
            </a:r>
            <a:r>
              <a:rPr lang="en-US" dirty="0" smtClean="0"/>
              <a:t>o </a:t>
            </a:r>
            <a:r>
              <a:rPr lang="en-US" dirty="0"/>
              <a:t>produce these huge quantities of food in the least amount of time a lot of high tech equipment is used. Pesticides and oil-based fertilizers also contribute to the negative effect on the </a:t>
            </a:r>
            <a:r>
              <a:rPr lang="en-US" dirty="0" smtClean="0"/>
              <a:t>environment.</a:t>
            </a:r>
          </a:p>
          <a:p>
            <a:pPr marL="0" indent="0">
              <a:buNone/>
            </a:pPr>
            <a:r>
              <a:rPr lang="en-US" dirty="0" smtClean="0"/>
              <a:t>Against the widespread belief, small farms are actually far more productive when compared to larger operations, when adopting unconventional farming methods. Providing more people not only with more but also better food to enjoy.</a:t>
            </a:r>
          </a:p>
          <a:p>
            <a:r>
              <a:rPr lang="en-US" dirty="0" smtClean="0"/>
              <a:t>Most </a:t>
            </a:r>
            <a:r>
              <a:rPr lang="en-US" dirty="0"/>
              <a:t>small farms sell their products directly on the farm, this way they do not have to pay for transportation or other fees. </a:t>
            </a:r>
          </a:p>
        </p:txBody>
      </p:sp>
    </p:spTree>
    <p:extLst>
      <p:ext uri="{BB962C8B-B14F-4D97-AF65-F5344CB8AC3E}">
        <p14:creationId xmlns:p14="http://schemas.microsoft.com/office/powerpoint/2010/main" val="3525490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challenges faced by small-scale </a:t>
            </a:r>
            <a:r>
              <a:rPr lang="en-US" dirty="0" smtClean="0"/>
              <a:t>farmers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Hard physical labor</a:t>
            </a:r>
            <a:r>
              <a:rPr lang="en-US" dirty="0"/>
              <a:t>: Working long days of hard manual labor can be very exhausting and damage your body in many different ways. A small-scale farmer is required to be in very good health and be very resistant.</a:t>
            </a:r>
          </a:p>
          <a:p>
            <a:r>
              <a:rPr lang="en-US" b="1" dirty="0"/>
              <a:t>High risk</a:t>
            </a:r>
            <a:r>
              <a:rPr lang="en-US" dirty="0"/>
              <a:t>: Being a farmer always comes with high risk, what to do if you injure yourself? Insurance can help you avoid some serious consequences but never eliminate the risk.</a:t>
            </a:r>
          </a:p>
          <a:p>
            <a:r>
              <a:rPr lang="en-US" b="1" dirty="0"/>
              <a:t>High dependence on unpredictable factors</a:t>
            </a:r>
            <a:r>
              <a:rPr lang="en-US" dirty="0"/>
              <a:t>: </a:t>
            </a:r>
            <a:r>
              <a:rPr lang="en-US" dirty="0" smtClean="0"/>
              <a:t>Weather </a:t>
            </a:r>
            <a:r>
              <a:rPr lang="en-US" dirty="0"/>
              <a:t>is one of the most important, yet most unreliable factors in farming. A bad storm can wipe out your harvest. Preparing for these kinds of situations can be very stressful.</a:t>
            </a:r>
          </a:p>
          <a:p>
            <a:r>
              <a:rPr lang="en-US" b="1" dirty="0"/>
              <a:t>Financial uncertainty:</a:t>
            </a:r>
            <a:r>
              <a:rPr lang="en-US" dirty="0"/>
              <a:t> Most small farms operate on a very tight budget, leaving the farmer with very little to no luxury. Family vacation is pretty much impossible and the farm will require nearly all of your time.</a:t>
            </a:r>
          </a:p>
          <a:p>
            <a:endParaRPr lang="en-US" dirty="0"/>
          </a:p>
        </p:txBody>
      </p:sp>
    </p:spTree>
    <p:extLst>
      <p:ext uri="{BB962C8B-B14F-4D97-AF65-F5344CB8AC3E}">
        <p14:creationId xmlns:p14="http://schemas.microsoft.com/office/powerpoint/2010/main" val="3727355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Emerging Challenges Facing Smallholders</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Small farmers face the greatest challenge of integration and competitiveness in new markets and at the same time, they are constrained by lack of basic public services as a result of recent policy reform, market liberalization, as well as budgetary and capacity limitations</a:t>
            </a:r>
            <a:r>
              <a:rPr lang="en-US" dirty="0" smtClean="0"/>
              <a:t>.</a:t>
            </a:r>
          </a:p>
          <a:p>
            <a:r>
              <a:rPr lang="en-US" dirty="0"/>
              <a:t>Small farmers have traditionally survived on subsistence production though, many, in the last three decades have experimented export crops with occasional success and many failures. They have not benefited from industrialization and export-orientation of agriculture. In the globalized market, small players have been marginalized</a:t>
            </a:r>
            <a:r>
              <a:rPr lang="en-US" dirty="0" smtClean="0"/>
              <a:t>.</a:t>
            </a:r>
            <a:endParaRPr lang="en-US" dirty="0"/>
          </a:p>
        </p:txBody>
      </p:sp>
    </p:spTree>
    <p:extLst>
      <p:ext uri="{BB962C8B-B14F-4D97-AF65-F5344CB8AC3E}">
        <p14:creationId xmlns:p14="http://schemas.microsoft.com/office/powerpoint/2010/main" val="2751924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dirty="0"/>
              <a:t>Small farmers remain neglected and that makes fuller exploitation of growth potential of agriculture all the more difficult</a:t>
            </a:r>
            <a:r>
              <a:rPr lang="en-US" dirty="0" smtClean="0"/>
              <a:t>.</a:t>
            </a:r>
          </a:p>
          <a:p>
            <a:r>
              <a:rPr lang="en-US" dirty="0"/>
              <a:t>A</a:t>
            </a:r>
            <a:r>
              <a:rPr lang="en-US" dirty="0" smtClean="0"/>
              <a:t> </a:t>
            </a:r>
            <a:r>
              <a:rPr lang="en-US" dirty="0"/>
              <a:t>landlord who controls 50 acres of land needs more finance than a small farmer working on 12.5 acres</a:t>
            </a:r>
            <a:r>
              <a:rPr lang="en-US" dirty="0" smtClean="0"/>
              <a:t>.</a:t>
            </a:r>
          </a:p>
        </p:txBody>
      </p:sp>
    </p:spTree>
    <p:extLst>
      <p:ext uri="{BB962C8B-B14F-4D97-AF65-F5344CB8AC3E}">
        <p14:creationId xmlns:p14="http://schemas.microsoft.com/office/powerpoint/2010/main" val="1107245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dirty="0"/>
              <a:t>But a 2010 World Bank study reveals that only two per cent farm households control 45pc of farmland and 98pc control the remaining 55pc. This pattern of land holding and the tenure system in Pakistan’s agriculture are just too skewed in </a:t>
            </a:r>
            <a:r>
              <a:rPr lang="en-US" dirty="0" smtClean="0"/>
              <a:t>favor </a:t>
            </a:r>
            <a:r>
              <a:rPr lang="en-US" dirty="0"/>
              <a:t>of big landlords</a:t>
            </a:r>
            <a:r>
              <a:rPr lang="en-US" dirty="0" smtClean="0"/>
              <a:t>.</a:t>
            </a:r>
          </a:p>
          <a:p>
            <a:r>
              <a:rPr lang="en-US" dirty="0"/>
              <a:t>As such, it is responsible for many of the problems of small farmers, including their inability to get their due share in irrigation water and, to some extent, bank financing as well.</a:t>
            </a:r>
          </a:p>
        </p:txBody>
      </p:sp>
    </p:spTree>
    <p:extLst>
      <p:ext uri="{BB962C8B-B14F-4D97-AF65-F5344CB8AC3E}">
        <p14:creationId xmlns:p14="http://schemas.microsoft.com/office/powerpoint/2010/main" val="3330346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a:bodyPr>
          <a:lstStyle/>
          <a:p>
            <a:r>
              <a:rPr lang="en-US" dirty="0"/>
              <a:t>According to 2010 Census of Agriculture, which is the latest, 75pc of Pakistan’s total farm area belonged to owners whereas the remaining 25pc was cultivated by tenants or owners-cum-tenants. </a:t>
            </a:r>
            <a:endParaRPr lang="en-US" dirty="0" smtClean="0"/>
          </a:p>
          <a:p>
            <a:r>
              <a:rPr lang="en-US" dirty="0" smtClean="0"/>
              <a:t>The </a:t>
            </a:r>
            <a:r>
              <a:rPr lang="en-US" dirty="0"/>
              <a:t>practice of tenure farming or the tilling of land of big landlords by poor farmers of their area still continues on a large scale. </a:t>
            </a:r>
            <a:endParaRPr lang="en-US" dirty="0" smtClean="0"/>
          </a:p>
          <a:p>
            <a:r>
              <a:rPr lang="en-US" dirty="0" smtClean="0"/>
              <a:t>Farmers</a:t>
            </a:r>
            <a:r>
              <a:rPr lang="en-US" dirty="0"/>
              <a:t>’ lobbies lament that in practice such land tenancy, which should ideally be a decent partnership between owners and tillers of land for a certain period, turns out to be nothing short of poor farmers’ slavery.</a:t>
            </a:r>
          </a:p>
        </p:txBody>
      </p:sp>
    </p:spTree>
    <p:extLst>
      <p:ext uri="{BB962C8B-B14F-4D97-AF65-F5344CB8AC3E}">
        <p14:creationId xmlns:p14="http://schemas.microsoft.com/office/powerpoint/2010/main" val="4078263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fontScale="92500" lnSpcReduction="10000"/>
          </a:bodyPr>
          <a:lstStyle/>
          <a:p>
            <a:r>
              <a:rPr lang="en-US" dirty="0"/>
              <a:t>Big landlords, particularly those in Punjab and </a:t>
            </a:r>
            <a:r>
              <a:rPr lang="en-US" dirty="0" smtClean="0"/>
              <a:t>KP claim that </a:t>
            </a:r>
            <a:r>
              <a:rPr lang="en-US" dirty="0"/>
              <a:t>with the ongoing </a:t>
            </a:r>
            <a:r>
              <a:rPr lang="en-US" dirty="0" smtClean="0"/>
              <a:t>digitization </a:t>
            </a:r>
            <a:r>
              <a:rPr lang="en-US" dirty="0"/>
              <a:t>of rural land records at a rapid pace in their provinces, anyone can check the genuineness of land titles. Members of the landed gentry argue that with corporate farming now taking root, the so-called enslavement of poor farmers by big landlords holds little truth at least in the case of Punjab. </a:t>
            </a:r>
            <a:endParaRPr lang="en-US" dirty="0" smtClean="0"/>
          </a:p>
          <a:p>
            <a:r>
              <a:rPr lang="en-US" dirty="0" smtClean="0"/>
              <a:t>But </a:t>
            </a:r>
            <a:r>
              <a:rPr lang="en-US" dirty="0"/>
              <a:t>in smaller provinces, poor farmers continue to receive unfair treatment at the hands of big, politically influential landowners, they admit</a:t>
            </a:r>
            <a:r>
              <a:rPr lang="en-US" dirty="0" smtClean="0"/>
              <a:t>.</a:t>
            </a:r>
          </a:p>
          <a:p>
            <a:r>
              <a:rPr lang="en-US" dirty="0"/>
              <a:t>Regardless of the accuracy of data on agriculture landholding, the breakdown in terms of small, medium and large farms presents another disturbing fact: according to Agriculture Census 2010, 90pc farms are </a:t>
            </a:r>
            <a:r>
              <a:rPr lang="en-US" dirty="0" smtClean="0"/>
              <a:t>categorized </a:t>
            </a:r>
            <a:r>
              <a:rPr lang="en-US" dirty="0"/>
              <a:t>as small, 6pc as medium and only 4pc as large.</a:t>
            </a:r>
          </a:p>
        </p:txBody>
      </p:sp>
    </p:spTree>
    <p:extLst>
      <p:ext uri="{BB962C8B-B14F-4D97-AF65-F5344CB8AC3E}">
        <p14:creationId xmlns:p14="http://schemas.microsoft.com/office/powerpoint/2010/main" val="2165277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dirty="0"/>
              <a:t>A higher percentage of small farms in the country’s total stock of 8.35m farms spread over 55.6 acres means the average size of farmland is quite small. </a:t>
            </a:r>
            <a:endParaRPr lang="en-US" dirty="0" smtClean="0"/>
          </a:p>
          <a:p>
            <a:r>
              <a:rPr lang="en-US" dirty="0" smtClean="0"/>
              <a:t>In </a:t>
            </a:r>
            <a:r>
              <a:rPr lang="en-US" dirty="0"/>
              <a:t>fact, the average farm size in Pakistan — 5.6 acres as of 2010 — is less than half of what it was back in 1972 — 13.06 acres.</a:t>
            </a:r>
          </a:p>
          <a:p>
            <a:r>
              <a:rPr lang="en-US" dirty="0"/>
              <a:t>This makes it difficult for banks to reach out to the under-served segments of agricultural borrowers which, in turns, results in poor farm care and little investment in farming innovation.</a:t>
            </a:r>
          </a:p>
          <a:p>
            <a:endParaRPr lang="en-US" dirty="0"/>
          </a:p>
        </p:txBody>
      </p:sp>
    </p:spTree>
    <p:extLst>
      <p:ext uri="{BB962C8B-B14F-4D97-AF65-F5344CB8AC3E}">
        <p14:creationId xmlns:p14="http://schemas.microsoft.com/office/powerpoint/2010/main" val="2668920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Settlement </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3200" dirty="0"/>
              <a:t>These settlements are mainly concerned with primary activities such as agriculture, mining, fishing, forestry etc. </a:t>
            </a:r>
          </a:p>
          <a:p>
            <a:pPr>
              <a:buFont typeface="Wingdings" panose="05000000000000000000" pitchFamily="2" charset="2"/>
              <a:buChar char="v"/>
            </a:pPr>
            <a:r>
              <a:rPr lang="en-US" sz="3200" dirty="0"/>
              <a:t>Most of the people (more than 50% of adult male) of rural settlement are engaged in agricultural work. </a:t>
            </a:r>
          </a:p>
          <a:p>
            <a:pPr>
              <a:buFont typeface="Wingdings" panose="05000000000000000000" pitchFamily="2" charset="2"/>
              <a:buChar char="v"/>
            </a:pPr>
            <a:r>
              <a:rPr lang="en-US" sz="3200" dirty="0"/>
              <a:t>Population density is small and the settlement size is small. </a:t>
            </a:r>
          </a:p>
          <a:p>
            <a:pPr>
              <a:buFont typeface="Wingdings" panose="05000000000000000000" pitchFamily="2" charset="2"/>
              <a:buChar char="v"/>
            </a:pPr>
            <a:r>
              <a:rPr lang="en-US" sz="3200" dirty="0"/>
              <a:t> Buildings are of non-durable materials in most cases.</a:t>
            </a:r>
          </a:p>
          <a:p>
            <a:endParaRPr lang="en-US" sz="3200" dirty="0"/>
          </a:p>
        </p:txBody>
      </p:sp>
    </p:spTree>
    <p:extLst>
      <p:ext uri="{BB962C8B-B14F-4D97-AF65-F5344CB8AC3E}">
        <p14:creationId xmlns:p14="http://schemas.microsoft.com/office/powerpoint/2010/main" val="807599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Policy Options to Strengthen Smallholder </a:t>
            </a:r>
            <a:r>
              <a:rPr lang="en-US" dirty="0" smtClean="0"/>
              <a:t>Farmers</a:t>
            </a:r>
            <a:endParaRPr lang="en-US" dirty="0"/>
          </a:p>
        </p:txBody>
      </p:sp>
      <p:sp>
        <p:nvSpPr>
          <p:cNvPr id="3" name="Content Placeholder 2"/>
          <p:cNvSpPr>
            <a:spLocks noGrp="1"/>
          </p:cNvSpPr>
          <p:nvPr>
            <p:ph idx="1"/>
          </p:nvPr>
        </p:nvSpPr>
        <p:spPr/>
        <p:txBody>
          <a:bodyPr>
            <a:normAutofit/>
          </a:bodyPr>
          <a:lstStyle/>
          <a:p>
            <a:r>
              <a:rPr lang="en-US" dirty="0"/>
              <a:t>The public sector plays a critical role in helping smallholders overcome constraints to increase productivity, participate in agricultural markets and generate incomes to achieve food </a:t>
            </a:r>
            <a:r>
              <a:rPr lang="en-US" dirty="0" smtClean="0"/>
              <a:t>security.</a:t>
            </a:r>
          </a:p>
          <a:p>
            <a:r>
              <a:rPr lang="en-US" dirty="0" smtClean="0"/>
              <a:t>Traditional </a:t>
            </a:r>
            <a:r>
              <a:rPr lang="en-US" dirty="0"/>
              <a:t>policy prescriptions have tended to assume that price and trade policies can be used to meet food security and development objectives by providing appropriate incentives to producers. </a:t>
            </a:r>
            <a:endParaRPr lang="en-US" dirty="0" smtClean="0"/>
          </a:p>
          <a:p>
            <a:r>
              <a:rPr lang="en-US" dirty="0" smtClean="0"/>
              <a:t>However</a:t>
            </a:r>
            <a:r>
              <a:rPr lang="en-US" dirty="0"/>
              <a:t>, even in situations where local markets are well integrated with international markets, such policies tend to </a:t>
            </a:r>
            <a:r>
              <a:rPr lang="en-US" dirty="0" err="1"/>
              <a:t>favour</a:t>
            </a:r>
            <a:r>
              <a:rPr lang="en-US" dirty="0"/>
              <a:t> larger farms which are able to generate significant marketable surpluses</a:t>
            </a:r>
          </a:p>
        </p:txBody>
      </p:sp>
    </p:spTree>
    <p:extLst>
      <p:ext uri="{BB962C8B-B14F-4D97-AF65-F5344CB8AC3E}">
        <p14:creationId xmlns:p14="http://schemas.microsoft.com/office/powerpoint/2010/main" val="1825971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fontScale="85000" lnSpcReduction="20000"/>
          </a:bodyPr>
          <a:lstStyle/>
          <a:p>
            <a:r>
              <a:rPr lang="en-US" dirty="0"/>
              <a:t>Greater market integration among smallholders can be facilitated by the provision of the “enabling environment”. </a:t>
            </a:r>
            <a:endParaRPr lang="en-US" dirty="0" smtClean="0"/>
          </a:p>
          <a:p>
            <a:r>
              <a:rPr lang="en-US" dirty="0" smtClean="0"/>
              <a:t>Better </a:t>
            </a:r>
            <a:r>
              <a:rPr lang="en-US" dirty="0"/>
              <a:t>rural infrastructure, such as roads, physical markets, storage facilities and communication services, will reduce transaction costs and enable farmers to reach markets. </a:t>
            </a:r>
            <a:endParaRPr lang="en-US" dirty="0" smtClean="0"/>
          </a:p>
          <a:p>
            <a:r>
              <a:rPr lang="en-US" dirty="0" smtClean="0"/>
              <a:t>Interventions </a:t>
            </a:r>
            <a:r>
              <a:rPr lang="en-US" dirty="0"/>
              <a:t>to ensure land tenure and property right security will encourage smallholders to invest in land improvements. </a:t>
            </a:r>
            <a:endParaRPr lang="en-US" dirty="0" smtClean="0"/>
          </a:p>
          <a:p>
            <a:r>
              <a:rPr lang="en-US" dirty="0" smtClean="0"/>
              <a:t>Provision </a:t>
            </a:r>
            <a:r>
              <a:rPr lang="en-US" dirty="0"/>
              <a:t>of education in rural areas is essential if smallholders are to participate in markets, as small farmers cannot trade on sophisticated chains if they are neither literate nor numerate and/or lack the ability to organize supplies and the confidence to partner with buyers. </a:t>
            </a:r>
            <a:endParaRPr lang="en-US" dirty="0" smtClean="0"/>
          </a:p>
          <a:p>
            <a:r>
              <a:rPr lang="en-US" dirty="0" smtClean="0"/>
              <a:t>It </a:t>
            </a:r>
            <a:r>
              <a:rPr lang="en-US" dirty="0"/>
              <a:t>is also imperative that policies redress gender and other inequalities regarding access to assets and resources in order to bring long-term benefits for women and their families. </a:t>
            </a:r>
          </a:p>
        </p:txBody>
      </p:sp>
    </p:spTree>
    <p:extLst>
      <p:ext uri="{BB962C8B-B14F-4D97-AF65-F5344CB8AC3E}">
        <p14:creationId xmlns:p14="http://schemas.microsoft.com/office/powerpoint/2010/main" val="3159784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fontScale="92500" lnSpcReduction="10000"/>
          </a:bodyPr>
          <a:lstStyle/>
          <a:p>
            <a:r>
              <a:rPr lang="en-US" dirty="0"/>
              <a:t>Shaping the right environment for smallholders is an essential but fairly passive approach to development. </a:t>
            </a:r>
            <a:endParaRPr lang="en-US" dirty="0" smtClean="0"/>
          </a:p>
          <a:p>
            <a:r>
              <a:rPr lang="en-US" dirty="0" smtClean="0"/>
              <a:t>A </a:t>
            </a:r>
            <a:r>
              <a:rPr lang="en-US" dirty="0"/>
              <a:t>more active role for the public sector entails the development of mechanisms to leverage greater private sector participation in value chain development to the benefit of smallholders. Such mechanisms can promote the development of business activities by smallholders, reduce transaction costs and build trust between smallholders, traders and processors. </a:t>
            </a:r>
            <a:endParaRPr lang="en-US" dirty="0" smtClean="0"/>
          </a:p>
          <a:p>
            <a:r>
              <a:rPr lang="en-US" dirty="0" smtClean="0"/>
              <a:t>Interventions </a:t>
            </a:r>
            <a:r>
              <a:rPr lang="en-US" dirty="0"/>
              <a:t>have to differ significantly in order to reflect the characteristics of different product chains, their level of development, the heterogeneity of smallholders and the constraints they face, as well as the capacity of the private sector to overcome these </a:t>
            </a:r>
            <a:r>
              <a:rPr lang="en-US" dirty="0" smtClean="0"/>
              <a:t>constraints. </a:t>
            </a:r>
            <a:endParaRPr lang="en-US" dirty="0"/>
          </a:p>
        </p:txBody>
      </p:sp>
    </p:spTree>
    <p:extLst>
      <p:ext uri="{BB962C8B-B14F-4D97-AF65-F5344CB8AC3E}">
        <p14:creationId xmlns:p14="http://schemas.microsoft.com/office/powerpoint/2010/main" val="504668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lnSpcReduction="10000"/>
          </a:bodyPr>
          <a:lstStyle/>
          <a:p>
            <a:r>
              <a:rPr lang="en-US" dirty="0"/>
              <a:t>Governments have an important role to play in identifying appropriate measures to address the key binding constraints to smallholders‟ participation in both output and input markets. </a:t>
            </a:r>
            <a:endParaRPr lang="en-US" dirty="0" smtClean="0"/>
          </a:p>
          <a:p>
            <a:r>
              <a:rPr lang="en-US" dirty="0" smtClean="0"/>
              <a:t>This </a:t>
            </a:r>
            <a:r>
              <a:rPr lang="en-US" dirty="0"/>
              <a:t>can entail improved delivery of public goods and services that are not adequately provided by the private sector, such as research and development, extension, market intelligence and technology adoption. </a:t>
            </a:r>
            <a:endParaRPr lang="en-US" dirty="0" smtClean="0"/>
          </a:p>
          <a:p>
            <a:r>
              <a:rPr lang="en-US" dirty="0" smtClean="0"/>
              <a:t>The </a:t>
            </a:r>
            <a:r>
              <a:rPr lang="en-US" dirty="0"/>
              <a:t>characteristics of most of these services mean that although they can be delivered by the private sector, their provision will need to be continuously financed by the public sector to ensure that they are made accessible to smallholders.</a:t>
            </a:r>
          </a:p>
        </p:txBody>
      </p:sp>
    </p:spTree>
    <p:extLst>
      <p:ext uri="{BB962C8B-B14F-4D97-AF65-F5344CB8AC3E}">
        <p14:creationId xmlns:p14="http://schemas.microsoft.com/office/powerpoint/2010/main" val="3881877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dirty="0"/>
              <a:t>Smallholder agricultural practices that promote climate change adaptation should also be supported. The challenge is to design financing mechanisms to encourage good environmental stewardship among smallholders through the remuneration of environmental services in general and mitigation services in particular. </a:t>
            </a:r>
            <a:endParaRPr lang="en-US" dirty="0" smtClean="0"/>
          </a:p>
          <a:p>
            <a:r>
              <a:rPr lang="en-US" dirty="0"/>
              <a:t>Newly developed technologies offer the opportunity to overcome this constraint. In particular, the rapid expansion of cell phone usage in most developing countries means that information can be shared with even very small farmers. </a:t>
            </a:r>
          </a:p>
        </p:txBody>
      </p:sp>
    </p:spTree>
    <p:extLst>
      <p:ext uri="{BB962C8B-B14F-4D97-AF65-F5344CB8AC3E}">
        <p14:creationId xmlns:p14="http://schemas.microsoft.com/office/powerpoint/2010/main" val="2875015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dirty="0"/>
              <a:t>Tax breaks for financial institutions, such as reductions in the rates of business taxes, have sometimes proved effective in increasing the supply of financial services to </a:t>
            </a:r>
            <a:r>
              <a:rPr lang="en-US" dirty="0" smtClean="0"/>
              <a:t>smallholders.</a:t>
            </a:r>
          </a:p>
          <a:p>
            <a:r>
              <a:rPr lang="en-US" dirty="0"/>
              <a:t>Close collaboration between the banking sector and governments is also crucial in designing innovative credit instruments that can have a positive impact on investments among rural households. </a:t>
            </a:r>
          </a:p>
        </p:txBody>
      </p:sp>
    </p:spTree>
    <p:extLst>
      <p:ext uri="{BB962C8B-B14F-4D97-AF65-F5344CB8AC3E}">
        <p14:creationId xmlns:p14="http://schemas.microsoft.com/office/powerpoint/2010/main" val="3138613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 OF RURAL SETTLEMENT</a:t>
            </a:r>
          </a:p>
        </p:txBody>
      </p:sp>
      <p:sp>
        <p:nvSpPr>
          <p:cNvPr id="3" name="Content Placeholder 2"/>
          <p:cNvSpPr>
            <a:spLocks noGrp="1"/>
          </p:cNvSpPr>
          <p:nvPr>
            <p:ph idx="1"/>
          </p:nvPr>
        </p:nvSpPr>
        <p:spPr/>
        <p:txBody>
          <a:bodyPr/>
          <a:lstStyle/>
          <a:p>
            <a:pPr marL="0" indent="0">
              <a:buNone/>
            </a:pPr>
            <a:r>
              <a:rPr lang="en-US" dirty="0"/>
              <a:t>• In the form of village, surrounded by farms With Small population. </a:t>
            </a:r>
            <a:endParaRPr lang="en-US" dirty="0" smtClean="0"/>
          </a:p>
          <a:p>
            <a:pPr marL="0" indent="0">
              <a:buNone/>
            </a:pPr>
            <a:r>
              <a:rPr lang="en-US" dirty="0" smtClean="0"/>
              <a:t>• </a:t>
            </a:r>
            <a:r>
              <a:rPr lang="en-US" dirty="0"/>
              <a:t>Occupation such as forestry, farming ,fishing mining, tourism. </a:t>
            </a:r>
            <a:endParaRPr lang="en-US" dirty="0" smtClean="0"/>
          </a:p>
          <a:p>
            <a:pPr marL="0" indent="0">
              <a:buNone/>
            </a:pPr>
            <a:r>
              <a:rPr lang="en-US" dirty="0" smtClean="0"/>
              <a:t>• Service </a:t>
            </a:r>
            <a:r>
              <a:rPr lang="en-US" dirty="0"/>
              <a:t>provided are in limited range and mostly for every day needs</a:t>
            </a:r>
            <a:r>
              <a:rPr lang="en-US" dirty="0" smtClean="0"/>
              <a:t>.</a:t>
            </a:r>
          </a:p>
          <a:p>
            <a:pPr marL="0" indent="0">
              <a:buNone/>
            </a:pPr>
            <a:r>
              <a:rPr lang="en-US" dirty="0" smtClean="0"/>
              <a:t>• </a:t>
            </a:r>
            <a:r>
              <a:rPr lang="en-US" dirty="0"/>
              <a:t>Close knit communities and the atmosphere is quiet. </a:t>
            </a:r>
            <a:endParaRPr lang="en-US" dirty="0" smtClean="0"/>
          </a:p>
          <a:p>
            <a:pPr marL="0" indent="0">
              <a:buNone/>
            </a:pPr>
            <a:r>
              <a:rPr lang="en-US" dirty="0" smtClean="0"/>
              <a:t>• </a:t>
            </a:r>
            <a:r>
              <a:rPr lang="en-US" dirty="0"/>
              <a:t>dominance of community feeling.</a:t>
            </a:r>
          </a:p>
        </p:txBody>
      </p:sp>
    </p:spTree>
    <p:extLst>
      <p:ext uri="{BB962C8B-B14F-4D97-AF65-F5344CB8AC3E}">
        <p14:creationId xmlns:p14="http://schemas.microsoft.com/office/powerpoint/2010/main" val="395698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RURAL ADVANTAGES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More </a:t>
            </a:r>
            <a:r>
              <a:rPr lang="en-US" dirty="0"/>
              <a:t>natural environs. </a:t>
            </a:r>
            <a:endParaRPr lang="en-US" dirty="0" smtClean="0"/>
          </a:p>
          <a:p>
            <a:pPr>
              <a:buFont typeface="Wingdings" panose="05000000000000000000" pitchFamily="2" charset="2"/>
              <a:buChar char="v"/>
            </a:pPr>
            <a:r>
              <a:rPr lang="en-US" dirty="0" smtClean="0"/>
              <a:t>Better </a:t>
            </a:r>
            <a:r>
              <a:rPr lang="en-US" dirty="0"/>
              <a:t>social/support network . </a:t>
            </a:r>
            <a:endParaRPr lang="en-US" dirty="0" smtClean="0"/>
          </a:p>
          <a:p>
            <a:pPr>
              <a:buFont typeface="Wingdings" panose="05000000000000000000" pitchFamily="2" charset="2"/>
              <a:buChar char="v"/>
            </a:pPr>
            <a:r>
              <a:rPr lang="en-US" dirty="0" smtClean="0"/>
              <a:t>Less </a:t>
            </a:r>
            <a:r>
              <a:rPr lang="en-US" dirty="0"/>
              <a:t>stressful environment . </a:t>
            </a:r>
            <a:endParaRPr lang="en-US" dirty="0" smtClean="0"/>
          </a:p>
          <a:p>
            <a:pPr>
              <a:buFont typeface="Wingdings" panose="05000000000000000000" pitchFamily="2" charset="2"/>
              <a:buChar char="v"/>
            </a:pPr>
            <a:r>
              <a:rPr lang="en-US" dirty="0" smtClean="0"/>
              <a:t>Perceived </a:t>
            </a:r>
            <a:r>
              <a:rPr lang="en-US" dirty="0"/>
              <a:t>as safer. </a:t>
            </a:r>
            <a:endParaRPr lang="en-US" dirty="0" smtClean="0"/>
          </a:p>
          <a:p>
            <a:pPr>
              <a:buFont typeface="Wingdings" panose="05000000000000000000" pitchFamily="2" charset="2"/>
              <a:buChar char="v"/>
            </a:pPr>
            <a:r>
              <a:rPr lang="en-US" dirty="0" smtClean="0"/>
              <a:t>Class </a:t>
            </a:r>
            <a:r>
              <a:rPr lang="en-US" dirty="0"/>
              <a:t>differences are not as distinctive. </a:t>
            </a:r>
          </a:p>
        </p:txBody>
      </p:sp>
    </p:spTree>
    <p:extLst>
      <p:ext uri="{BB962C8B-B14F-4D97-AF65-F5344CB8AC3E}">
        <p14:creationId xmlns:p14="http://schemas.microsoft.com/office/powerpoint/2010/main" val="1613746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DISADVANTAGES</a:t>
            </a:r>
            <a:endParaRPr lang="en-US" dirty="0"/>
          </a:p>
        </p:txBody>
      </p:sp>
      <p:sp>
        <p:nvSpPr>
          <p:cNvPr id="3" name="Content Placeholder 2"/>
          <p:cNvSpPr>
            <a:spLocks noGrp="1"/>
          </p:cNvSpPr>
          <p:nvPr>
            <p:ph idx="1"/>
          </p:nvPr>
        </p:nvSpPr>
        <p:spPr/>
        <p:txBody>
          <a:bodyPr/>
          <a:lstStyle/>
          <a:p>
            <a:r>
              <a:rPr lang="en-US" dirty="0" smtClean="0"/>
              <a:t>Limited transportation available. </a:t>
            </a:r>
            <a:endParaRPr lang="en-US" dirty="0"/>
          </a:p>
          <a:p>
            <a:r>
              <a:rPr lang="en-US" dirty="0" smtClean="0"/>
              <a:t>Social network can lead to strain.</a:t>
            </a:r>
          </a:p>
          <a:p>
            <a:r>
              <a:rPr lang="en-US" dirty="0" smtClean="0"/>
              <a:t>Limited employment opportunities. </a:t>
            </a:r>
            <a:endParaRPr lang="en-US" dirty="0"/>
          </a:p>
          <a:p>
            <a:r>
              <a:rPr lang="en-US" dirty="0" smtClean="0"/>
              <a:t>Slower social, political progress. </a:t>
            </a:r>
            <a:endParaRPr lang="en-US" dirty="0"/>
          </a:p>
          <a:p>
            <a:r>
              <a:rPr lang="en-US" dirty="0" smtClean="0"/>
              <a:t>Less immediately available social services.</a:t>
            </a:r>
          </a:p>
          <a:p>
            <a:endParaRPr lang="en-US" dirty="0"/>
          </a:p>
        </p:txBody>
      </p:sp>
    </p:spTree>
    <p:extLst>
      <p:ext uri="{BB962C8B-B14F-4D97-AF65-F5344CB8AC3E}">
        <p14:creationId xmlns:p14="http://schemas.microsoft.com/office/powerpoint/2010/main" val="1443173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Small scale </a:t>
            </a:r>
            <a:r>
              <a:rPr lang="en-US" dirty="0" smtClean="0"/>
              <a:t>farming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agriculture </a:t>
            </a:r>
            <a:r>
              <a:rPr lang="en-US" dirty="0"/>
              <a:t>was born Till about 10,000 B.C., people were nomadic </a:t>
            </a:r>
            <a:endParaRPr lang="en-US" dirty="0" smtClean="0"/>
          </a:p>
          <a:p>
            <a:r>
              <a:rPr lang="en-US" dirty="0" smtClean="0"/>
              <a:t>(</a:t>
            </a:r>
            <a:r>
              <a:rPr lang="en-US" dirty="0"/>
              <a:t>The people who have no permanent homes and continuously move from one place to another are called nomads). They were continuously moving in groups from place to place in search of food and shelter. </a:t>
            </a:r>
            <a:endParaRPr lang="en-US" dirty="0" smtClean="0"/>
          </a:p>
          <a:p>
            <a:r>
              <a:rPr lang="en-US" dirty="0" smtClean="0"/>
              <a:t>These </a:t>
            </a:r>
            <a:r>
              <a:rPr lang="en-US" dirty="0"/>
              <a:t>nomadic people ate raw fruits and vegetables found in nature and started hunting animals for food. Later, they settled near water bodies such as lakes, rivers, ponds, etc. to grow wheat, paddy and other food crops. This is how agriculture was born. </a:t>
            </a:r>
          </a:p>
          <a:p>
            <a:r>
              <a:rPr lang="en-US" dirty="0" smtClean="0"/>
              <a:t>Agriculture: </a:t>
            </a:r>
            <a:r>
              <a:rPr lang="en-US" dirty="0"/>
              <a:t>The growing of plants (or crops) in fields for obtaining food is called agriculture. </a:t>
            </a:r>
          </a:p>
          <a:p>
            <a:r>
              <a:rPr lang="en-US" dirty="0" smtClean="0"/>
              <a:t>Crop </a:t>
            </a:r>
            <a:r>
              <a:rPr lang="en-US" dirty="0"/>
              <a:t>When the same kind of plants are grown in the fields on a large scale to obtain foods like cereals(wheat, rice, maize), pulses, vegetables and fruits, etc., it is called a crop.</a:t>
            </a:r>
          </a:p>
          <a:p>
            <a:endParaRPr lang="en-US" dirty="0"/>
          </a:p>
        </p:txBody>
      </p:sp>
    </p:spTree>
    <p:extLst>
      <p:ext uri="{BB962C8B-B14F-4D97-AF65-F5344CB8AC3E}">
        <p14:creationId xmlns:p14="http://schemas.microsoft.com/office/powerpoint/2010/main" val="1590122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Small-scale farming</a:t>
            </a:r>
            <a:endParaRPr lang="en-US" dirty="0"/>
          </a:p>
        </p:txBody>
      </p:sp>
      <p:sp>
        <p:nvSpPr>
          <p:cNvPr id="3" name="Content Placeholder 2"/>
          <p:cNvSpPr>
            <a:spLocks noGrp="1"/>
          </p:cNvSpPr>
          <p:nvPr>
            <p:ph idx="1"/>
          </p:nvPr>
        </p:nvSpPr>
        <p:spPr/>
        <p:txBody>
          <a:bodyPr/>
          <a:lstStyle/>
          <a:p>
            <a:r>
              <a:rPr lang="en-US" b="1" dirty="0"/>
              <a:t>Small-scale farming describes a farming method using very little land (usually around 1-10 </a:t>
            </a:r>
            <a:r>
              <a:rPr lang="en-US" b="1" dirty="0" smtClean="0"/>
              <a:t>acres)</a:t>
            </a:r>
          </a:p>
          <a:p>
            <a:r>
              <a:rPr lang="en-US" b="1" dirty="0" smtClean="0"/>
              <a:t>often </a:t>
            </a:r>
            <a:r>
              <a:rPr lang="en-US" b="1" dirty="0"/>
              <a:t>using very little to no expensive technologies</a:t>
            </a:r>
            <a:r>
              <a:rPr lang="en-US" b="1" dirty="0" smtClean="0"/>
              <a:t>.</a:t>
            </a:r>
          </a:p>
          <a:p>
            <a:r>
              <a:rPr lang="en-US" b="1" dirty="0" smtClean="0"/>
              <a:t>Small-scale </a:t>
            </a:r>
            <a:r>
              <a:rPr lang="en-US" b="1" dirty="0"/>
              <a:t>farming is closely tied with more sustainable agricultural methods including Hobby, organic, biodynamic and </a:t>
            </a:r>
            <a:r>
              <a:rPr lang="en-US" b="1" dirty="0" smtClean="0"/>
              <a:t>permaculture </a:t>
            </a:r>
            <a:r>
              <a:rPr lang="en-US" b="1" dirty="0"/>
              <a:t>(etc.) </a:t>
            </a:r>
            <a:r>
              <a:rPr lang="en-US" b="1" dirty="0" smtClean="0"/>
              <a:t>farms.</a:t>
            </a:r>
          </a:p>
          <a:p>
            <a:endParaRPr lang="en-US" dirty="0"/>
          </a:p>
        </p:txBody>
      </p:sp>
    </p:spTree>
    <p:extLst>
      <p:ext uri="{BB962C8B-B14F-4D97-AF65-F5344CB8AC3E}">
        <p14:creationId xmlns:p14="http://schemas.microsoft.com/office/powerpoint/2010/main" val="132793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small scale </a:t>
            </a:r>
            <a:r>
              <a:rPr lang="en-US" dirty="0" smtClean="0"/>
              <a:t>farming</a:t>
            </a:r>
            <a:endParaRPr lang="en-US" dirty="0"/>
          </a:p>
        </p:txBody>
      </p:sp>
      <p:sp>
        <p:nvSpPr>
          <p:cNvPr id="3" name="Content Placeholder 2"/>
          <p:cNvSpPr>
            <a:spLocks noGrp="1"/>
          </p:cNvSpPr>
          <p:nvPr>
            <p:ph idx="1"/>
          </p:nvPr>
        </p:nvSpPr>
        <p:spPr/>
        <p:txBody>
          <a:bodyPr>
            <a:normAutofit/>
          </a:bodyPr>
          <a:lstStyle/>
          <a:p>
            <a:r>
              <a:rPr lang="en-US" b="1" dirty="0"/>
              <a:t>Land size</a:t>
            </a:r>
            <a:r>
              <a:rPr lang="en-US" dirty="0"/>
              <a:t>: Small-scale farming only works on 1-10 acres, sometimes even less considering Backyard farms in cities. Some small farms also do reach more than 10 acres, these are however focusing on animal husbandry and not solely on growing crops for income.</a:t>
            </a:r>
          </a:p>
          <a:p>
            <a:r>
              <a:rPr lang="en-US" b="1" dirty="0"/>
              <a:t>Small-scale </a:t>
            </a:r>
            <a:r>
              <a:rPr lang="en-US" b="1" dirty="0" smtClean="0"/>
              <a:t>farming: </a:t>
            </a:r>
            <a:r>
              <a:rPr lang="en-US" dirty="0"/>
              <a:t>is usually a more sustainable way of farming land, compared to large scale factory farms. Often does small scale farming adopt multiple methods used in sustainable farming, to save money and provide better long term </a:t>
            </a:r>
            <a:r>
              <a:rPr lang="en-US" dirty="0" smtClean="0"/>
              <a:t>stability. </a:t>
            </a:r>
            <a:endParaRPr lang="en-US" dirty="0"/>
          </a:p>
        </p:txBody>
      </p:sp>
    </p:spTree>
    <p:extLst>
      <p:ext uri="{BB962C8B-B14F-4D97-AF65-F5344CB8AC3E}">
        <p14:creationId xmlns:p14="http://schemas.microsoft.com/office/powerpoint/2010/main" val="3199117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Because of this, small-scale farms usually include a lot of manual labor. Tractors and other Machinery is rarely used and most of the work around crops is done by hand.</a:t>
            </a:r>
          </a:p>
          <a:p>
            <a:r>
              <a:rPr lang="en-US" dirty="0" smtClean="0"/>
              <a:t>This way of farming can be characterized as a very efficient way of producing crops often surpassing production per land unit when compared to regular factory farming.</a:t>
            </a:r>
          </a:p>
          <a:p>
            <a:r>
              <a:rPr lang="en-US" dirty="0" smtClean="0"/>
              <a:t>Animals (especially larger ones) on small-scale farms are quite uncommon, small farms mostly focus on crop production, often </a:t>
            </a:r>
            <a:r>
              <a:rPr lang="en-US" smtClean="0"/>
              <a:t>chickens for </a:t>
            </a:r>
            <a:r>
              <a:rPr lang="en-US" dirty="0" smtClean="0"/>
              <a:t>composition.</a:t>
            </a:r>
          </a:p>
          <a:p>
            <a:r>
              <a:rPr lang="en-US" dirty="0"/>
              <a:t>Small farms often use organic fertilizer and avoid oil-based soil improvement</a:t>
            </a:r>
          </a:p>
          <a:p>
            <a:r>
              <a:rPr lang="en-US" dirty="0" smtClean="0"/>
              <a:t>Families on small farms often produce their own food and sell excess production, on larger operations crops are only grown for profit.</a:t>
            </a:r>
          </a:p>
          <a:p>
            <a:r>
              <a:rPr lang="en-US" dirty="0" smtClean="0"/>
              <a:t>Small farms often use crop rotation systems making them less vulnerable to diseases</a:t>
            </a:r>
          </a:p>
          <a:p>
            <a:endParaRPr lang="en-US" dirty="0"/>
          </a:p>
        </p:txBody>
      </p:sp>
    </p:spTree>
    <p:extLst>
      <p:ext uri="{BB962C8B-B14F-4D97-AF65-F5344CB8AC3E}">
        <p14:creationId xmlns:p14="http://schemas.microsoft.com/office/powerpoint/2010/main" val="718423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2349</Words>
  <Application>Microsoft Office PowerPoint</Application>
  <PresentationFormat>Widescreen</PresentationFormat>
  <Paragraphs>114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Wingdings</vt:lpstr>
      <vt:lpstr>Office Theme</vt:lpstr>
      <vt:lpstr>Rural Settlement </vt:lpstr>
      <vt:lpstr>Rural Settlement </vt:lpstr>
      <vt:lpstr>CHARACTERISTIC OF RURAL SETTLEMENT</vt:lpstr>
      <vt:lpstr>RURAL ADVANTAGES</vt:lpstr>
      <vt:lpstr>RURAL DISADVANTAGES</vt:lpstr>
      <vt:lpstr>Small scale farming</vt:lpstr>
      <vt:lpstr>Small-scale farming</vt:lpstr>
      <vt:lpstr>Characteristics of small scale farming</vt:lpstr>
      <vt:lpstr>Continued.. </vt:lpstr>
      <vt:lpstr>Advantages of small scale farming</vt:lpstr>
      <vt:lpstr>Continued.. </vt:lpstr>
      <vt:lpstr>Continued.. </vt:lpstr>
      <vt:lpstr>Some challenges faced by small-scale farmers</vt:lpstr>
      <vt:lpstr>Emerging Challenges Facing Smallholders.</vt:lpstr>
      <vt:lpstr>Continued.. </vt:lpstr>
      <vt:lpstr>Continued… </vt:lpstr>
      <vt:lpstr>Continued.. </vt:lpstr>
      <vt:lpstr>Continued.. </vt:lpstr>
      <vt:lpstr>Continued.. </vt:lpstr>
      <vt:lpstr>Policy Options to Strengthen Smallholder Farmers</vt:lpstr>
      <vt:lpstr>Continued.. </vt:lpstr>
      <vt:lpstr>Continued.. </vt:lpstr>
      <vt:lpstr>Continued.. </vt:lpstr>
      <vt:lpstr>Continued.. </vt:lpstr>
      <vt:lpstr>Continued..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Settlement </dc:title>
  <dc:creator>Hyperlink</dc:creator>
  <cp:lastModifiedBy>Hyperlink</cp:lastModifiedBy>
  <cp:revision>1</cp:revision>
  <dcterms:created xsi:type="dcterms:W3CDTF">2020-12-01T19:23:38Z</dcterms:created>
  <dcterms:modified xsi:type="dcterms:W3CDTF">2020-12-01T19:23:46Z</dcterms:modified>
</cp:coreProperties>
</file>