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sldIdLst>
    <p:sldId id="278" r:id="rId2"/>
    <p:sldId id="287" r:id="rId3"/>
    <p:sldId id="288" r:id="rId4"/>
    <p:sldId id="289" r:id="rId5"/>
    <p:sldId id="290" r:id="rId6"/>
    <p:sldId id="291" r:id="rId7"/>
    <p:sldId id="293" r:id="rId8"/>
    <p:sldId id="294" r:id="rId9"/>
    <p:sldId id="295" r:id="rId10"/>
    <p:sldId id="292" r:id="rId11"/>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66FFCC"/>
    <a:srgbClr val="FFCC99"/>
    <a:srgbClr val="FFCC66"/>
    <a:srgbClr val="FF9900"/>
    <a:srgbClr val="FFCCFF"/>
    <a:srgbClr val="167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2" autoAdjust="0"/>
    <p:restoredTop sz="85341" autoAdjust="0"/>
  </p:normalViewPr>
  <p:slideViewPr>
    <p:cSldViewPr>
      <p:cViewPr varScale="1">
        <p:scale>
          <a:sx n="75" d="100"/>
          <a:sy n="75" d="100"/>
        </p:scale>
        <p:origin x="1044" y="66"/>
      </p:cViewPr>
      <p:guideLst>
        <p:guide orient="horz" pos="2160"/>
        <p:guide pos="3839"/>
      </p:guideLst>
    </p:cSldViewPr>
  </p:slideViewPr>
  <p:notesTextViewPr>
    <p:cViewPr>
      <p:scale>
        <a:sx n="1" d="1"/>
        <a:sy n="1" d="1"/>
      </p:scale>
      <p:origin x="0" y="0"/>
    </p:cViewPr>
  </p:notesTextViewPr>
  <p:notesViewPr>
    <p:cSldViewPr>
      <p:cViewPr varScale="1">
        <p:scale>
          <a:sx n="67" d="100"/>
          <a:sy n="67" d="100"/>
        </p:scale>
        <p:origin x="32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1/13/2021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asq.org/quality-progress/articles/standards-outlook-process-auditing-and-techniques?id=e1c802e8bac247c89d38744e787c0b58"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asq.org/quality-resources/flowchart"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A2D21D1-52E2-420B-B491-CFF6D7BB79FB}" type="slidenum">
              <a:rPr lang="en-US" smtClean="0"/>
              <a:pPr/>
              <a:t>1</a:t>
            </a:fld>
            <a:endParaRPr lang="en-US"/>
          </a:p>
        </p:txBody>
      </p:sp>
    </p:spTree>
    <p:extLst>
      <p:ext uri="{BB962C8B-B14F-4D97-AF65-F5344CB8AC3E}">
        <p14:creationId xmlns:p14="http://schemas.microsoft.com/office/powerpoint/2010/main" val="309449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a:t>
            </a:fld>
            <a:endParaRPr lang="en-US"/>
          </a:p>
        </p:txBody>
      </p:sp>
    </p:spTree>
    <p:extLst>
      <p:ext uri="{BB962C8B-B14F-4D97-AF65-F5344CB8AC3E}">
        <p14:creationId xmlns:p14="http://schemas.microsoft.com/office/powerpoint/2010/main" val="3187924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i="0" u="none" strike="noStrike" kern="1200" dirty="0" smtClean="0">
                <a:solidFill>
                  <a:schemeClr val="tx1"/>
                </a:solidFill>
                <a:effectLst/>
                <a:latin typeface="+mn-lt"/>
                <a:ea typeface="+mn-ea"/>
                <a:cs typeface="+mn-cs"/>
                <a:hlinkClick r:id="rId3"/>
              </a:rPr>
              <a:t>Process audit</a:t>
            </a:r>
            <a:r>
              <a:rPr lang="en-US" sz="1600" b="1" i="0" kern="1200" dirty="0" smtClean="0">
                <a:solidFill>
                  <a:schemeClr val="tx1"/>
                </a:solidFill>
                <a:effectLst/>
                <a:latin typeface="+mn-lt"/>
                <a:ea typeface="+mn-ea"/>
                <a:cs typeface="+mn-cs"/>
              </a:rPr>
              <a:t>: </a:t>
            </a:r>
          </a:p>
          <a:p>
            <a:r>
              <a:rPr lang="en-US" sz="1600" b="0" i="0" kern="1200" dirty="0" smtClean="0">
                <a:solidFill>
                  <a:schemeClr val="tx1"/>
                </a:solidFill>
                <a:effectLst/>
                <a:latin typeface="+mn-lt"/>
                <a:ea typeface="+mn-ea"/>
                <a:cs typeface="+mn-cs"/>
              </a:rPr>
              <a:t>This type of audit verifies that processes are working within established limits. It evaluates an operation or method against predetermined instructions or standards to measure </a:t>
            </a:r>
            <a:r>
              <a:rPr lang="en-US" sz="1600" b="0" i="0" kern="1200" baseline="0" dirty="0" smtClean="0">
                <a:solidFill>
                  <a:schemeClr val="tx1"/>
                </a:solidFill>
                <a:effectLst/>
                <a:latin typeface="+mn-lt"/>
                <a:ea typeface="+mn-ea"/>
                <a:cs typeface="+mn-cs"/>
              </a:rPr>
              <a:t> </a:t>
            </a:r>
            <a:r>
              <a:rPr lang="en-US" sz="1600" b="0" i="0" kern="1200" dirty="0" smtClean="0">
                <a:solidFill>
                  <a:schemeClr val="tx1"/>
                </a:solidFill>
                <a:effectLst/>
                <a:latin typeface="+mn-lt"/>
                <a:ea typeface="+mn-ea"/>
                <a:cs typeface="+mn-cs"/>
              </a:rPr>
              <a:t>conformance to these standards and the effectiveness of the instructions. A process audit may:</a:t>
            </a:r>
          </a:p>
          <a:p>
            <a:pPr lvl="1"/>
            <a:r>
              <a:rPr lang="en-US" sz="1600" b="0" i="0" kern="1200" dirty="0" smtClean="0">
                <a:solidFill>
                  <a:schemeClr val="tx1"/>
                </a:solidFill>
                <a:effectLst/>
                <a:latin typeface="+mn-lt"/>
                <a:ea typeface="+mn-ea"/>
                <a:cs typeface="+mn-cs"/>
              </a:rPr>
              <a:t>Check conformance to defined requirements such as time, accuracy, responsiveness, etc.</a:t>
            </a:r>
          </a:p>
          <a:p>
            <a:pPr lvl="1"/>
            <a:r>
              <a:rPr lang="en-US" sz="1600" b="0" i="0" kern="1200" dirty="0" smtClean="0">
                <a:solidFill>
                  <a:schemeClr val="tx1"/>
                </a:solidFill>
                <a:effectLst/>
                <a:latin typeface="+mn-lt"/>
                <a:ea typeface="+mn-ea"/>
                <a:cs typeface="+mn-cs"/>
              </a:rPr>
              <a:t>Examine the resources (equipment, materials, people) applied to transform the inputs into outputs, the environment, the methods (procedures, instructions) followed</a:t>
            </a:r>
          </a:p>
          <a:p>
            <a:pPr lvl="1"/>
            <a:r>
              <a:rPr lang="en-US" sz="1600" b="0" i="0" kern="1200" dirty="0" smtClean="0">
                <a:solidFill>
                  <a:schemeClr val="tx1"/>
                </a:solidFill>
                <a:effectLst/>
                <a:latin typeface="+mn-lt"/>
                <a:ea typeface="+mn-ea"/>
                <a:cs typeface="+mn-cs"/>
              </a:rPr>
              <a:t>Check the adequacy and effectiveness of the process controls established by procedures, work instructions, </a:t>
            </a:r>
            <a:r>
              <a:rPr lang="en-US" sz="1600" b="0" i="0" u="sng" strike="noStrike" kern="1200" baseline="0" dirty="0" smtClean="0">
                <a:solidFill>
                  <a:schemeClr val="tx1"/>
                </a:solidFill>
                <a:effectLst/>
                <a:uFillTx/>
                <a:latin typeface="+mn-lt"/>
                <a:ea typeface="+mn-ea"/>
                <a:cs typeface="+mn-cs"/>
                <a:hlinkClick r:id="rId4"/>
              </a:rPr>
              <a:t>flowcharts</a:t>
            </a:r>
            <a:r>
              <a:rPr lang="en-US" sz="1600" b="0" i="0" kern="1200" dirty="0" smtClean="0">
                <a:solidFill>
                  <a:schemeClr val="tx1"/>
                </a:solidFill>
                <a:effectLst/>
                <a:latin typeface="+mn-lt"/>
                <a:ea typeface="+mn-ea"/>
                <a:cs typeface="+mn-cs"/>
              </a:rPr>
              <a:t>, and training and process specifications.</a:t>
            </a:r>
          </a:p>
          <a:p>
            <a:r>
              <a:rPr lang="en-US" sz="1600" b="1" i="0" kern="1200" dirty="0" smtClean="0">
                <a:solidFill>
                  <a:schemeClr val="tx1"/>
                </a:solidFill>
                <a:effectLst/>
                <a:latin typeface="+mn-lt"/>
                <a:ea typeface="+mn-ea"/>
                <a:cs typeface="+mn-cs"/>
              </a:rPr>
              <a:t>Product audit:</a:t>
            </a:r>
            <a:r>
              <a:rPr lang="en-US" sz="1600" b="0" i="0" kern="1200" dirty="0" smtClean="0">
                <a:solidFill>
                  <a:schemeClr val="tx1"/>
                </a:solidFill>
                <a:effectLst/>
                <a:latin typeface="+mn-lt"/>
                <a:ea typeface="+mn-ea"/>
                <a:cs typeface="+mn-cs"/>
              </a:rPr>
              <a:t> This type of audit is an examination of a particular product or service, such as hardware, processed material, or software, to evaluate whether it conforms to requirements.</a:t>
            </a:r>
          </a:p>
          <a:p>
            <a:r>
              <a:rPr lang="en-US" sz="1600" b="1" i="0" kern="1200" dirty="0" smtClean="0">
                <a:solidFill>
                  <a:schemeClr val="tx1"/>
                </a:solidFill>
                <a:effectLst/>
                <a:latin typeface="+mn-lt"/>
                <a:ea typeface="+mn-ea"/>
                <a:cs typeface="+mn-cs"/>
              </a:rPr>
              <a:t>System audit:</a:t>
            </a:r>
            <a:r>
              <a:rPr lang="en-US" sz="1600" b="0" i="0" kern="1200" dirty="0" smtClean="0">
                <a:solidFill>
                  <a:schemeClr val="tx1"/>
                </a:solidFill>
                <a:effectLst/>
                <a:latin typeface="+mn-lt"/>
                <a:ea typeface="+mn-ea"/>
                <a:cs typeface="+mn-cs"/>
              </a:rPr>
              <a:t> An audit conducted on a management system. It can be described as a documented activity performed to verify, by examination and evaluation of objective evidence, that applicable elements of the system are appropriate and effective and have been developed, documented, and implemented in accordance and in conjunction with specified requirements.</a:t>
            </a:r>
          </a:p>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6</a:t>
            </a:fld>
            <a:endParaRPr lang="en-US"/>
          </a:p>
        </p:txBody>
      </p:sp>
    </p:spTree>
    <p:extLst>
      <p:ext uri="{BB962C8B-B14F-4D97-AF65-F5344CB8AC3E}">
        <p14:creationId xmlns:p14="http://schemas.microsoft.com/office/powerpoint/2010/main" val="2481498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i="0" kern="1200" dirty="0" smtClean="0">
                <a:solidFill>
                  <a:schemeClr val="tx1"/>
                </a:solidFill>
                <a:effectLst/>
                <a:latin typeface="+mn-lt"/>
                <a:ea typeface="+mn-ea"/>
                <a:cs typeface="+mn-cs"/>
              </a:rPr>
              <a:t>Corrective action</a:t>
            </a:r>
            <a:r>
              <a:rPr lang="en-US" sz="1600" b="0" i="0" kern="1200" dirty="0" smtClean="0">
                <a:solidFill>
                  <a:schemeClr val="tx1"/>
                </a:solidFill>
                <a:effectLst/>
                <a:latin typeface="+mn-lt"/>
                <a:ea typeface="+mn-ea"/>
                <a:cs typeface="+mn-cs"/>
              </a:rPr>
              <a:t> is action taken to eliminate the causes of an existing nonconformity, defect, or other undesirable situation in order to prevent recurrence (reactive). Corrective action is about eliminating the causes of problems and not just following a series of problem-solving steps.</a:t>
            </a:r>
          </a:p>
          <a:p>
            <a:r>
              <a:rPr lang="en-US" sz="1600" b="1" i="0" kern="1200" dirty="0" smtClean="0">
                <a:solidFill>
                  <a:schemeClr val="tx1"/>
                </a:solidFill>
                <a:effectLst/>
                <a:latin typeface="+mn-lt"/>
                <a:ea typeface="+mn-ea"/>
                <a:cs typeface="+mn-cs"/>
              </a:rPr>
              <a:t>Preventive action</a:t>
            </a:r>
            <a:r>
              <a:rPr lang="en-US" sz="1600" b="0" i="0" kern="1200" dirty="0" smtClean="0">
                <a:solidFill>
                  <a:schemeClr val="tx1"/>
                </a:solidFill>
                <a:effectLst/>
                <a:latin typeface="+mn-lt"/>
                <a:ea typeface="+mn-ea"/>
                <a:cs typeface="+mn-cs"/>
              </a:rPr>
              <a:t> is action taken to eliminate the causes of a potential nonconformity, defect, or other undesirable situation in order to prevent occurrence (proactive).</a:t>
            </a:r>
          </a:p>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9</a:t>
            </a:fld>
            <a:endParaRPr lang="en-US"/>
          </a:p>
        </p:txBody>
      </p:sp>
    </p:spTree>
    <p:extLst>
      <p:ext uri="{BB962C8B-B14F-4D97-AF65-F5344CB8AC3E}">
        <p14:creationId xmlns:p14="http://schemas.microsoft.com/office/powerpoint/2010/main" val="399841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p:nvSpPr>
        <p:spPr>
          <a:xfrm>
            <a:off x="0" y="3886200"/>
            <a:ext cx="12188825" cy="2971800"/>
          </a:xfrm>
          <a:prstGeom prst="rect">
            <a:avLst/>
          </a:prstGeom>
          <a:gradFill flip="none" rotWithShape="1">
            <a:gsLst>
              <a:gs pos="100000">
                <a:schemeClr val="bg1">
                  <a:lumMod val="65000"/>
                  <a:alpha val="53000"/>
                </a:schemeClr>
              </a:gs>
              <a:gs pos="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US">
              <a:solidFill>
                <a:prstClr val="white"/>
              </a:solidFill>
            </a:endParaRPr>
          </a:p>
        </p:txBody>
      </p:sp>
      <p:sp>
        <p:nvSpPr>
          <p:cNvPr id="2" name="Title 1"/>
          <p:cNvSpPr>
            <a:spLocks noGrp="1"/>
          </p:cNvSpPr>
          <p:nvPr>
            <p:ph type="ctrTitle"/>
          </p:nvPr>
        </p:nvSpPr>
        <p:spPr>
          <a:xfrm>
            <a:off x="914162" y="3887117"/>
            <a:ext cx="10360501" cy="610820"/>
          </a:xfrm>
        </p:spPr>
        <p:txBody>
          <a:bodyPr/>
          <a:lstStyle>
            <a:lvl1pPr algn="ctr">
              <a:defRPr lang="en-US" sz="4000" kern="1200" smtClean="0">
                <a:solidFill>
                  <a:schemeClr val="tx1">
                    <a:lumMod val="75000"/>
                    <a:lumOff val="25000"/>
                  </a:schemeClr>
                </a:solidFill>
                <a:latin typeface="+mj-lt"/>
                <a:ea typeface="+mj-ea"/>
                <a:cs typeface="+mj-cs"/>
              </a:defRPr>
            </a:lvl1pPr>
          </a:lstStyle>
          <a:p>
            <a:r>
              <a:rPr lang="en-US" smtClean="0"/>
              <a:t>Click to edit Master title style</a:t>
            </a:r>
            <a:endParaRPr lang="en-US"/>
          </a:p>
        </p:txBody>
      </p:sp>
      <p:sp>
        <p:nvSpPr>
          <p:cNvPr id="3" name="Subtitle 2"/>
          <p:cNvSpPr>
            <a:spLocks noGrp="1"/>
          </p:cNvSpPr>
          <p:nvPr>
            <p:ph type="subTitle" idx="1"/>
          </p:nvPr>
        </p:nvSpPr>
        <p:spPr>
          <a:xfrm>
            <a:off x="1828324" y="4399020"/>
            <a:ext cx="8532178" cy="764440"/>
          </a:xfrm>
        </p:spPr>
        <p:txBody>
          <a:bodyPr>
            <a:normAutofit/>
          </a:bodyPr>
          <a:lstStyle>
            <a:lvl1pPr marL="0" indent="0" algn="ctr">
              <a:buNone/>
              <a:defRPr lang="en-US" sz="2400" kern="1200" smtClean="0">
                <a:solidFill>
                  <a:schemeClr val="tx1">
                    <a:lumMod val="65000"/>
                    <a:lumOff val="35000"/>
                  </a:schemeClr>
                </a:solidFill>
                <a:latin typeface="+mj-lt"/>
                <a:ea typeface="+mj-ea"/>
                <a:cs typeface="+mj-cs"/>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78D6DB-6798-42D2-B9AD-FC6F1C72FC30}" type="datetimeFigureOut">
              <a:rPr lang="en-US" smtClean="0"/>
              <a:pPr/>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a:p>
        </p:txBody>
      </p:sp>
    </p:spTree>
    <p:extLst>
      <p:ext uri="{BB962C8B-B14F-4D97-AF65-F5344CB8AC3E}">
        <p14:creationId xmlns:p14="http://schemas.microsoft.com/office/powerpoint/2010/main" val="17415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9"/>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2389095" y="5367338"/>
            <a:ext cx="7313295"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5381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84158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53502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5771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53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1817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441"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5404F2-BE9A-4460-8815-8F645183555F}" type="datetimeFigureOut">
              <a:rPr lang="en-US" smtClean="0"/>
              <a:pPr/>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3"/>
            <a:ext cx="5385514"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56" y="1535113"/>
            <a:ext cx="5387630"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5404F2-BE9A-4460-8815-8F645183555F}" type="datetimeFigureOut">
              <a:rPr lang="en-US" smtClean="0"/>
              <a:pPr/>
              <a:t>1/13/2021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79589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404F2-BE9A-4460-8815-8F645183555F}" type="datetimeFigureOut">
              <a:rPr lang="en-US" smtClean="0"/>
              <a:pPr/>
              <a:t>1/13/2021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1/13/2021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8124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49"/>
            <a:ext cx="4010039" cy="116205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65492" y="273052"/>
            <a:ext cx="6813892"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3" y="1435102"/>
            <a:ext cx="4010039"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12908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711081"/>
          </a:xfrm>
          <a:prstGeom prst="rect">
            <a:avLst/>
          </a:prstGeom>
        </p:spPr>
        <p:txBody>
          <a:bodyPr vert="horz" lIns="121899" tIns="60949" rIns="121899" bIns="6094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441" y="1138425"/>
            <a:ext cx="10969943" cy="4987739"/>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1/13/2021</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3"/>
          <a:stretch>
            <a:fillRect/>
          </a:stretch>
        </p:blipFill>
        <p:spPr>
          <a:xfrm>
            <a:off x="1598612" y="1576395"/>
            <a:ext cx="3657600" cy="4646473"/>
          </a:xfrm>
          <a:prstGeom prst="rect">
            <a:avLst/>
          </a:prstGeom>
        </p:spPr>
      </p:pic>
      <p:sp>
        <p:nvSpPr>
          <p:cNvPr id="26" name="Rectangle 5"/>
          <p:cNvSpPr>
            <a:spLocks noChangeArrowheads="1"/>
          </p:cNvSpPr>
          <p:nvPr/>
        </p:nvSpPr>
        <p:spPr bwMode="auto">
          <a:xfrm>
            <a:off x="74612" y="260350"/>
            <a:ext cx="7315200" cy="11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Software </a:t>
            </a:r>
            <a:r>
              <a:rPr lang="en-US" altLang="en-US" sz="3600" b="1" dirty="0" smtClean="0">
                <a:solidFill>
                  <a:schemeClr val="accent6"/>
                </a:solidFill>
              </a:rPr>
              <a:t>Testing &amp; Quality Engineering</a:t>
            </a:r>
            <a:endParaRPr lang="en-US" altLang="en-US" sz="3600" b="1" dirty="0">
              <a:solidFill>
                <a:schemeClr val="accent6"/>
              </a:solidFill>
            </a:endParaRPr>
          </a:p>
        </p:txBody>
      </p:sp>
      <p:sp>
        <p:nvSpPr>
          <p:cNvPr id="27" name="Rectangle 2"/>
          <p:cNvSpPr>
            <a:spLocks noChangeArrowheads="1"/>
          </p:cNvSpPr>
          <p:nvPr/>
        </p:nvSpPr>
        <p:spPr bwMode="auto">
          <a:xfrm>
            <a:off x="7542212" y="749168"/>
            <a:ext cx="3600450" cy="547370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eaLnBrk="1" hangingPunct="1">
              <a:spcBef>
                <a:spcPct val="0"/>
              </a:spcBef>
              <a:buFontTx/>
              <a:buNone/>
            </a:pPr>
            <a:endParaRPr lang="en-US" altLang="en-US" sz="1800">
              <a:solidFill>
                <a:schemeClr val="accent6"/>
              </a:solidFill>
              <a:latin typeface="Arial" panose="020B0604020202020204" pitchFamily="34" charset="0"/>
            </a:endParaRPr>
          </a:p>
        </p:txBody>
      </p:sp>
      <p:sp>
        <p:nvSpPr>
          <p:cNvPr id="28" name="Rectangle 3"/>
          <p:cNvSpPr>
            <a:spLocks noChangeArrowheads="1"/>
          </p:cNvSpPr>
          <p:nvPr/>
        </p:nvSpPr>
        <p:spPr bwMode="auto">
          <a:xfrm>
            <a:off x="7707313" y="2270125"/>
            <a:ext cx="3311525" cy="597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GB" altLang="en-US" sz="3300" b="1" dirty="0" smtClean="0">
                <a:solidFill>
                  <a:schemeClr val="accent6"/>
                </a:solidFill>
                <a:latin typeface="Arial" panose="020B0604020202020204" pitchFamily="34" charset="0"/>
              </a:rPr>
              <a:t>Quality Audits</a:t>
            </a:r>
            <a:endParaRPr lang="en-US" altLang="en-US" sz="3300" b="1" dirty="0">
              <a:solidFill>
                <a:schemeClr val="accent6"/>
              </a:solidFill>
              <a:latin typeface="Arial" panose="020B0604020202020204" pitchFamily="34" charset="0"/>
            </a:endParaRPr>
          </a:p>
        </p:txBody>
      </p:sp>
      <p:sp>
        <p:nvSpPr>
          <p:cNvPr id="29" name="Rectangle 4"/>
          <p:cNvSpPr>
            <a:spLocks noChangeArrowheads="1"/>
          </p:cNvSpPr>
          <p:nvPr/>
        </p:nvSpPr>
        <p:spPr bwMode="auto">
          <a:xfrm>
            <a:off x="8067675" y="830263"/>
            <a:ext cx="250983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Chapter </a:t>
            </a:r>
            <a:r>
              <a:rPr lang="en-US" altLang="en-US" sz="3600" b="1" dirty="0" smtClean="0">
                <a:solidFill>
                  <a:schemeClr val="accent6"/>
                </a:solidFill>
              </a:rPr>
              <a:t>7</a:t>
            </a:r>
            <a:endParaRPr lang="en-US" altLang="en-US" sz="3600" b="1" dirty="0">
              <a:solidFill>
                <a:schemeClr val="accent6"/>
              </a:solidFill>
            </a:endParaRPr>
          </a:p>
        </p:txBody>
      </p:sp>
      <p:sp>
        <p:nvSpPr>
          <p:cNvPr id="30" name="Rectangle 6"/>
          <p:cNvSpPr>
            <a:spLocks noChangeArrowheads="1"/>
          </p:cNvSpPr>
          <p:nvPr/>
        </p:nvSpPr>
        <p:spPr bwMode="auto">
          <a:xfrm>
            <a:off x="8428038" y="4935538"/>
            <a:ext cx="2557462" cy="705321"/>
          </a:xfrm>
          <a:prstGeom prst="rect">
            <a:avLst/>
          </a:prstGeom>
          <a:noFill/>
          <a:ln>
            <a:noFill/>
          </a:ln>
          <a:effectLst/>
          <a:extLst>
            <a:ext uri="{909E8E84-426E-40DD-AFC4-6F175D3DCCD1}">
              <a14:hiddenFill xmlns:a14="http://schemas.microsoft.com/office/drawing/2010/main">
                <a:solidFill>
                  <a:srgbClr val="FFE8BB"/>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US" altLang="en-US" sz="2000" b="1" dirty="0" smtClean="0">
                <a:solidFill>
                  <a:schemeClr val="accent6"/>
                </a:solidFill>
                <a:latin typeface="Arial" panose="020B0604020202020204" pitchFamily="34" charset="0"/>
              </a:rPr>
              <a:t>Linda Westfall Quality Press</a:t>
            </a:r>
            <a:endParaRPr lang="en-US" altLang="en-US" sz="2400" b="1" dirty="0">
              <a:solidFill>
                <a:schemeClr val="accent6"/>
              </a:solidFill>
              <a:latin typeface="Arial" panose="020B0604020202020204" pitchFamily="34" charset="0"/>
            </a:endParaRPr>
          </a:p>
        </p:txBody>
      </p:sp>
    </p:spTree>
    <p:extLst>
      <p:ext uri="{BB962C8B-B14F-4D97-AF65-F5344CB8AC3E}">
        <p14:creationId xmlns:p14="http://schemas.microsoft.com/office/powerpoint/2010/main" val="1493868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Quality Audit</a:t>
            </a:r>
            <a:endParaRPr lang="en-US" dirty="0"/>
          </a:p>
        </p:txBody>
      </p:sp>
      <p:sp>
        <p:nvSpPr>
          <p:cNvPr id="3" name="TextBox 2"/>
          <p:cNvSpPr txBox="1"/>
          <p:nvPr/>
        </p:nvSpPr>
        <p:spPr>
          <a:xfrm>
            <a:off x="609441" y="1447800"/>
            <a:ext cx="10969943" cy="2308324"/>
          </a:xfrm>
          <a:prstGeom prst="rect">
            <a:avLst/>
          </a:prstGeom>
          <a:noFill/>
        </p:spPr>
        <p:txBody>
          <a:bodyPr wrap="square" rtlCol="0">
            <a:spAutoFit/>
          </a:bodyPr>
          <a:lstStyle/>
          <a:p>
            <a:pPr algn="just"/>
            <a:r>
              <a:rPr lang="en-US" dirty="0"/>
              <a:t>The following four purposes of quality audits are listed in ANSI/ISO/ASQ QE19011S-2008</a:t>
            </a:r>
            <a:r>
              <a:rPr lang="en-US" dirty="0" smtClean="0"/>
              <a:t>:</a:t>
            </a:r>
          </a:p>
          <a:p>
            <a:pPr marL="457200" indent="-457200" algn="just">
              <a:buFont typeface="+mj-lt"/>
              <a:buAutoNum type="arabicPeriod"/>
            </a:pPr>
            <a:r>
              <a:rPr lang="en-US" dirty="0"/>
              <a:t>To meet requirements for certification to a management system </a:t>
            </a:r>
            <a:r>
              <a:rPr lang="en-US" dirty="0" smtClean="0"/>
              <a:t>standard.</a:t>
            </a:r>
          </a:p>
          <a:p>
            <a:pPr marL="457200" indent="-457200" algn="just">
              <a:buFont typeface="+mj-lt"/>
              <a:buAutoNum type="arabicPeriod"/>
            </a:pPr>
            <a:r>
              <a:rPr lang="en-US" dirty="0" smtClean="0"/>
              <a:t>To </a:t>
            </a:r>
            <a:r>
              <a:rPr lang="en-US" dirty="0"/>
              <a:t>verify conformance with contractual </a:t>
            </a:r>
            <a:r>
              <a:rPr lang="en-US" dirty="0" smtClean="0"/>
              <a:t>requirements.</a:t>
            </a:r>
          </a:p>
          <a:p>
            <a:pPr marL="457200" indent="-457200" algn="just">
              <a:buFont typeface="+mj-lt"/>
              <a:buAutoNum type="arabicPeriod"/>
            </a:pPr>
            <a:r>
              <a:rPr lang="en-US" dirty="0" smtClean="0"/>
              <a:t>To </a:t>
            </a:r>
            <a:r>
              <a:rPr lang="en-US" dirty="0"/>
              <a:t>obtain and maintain confidence in the capability of a </a:t>
            </a:r>
            <a:r>
              <a:rPr lang="en-US" dirty="0" smtClean="0"/>
              <a:t>supplier.</a:t>
            </a:r>
          </a:p>
          <a:p>
            <a:pPr marL="457200" indent="-457200" algn="just">
              <a:buFont typeface="+mj-lt"/>
              <a:buAutoNum type="arabicPeriod"/>
            </a:pPr>
            <a:r>
              <a:rPr lang="en-US" dirty="0" smtClean="0"/>
              <a:t>To </a:t>
            </a:r>
            <a:r>
              <a:rPr lang="en-US" dirty="0"/>
              <a:t>contribute to the improvement of the management system</a:t>
            </a:r>
          </a:p>
        </p:txBody>
      </p:sp>
      <p:sp>
        <p:nvSpPr>
          <p:cNvPr id="4" name="TextBox 3"/>
          <p:cNvSpPr txBox="1"/>
          <p:nvPr/>
        </p:nvSpPr>
        <p:spPr>
          <a:xfrm>
            <a:off x="609441" y="4114800"/>
            <a:ext cx="10969943" cy="2308324"/>
          </a:xfrm>
          <a:prstGeom prst="rect">
            <a:avLst/>
          </a:prstGeom>
          <a:noFill/>
        </p:spPr>
        <p:txBody>
          <a:bodyPr wrap="square" rtlCol="0">
            <a:spAutoFit/>
          </a:bodyPr>
          <a:lstStyle/>
          <a:p>
            <a:r>
              <a:rPr lang="en-US" dirty="0"/>
              <a:t>The audit final report should include, at a minimum, the following:  1.  Type of audit conducted  2.  Objectives of audit  3.  Identification of involved parties: auditor, </a:t>
            </a:r>
            <a:r>
              <a:rPr lang="en-US" dirty="0" err="1"/>
              <a:t>auditee</a:t>
            </a:r>
            <a:r>
              <a:rPr lang="en-US" dirty="0"/>
              <a:t>, and third party. members  5.  Critical nonconformities and other observations   6.  Audit standards and reference documents used   7.  Determination of proper corrective action(s)  8.  Duration of audit  9.  Audit report distribution and date. Audit results and recommendations  11.  Audit-related records</a:t>
            </a:r>
          </a:p>
        </p:txBody>
      </p:sp>
    </p:spTree>
    <p:extLst>
      <p:ext uri="{BB962C8B-B14F-4D97-AF65-F5344CB8AC3E}">
        <p14:creationId xmlns:p14="http://schemas.microsoft.com/office/powerpoint/2010/main" val="2465930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431919"/>
            <a:ext cx="10969943" cy="711081"/>
          </a:xfrm>
        </p:spPr>
        <p:txBody>
          <a:bodyPr/>
          <a:lstStyle/>
          <a:p>
            <a:r>
              <a:rPr lang="en-US" dirty="0" smtClean="0"/>
              <a:t>Objectives</a:t>
            </a:r>
            <a:endParaRPr lang="en-US" dirty="0"/>
          </a:p>
        </p:txBody>
      </p:sp>
      <p:sp>
        <p:nvSpPr>
          <p:cNvPr id="3" name="TextBox 2"/>
          <p:cNvSpPr txBox="1"/>
          <p:nvPr/>
        </p:nvSpPr>
        <p:spPr>
          <a:xfrm>
            <a:off x="150812" y="1360527"/>
            <a:ext cx="5638800" cy="3785652"/>
          </a:xfrm>
          <a:prstGeom prst="rect">
            <a:avLst/>
          </a:prstGeom>
          <a:noFill/>
        </p:spPr>
        <p:txBody>
          <a:bodyPr wrap="square" rtlCol="0">
            <a:spAutoFit/>
          </a:bodyPr>
          <a:lstStyle/>
          <a:p>
            <a:pPr marL="952393" lvl="1" indent="-342900">
              <a:lnSpc>
                <a:spcPct val="250000"/>
              </a:lnSpc>
              <a:buFont typeface="Arial" panose="020B0604020202020204" pitchFamily="34" charset="0"/>
              <a:buChar char="•"/>
            </a:pPr>
            <a:r>
              <a:rPr lang="en-US" dirty="0" smtClean="0"/>
              <a:t>Audit Defined</a:t>
            </a:r>
          </a:p>
          <a:p>
            <a:pPr marL="952393" lvl="1" indent="-342900">
              <a:lnSpc>
                <a:spcPct val="250000"/>
              </a:lnSpc>
              <a:buFont typeface="Arial" panose="020B0604020202020204" pitchFamily="34" charset="0"/>
              <a:buChar char="•"/>
            </a:pPr>
            <a:r>
              <a:rPr lang="en-US" dirty="0" smtClean="0"/>
              <a:t>Audit Types</a:t>
            </a:r>
          </a:p>
          <a:p>
            <a:pPr marL="952393" lvl="1" indent="-342900">
              <a:lnSpc>
                <a:spcPct val="250000"/>
              </a:lnSpc>
              <a:buFont typeface="Arial" panose="020B0604020202020204" pitchFamily="34" charset="0"/>
              <a:buChar char="•"/>
            </a:pPr>
            <a:r>
              <a:rPr lang="en-US" dirty="0" smtClean="0"/>
              <a:t>Audit Roles and Responsibilities</a:t>
            </a:r>
          </a:p>
          <a:p>
            <a:pPr marL="952393" lvl="1" indent="-342900">
              <a:lnSpc>
                <a:spcPct val="250000"/>
              </a:lnSpc>
              <a:buFont typeface="Arial" panose="020B0604020202020204" pitchFamily="34" charset="0"/>
              <a:buChar char="•"/>
            </a:pPr>
            <a:r>
              <a:rPr lang="en-US" dirty="0" smtClean="0"/>
              <a:t>Audit Process</a:t>
            </a:r>
            <a:endParaRPr lang="en-US" dirty="0"/>
          </a:p>
        </p:txBody>
      </p:sp>
    </p:spTree>
    <p:extLst>
      <p:ext uri="{BB962C8B-B14F-4D97-AF65-F5344CB8AC3E}">
        <p14:creationId xmlns:p14="http://schemas.microsoft.com/office/powerpoint/2010/main" val="3486762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 Defined</a:t>
            </a:r>
            <a:endParaRPr lang="en-US" dirty="0"/>
          </a:p>
        </p:txBody>
      </p:sp>
      <p:sp>
        <p:nvSpPr>
          <p:cNvPr id="3" name="TextBox 2"/>
          <p:cNvSpPr txBox="1"/>
          <p:nvPr/>
        </p:nvSpPr>
        <p:spPr>
          <a:xfrm>
            <a:off x="609441" y="1140560"/>
            <a:ext cx="5027771" cy="2362200"/>
          </a:xfrm>
          <a:prstGeom prst="rect">
            <a:avLst/>
          </a:prstGeom>
          <a:noFill/>
          <a:ln>
            <a:solidFill>
              <a:srgbClr val="FF0000"/>
            </a:solidFill>
            <a:prstDash val="lgDash"/>
          </a:ln>
        </p:spPr>
        <p:txBody>
          <a:bodyPr wrap="square" rtlCol="0">
            <a:spAutoFit/>
          </a:bodyPr>
          <a:lstStyle/>
          <a:p>
            <a:pPr algn="just"/>
            <a:r>
              <a:rPr lang="en-US" dirty="0" smtClean="0"/>
              <a:t>Quality </a:t>
            </a:r>
            <a:r>
              <a:rPr lang="en-US" dirty="0"/>
              <a:t>system audit, as defined by ANSI/ASQC A3-1987, is a systematic and independent evaluation of the </a:t>
            </a:r>
            <a:r>
              <a:rPr lang="en-US" dirty="0" smtClean="0"/>
              <a:t>quality system and </a:t>
            </a:r>
            <a:r>
              <a:rPr lang="en-US" dirty="0"/>
              <a:t>its execution, </a:t>
            </a:r>
            <a:r>
              <a:rPr lang="en-US" dirty="0" smtClean="0"/>
              <a:t>looking </a:t>
            </a:r>
            <a:r>
              <a:rPr lang="en-US" dirty="0"/>
              <a:t>at both design and performance of the </a:t>
            </a:r>
            <a:r>
              <a:rPr lang="en-US" dirty="0" smtClean="0"/>
              <a:t>system.</a:t>
            </a:r>
            <a:endParaRPr lang="en-US" dirty="0"/>
          </a:p>
        </p:txBody>
      </p:sp>
      <p:sp>
        <p:nvSpPr>
          <p:cNvPr id="4" name="TextBox 3"/>
          <p:cNvSpPr txBox="1"/>
          <p:nvPr/>
        </p:nvSpPr>
        <p:spPr>
          <a:xfrm>
            <a:off x="6061780" y="1143000"/>
            <a:ext cx="5027771" cy="1938992"/>
          </a:xfrm>
          <a:prstGeom prst="rect">
            <a:avLst/>
          </a:prstGeom>
          <a:noFill/>
          <a:ln>
            <a:solidFill>
              <a:schemeClr val="tx2">
                <a:lumMod val="60000"/>
                <a:lumOff val="40000"/>
              </a:schemeClr>
            </a:solidFill>
            <a:prstDash val="sysDash"/>
          </a:ln>
        </p:spPr>
        <p:txBody>
          <a:bodyPr wrap="square" rtlCol="0">
            <a:spAutoFit/>
          </a:bodyPr>
          <a:lstStyle/>
          <a:p>
            <a:pPr algn="just"/>
            <a:r>
              <a:rPr lang="en-US" dirty="0"/>
              <a:t>Auditing is defined as the on-site verification activity, such as inspection or examination, of a process or quality system, to ensure compliance to requirements.</a:t>
            </a:r>
          </a:p>
        </p:txBody>
      </p:sp>
      <p:sp>
        <p:nvSpPr>
          <p:cNvPr id="5" name="TextBox 4"/>
          <p:cNvSpPr txBox="1"/>
          <p:nvPr/>
        </p:nvSpPr>
        <p:spPr>
          <a:xfrm>
            <a:off x="455612" y="3657600"/>
            <a:ext cx="5332571" cy="3046988"/>
          </a:xfrm>
          <a:prstGeom prst="rect">
            <a:avLst/>
          </a:prstGeom>
          <a:solidFill>
            <a:srgbClr val="FFCC99"/>
          </a:solidFill>
        </p:spPr>
        <p:txBody>
          <a:bodyPr wrap="square" rtlCol="0">
            <a:spAutoFit/>
          </a:bodyPr>
          <a:lstStyle/>
          <a:p>
            <a:pPr marL="342900" indent="-342900" algn="just">
              <a:buFont typeface="Wingdings" panose="05000000000000000000" pitchFamily="2" charset="2"/>
              <a:buChar char="ü"/>
            </a:pPr>
            <a:r>
              <a:rPr lang="en-US" dirty="0"/>
              <a:t>It is a </a:t>
            </a:r>
            <a:r>
              <a:rPr lang="en-US" dirty="0" smtClean="0"/>
              <a:t>fact finding process </a:t>
            </a:r>
            <a:r>
              <a:rPr lang="en-US" dirty="0"/>
              <a:t>that compares actual results with specified standards and plans. </a:t>
            </a:r>
            <a:endParaRPr lang="en-US" dirty="0" smtClean="0"/>
          </a:p>
          <a:p>
            <a:pPr marL="342900" indent="-342900" algn="just">
              <a:buFont typeface="Wingdings" panose="05000000000000000000" pitchFamily="2" charset="2"/>
              <a:buChar char="ü"/>
            </a:pPr>
            <a:r>
              <a:rPr lang="en-US" dirty="0" smtClean="0"/>
              <a:t>It </a:t>
            </a:r>
            <a:r>
              <a:rPr lang="en-US" dirty="0"/>
              <a:t>provides feedback for improvement. </a:t>
            </a:r>
            <a:endParaRPr lang="en-US" dirty="0" smtClean="0"/>
          </a:p>
          <a:p>
            <a:pPr marL="342900" indent="-342900" algn="just">
              <a:buFont typeface="Wingdings" panose="05000000000000000000" pitchFamily="2" charset="2"/>
              <a:buChar char="ü"/>
            </a:pPr>
            <a:r>
              <a:rPr lang="en-US" dirty="0" smtClean="0"/>
              <a:t>It </a:t>
            </a:r>
            <a:r>
              <a:rPr lang="en-US" dirty="0"/>
              <a:t>differs from inspection, which emphasizes </a:t>
            </a:r>
            <a:r>
              <a:rPr lang="en-US" dirty="0" smtClean="0"/>
              <a:t>acceptance </a:t>
            </a:r>
            <a:r>
              <a:rPr lang="en-US" dirty="0"/>
              <a:t>or rejection, and surveillance, which is ongoing continuous monitoring.</a:t>
            </a:r>
          </a:p>
        </p:txBody>
      </p:sp>
      <p:sp>
        <p:nvSpPr>
          <p:cNvPr id="6" name="TextBox 5"/>
          <p:cNvSpPr txBox="1"/>
          <p:nvPr/>
        </p:nvSpPr>
        <p:spPr>
          <a:xfrm>
            <a:off x="6094412" y="3657600"/>
            <a:ext cx="5334000" cy="3046988"/>
          </a:xfrm>
          <a:prstGeom prst="rect">
            <a:avLst/>
          </a:prstGeom>
          <a:solidFill>
            <a:srgbClr val="FFCC66"/>
          </a:solidFill>
        </p:spPr>
        <p:txBody>
          <a:bodyPr wrap="square" rtlCol="0">
            <a:spAutoFit/>
          </a:bodyPr>
          <a:lstStyle/>
          <a:p>
            <a:pPr marL="342900" indent="-342900" algn="just">
              <a:buFont typeface="Arial" panose="020B0604020202020204" pitchFamily="34" charset="0"/>
              <a:buChar char="•"/>
            </a:pPr>
            <a:r>
              <a:rPr lang="en-US" dirty="0"/>
              <a:t>An audit can apply to an entire organization or might be specific to a function, process, or production step</a:t>
            </a:r>
            <a:r>
              <a:rPr lang="en-US" dirty="0" smtClean="0"/>
              <a:t>.</a:t>
            </a:r>
          </a:p>
          <a:p>
            <a:pPr marL="342900" indent="-342900" algn="just">
              <a:buFont typeface="Arial" panose="020B0604020202020204" pitchFamily="34" charset="0"/>
              <a:buChar char="•"/>
            </a:pPr>
            <a:r>
              <a:rPr lang="en-US" dirty="0" smtClean="0"/>
              <a:t>Some </a:t>
            </a:r>
            <a:r>
              <a:rPr lang="en-US" dirty="0"/>
              <a:t>audits have special administrative purposes, such as auditing documents, risk, or performance, or following up on completed corrective actions.</a:t>
            </a:r>
          </a:p>
        </p:txBody>
      </p:sp>
    </p:spTree>
    <p:extLst>
      <p:ext uri="{BB962C8B-B14F-4D97-AF65-F5344CB8AC3E}">
        <p14:creationId xmlns:p14="http://schemas.microsoft.com/office/powerpoint/2010/main" val="3040104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Audits</a:t>
            </a:r>
            <a:endParaRPr lang="en-US" dirty="0"/>
          </a:p>
        </p:txBody>
      </p:sp>
      <p:sp>
        <p:nvSpPr>
          <p:cNvPr id="3" name="TextBox 2"/>
          <p:cNvSpPr txBox="1"/>
          <p:nvPr/>
        </p:nvSpPr>
        <p:spPr>
          <a:xfrm>
            <a:off x="531812" y="1143000"/>
            <a:ext cx="6323172" cy="5447645"/>
          </a:xfrm>
          <a:prstGeom prst="rect">
            <a:avLst/>
          </a:prstGeom>
          <a:noFill/>
        </p:spPr>
        <p:txBody>
          <a:bodyPr wrap="square" rtlCol="0">
            <a:spAutoFit/>
          </a:bodyPr>
          <a:lstStyle/>
          <a:p>
            <a:r>
              <a:rPr lang="en-US" dirty="0"/>
              <a:t>Quality  audits  may  be  classified  according  to </a:t>
            </a:r>
            <a:endParaRPr lang="en-US" dirty="0" smtClean="0"/>
          </a:p>
          <a:p>
            <a:pPr marL="342900" indent="-342900">
              <a:lnSpc>
                <a:spcPct val="150000"/>
              </a:lnSpc>
              <a:buFont typeface="Wingdings" panose="05000000000000000000" pitchFamily="2" charset="2"/>
              <a:buChar char="v"/>
            </a:pPr>
            <a:r>
              <a:rPr lang="en-US" dirty="0" smtClean="0"/>
              <a:t>the  </a:t>
            </a:r>
            <a:r>
              <a:rPr lang="en-US" dirty="0"/>
              <a:t>party  conducting  </a:t>
            </a:r>
            <a:r>
              <a:rPr lang="en-US" dirty="0" smtClean="0"/>
              <a:t>them</a:t>
            </a:r>
            <a:endParaRPr lang="en-US" dirty="0"/>
          </a:p>
          <a:p>
            <a:pPr marL="952393" lvl="1" indent="-342900">
              <a:lnSpc>
                <a:spcPct val="150000"/>
              </a:lnSpc>
              <a:buFont typeface="Wingdings" panose="05000000000000000000" pitchFamily="2" charset="2"/>
              <a:buChar char="Ø"/>
            </a:pPr>
            <a:r>
              <a:rPr lang="en-US" dirty="0" smtClean="0"/>
              <a:t>Internal Audits</a:t>
            </a:r>
          </a:p>
          <a:p>
            <a:pPr marL="952393" lvl="1" indent="-342900">
              <a:lnSpc>
                <a:spcPct val="150000"/>
              </a:lnSpc>
              <a:buFont typeface="Wingdings" panose="05000000000000000000" pitchFamily="2" charset="2"/>
              <a:buChar char="Ø"/>
            </a:pPr>
            <a:r>
              <a:rPr lang="en-US" dirty="0" smtClean="0"/>
              <a:t>External Audits</a:t>
            </a:r>
          </a:p>
          <a:p>
            <a:pPr marL="342900" indent="-342900">
              <a:lnSpc>
                <a:spcPct val="150000"/>
              </a:lnSpc>
              <a:buFont typeface="Wingdings" panose="05000000000000000000" pitchFamily="2" charset="2"/>
              <a:buChar char="v"/>
            </a:pPr>
            <a:r>
              <a:rPr lang="en-US" dirty="0" smtClean="0"/>
              <a:t>their scope</a:t>
            </a:r>
            <a:endParaRPr lang="en-US" dirty="0"/>
          </a:p>
          <a:p>
            <a:pPr marL="952393" lvl="1" indent="-342900">
              <a:lnSpc>
                <a:spcPct val="150000"/>
              </a:lnSpc>
              <a:buFont typeface="Wingdings" panose="05000000000000000000" pitchFamily="2" charset="2"/>
              <a:buChar char="Ø"/>
            </a:pPr>
            <a:r>
              <a:rPr lang="en-US" dirty="0"/>
              <a:t>System Audit</a:t>
            </a:r>
          </a:p>
          <a:p>
            <a:pPr marL="952393" lvl="1" indent="-342900">
              <a:lnSpc>
                <a:spcPct val="150000"/>
              </a:lnSpc>
              <a:buFont typeface="Wingdings" panose="05000000000000000000" pitchFamily="2" charset="2"/>
              <a:buChar char="Ø"/>
            </a:pPr>
            <a:r>
              <a:rPr lang="en-US" dirty="0"/>
              <a:t>Process/Function Audit</a:t>
            </a:r>
          </a:p>
          <a:p>
            <a:pPr marL="342900" indent="-342900">
              <a:lnSpc>
                <a:spcPct val="150000"/>
              </a:lnSpc>
              <a:buFont typeface="Wingdings" panose="05000000000000000000" pitchFamily="2" charset="2"/>
              <a:buChar char="v"/>
            </a:pPr>
            <a:r>
              <a:rPr lang="en-US" dirty="0" smtClean="0"/>
              <a:t>the  </a:t>
            </a:r>
            <a:r>
              <a:rPr lang="en-US" dirty="0"/>
              <a:t>audit  method  </a:t>
            </a:r>
            <a:r>
              <a:rPr lang="en-US" dirty="0" smtClean="0"/>
              <a:t>used</a:t>
            </a:r>
            <a:endParaRPr lang="en-US" dirty="0"/>
          </a:p>
          <a:p>
            <a:pPr marL="952393" lvl="1" indent="-342900">
              <a:lnSpc>
                <a:spcPct val="150000"/>
              </a:lnSpc>
              <a:buFont typeface="Wingdings" panose="05000000000000000000" pitchFamily="2" charset="2"/>
              <a:buChar char="Ø"/>
            </a:pPr>
            <a:r>
              <a:rPr lang="en-US" dirty="0"/>
              <a:t>Location Oriented</a:t>
            </a:r>
          </a:p>
          <a:p>
            <a:pPr marL="952393" lvl="1" indent="-342900">
              <a:lnSpc>
                <a:spcPct val="150000"/>
              </a:lnSpc>
              <a:buFont typeface="Wingdings" panose="05000000000000000000" pitchFamily="2" charset="2"/>
              <a:buChar char="Ø"/>
            </a:pPr>
            <a:r>
              <a:rPr lang="en-US" dirty="0"/>
              <a:t>Function Oriented</a:t>
            </a:r>
          </a:p>
        </p:txBody>
      </p:sp>
      <p:sp>
        <p:nvSpPr>
          <p:cNvPr id="4" name="TextBox 3"/>
          <p:cNvSpPr txBox="1"/>
          <p:nvPr/>
        </p:nvSpPr>
        <p:spPr>
          <a:xfrm>
            <a:off x="7161212" y="1278553"/>
            <a:ext cx="4648200" cy="48936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pPr>
              <a:lnSpc>
                <a:spcPct val="150000"/>
              </a:lnSpc>
            </a:pPr>
            <a:r>
              <a:rPr lang="en-US" dirty="0"/>
              <a:t>In  general,  three  parties  are  involved  in  an audit: </a:t>
            </a:r>
          </a:p>
          <a:p>
            <a:pPr marL="457200" indent="-457200">
              <a:lnSpc>
                <a:spcPct val="150000"/>
              </a:lnSpc>
              <a:buFont typeface="+mj-lt"/>
              <a:buAutoNum type="arabicPeriod"/>
            </a:pPr>
            <a:r>
              <a:rPr lang="en-US" dirty="0"/>
              <a:t>the organization requesting the audit, or client, </a:t>
            </a:r>
          </a:p>
          <a:p>
            <a:pPr marL="457200" indent="-457200">
              <a:lnSpc>
                <a:spcPct val="150000"/>
              </a:lnSpc>
              <a:buFont typeface="+mj-lt"/>
              <a:buAutoNum type="arabicPeriod"/>
            </a:pPr>
            <a:r>
              <a:rPr lang="en-US" dirty="0"/>
              <a:t>the party conducting the audit, or the auditor, and </a:t>
            </a:r>
          </a:p>
          <a:p>
            <a:pPr marL="457200" indent="-457200">
              <a:lnSpc>
                <a:spcPct val="150000"/>
              </a:lnSpc>
              <a:buFont typeface="+mj-lt"/>
              <a:buAutoNum type="arabicPeriod"/>
            </a:pPr>
            <a:r>
              <a:rPr lang="en-US" dirty="0"/>
              <a:t>the organization to be audited, or the </a:t>
            </a:r>
            <a:r>
              <a:rPr lang="en-US" dirty="0" err="1"/>
              <a:t>auditee</a:t>
            </a:r>
            <a:r>
              <a:rPr lang="en-US" dirty="0"/>
              <a:t>.</a:t>
            </a:r>
          </a:p>
          <a:p>
            <a:endParaRPr lang="en-US" dirty="0"/>
          </a:p>
        </p:txBody>
      </p:sp>
    </p:spTree>
    <p:extLst>
      <p:ext uri="{BB962C8B-B14F-4D97-AF65-F5344CB8AC3E}">
        <p14:creationId xmlns:p14="http://schemas.microsoft.com/office/powerpoint/2010/main" val="3425895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Audits Continued</a:t>
            </a:r>
            <a:endParaRPr lang="en-US" dirty="0"/>
          </a:p>
        </p:txBody>
      </p:sp>
      <p:sp>
        <p:nvSpPr>
          <p:cNvPr id="3" name="TextBox 2"/>
          <p:cNvSpPr txBox="1"/>
          <p:nvPr/>
        </p:nvSpPr>
        <p:spPr>
          <a:xfrm>
            <a:off x="760412" y="1447800"/>
            <a:ext cx="10515600" cy="4154984"/>
          </a:xfrm>
          <a:prstGeom prst="rect">
            <a:avLst/>
          </a:prstGeom>
          <a:noFill/>
        </p:spPr>
        <p:txBody>
          <a:bodyPr wrap="square" rtlCol="0">
            <a:spAutoFit/>
          </a:bodyPr>
          <a:lstStyle/>
          <a:p>
            <a:pPr algn="just"/>
            <a:r>
              <a:rPr lang="en-US" dirty="0"/>
              <a:t>When the auditor is an employee of the organization being audited (</a:t>
            </a:r>
            <a:r>
              <a:rPr lang="en-US" dirty="0" err="1"/>
              <a:t>auditee</a:t>
            </a:r>
            <a:r>
              <a:rPr lang="en-US" dirty="0"/>
              <a:t>), the audit is classified as an </a:t>
            </a:r>
            <a:r>
              <a:rPr lang="en-US" b="1" u="sng" dirty="0"/>
              <a:t>internal quality audit</a:t>
            </a:r>
            <a:r>
              <a:rPr lang="en-US" dirty="0"/>
              <a:t>. For the purposes of maintaining objectivity and minimizing bias, internal auditors must be independent from the activity  being  audited.  </a:t>
            </a:r>
            <a:endParaRPr lang="en-US" dirty="0" smtClean="0"/>
          </a:p>
          <a:p>
            <a:pPr algn="just"/>
            <a:r>
              <a:rPr lang="en-US" dirty="0" smtClean="0"/>
              <a:t>On  </a:t>
            </a:r>
            <a:r>
              <a:rPr lang="en-US" dirty="0"/>
              <a:t>the  other  hand,  when  the  auditors  are  employees  of the client or an independent organization or third party hired for the purpose, the audit  is  termed  an  </a:t>
            </a:r>
            <a:r>
              <a:rPr lang="en-US" b="1" u="sng" dirty="0"/>
              <a:t>external  quality  audit</a:t>
            </a:r>
            <a:r>
              <a:rPr lang="en-US" dirty="0"/>
              <a:t>.  In  this  case,  the  auditors  are  clearly </a:t>
            </a:r>
            <a:r>
              <a:rPr lang="en-US" dirty="0" smtClean="0"/>
              <a:t>independent of the </a:t>
            </a:r>
            <a:r>
              <a:rPr lang="en-US" dirty="0" err="1" smtClean="0"/>
              <a:t>auditee</a:t>
            </a:r>
            <a:r>
              <a:rPr lang="en-US" dirty="0" smtClean="0"/>
              <a:t> and are in a position to provide the client with an </a:t>
            </a:r>
            <a:r>
              <a:rPr lang="en-US" dirty="0"/>
              <a:t>unbiased, objective assessment. This is the type of audit required to permit </a:t>
            </a:r>
            <a:r>
              <a:rPr lang="en-US" dirty="0" smtClean="0"/>
              <a:t>listing </a:t>
            </a:r>
            <a:r>
              <a:rPr lang="en-US" dirty="0"/>
              <a:t>in a register or to meet mandatory quality requirements. However, the time required and costs involved in an external audit are much higher as compared to internal audits.</a:t>
            </a:r>
          </a:p>
        </p:txBody>
      </p:sp>
    </p:spTree>
    <p:extLst>
      <p:ext uri="{BB962C8B-B14F-4D97-AF65-F5344CB8AC3E}">
        <p14:creationId xmlns:p14="http://schemas.microsoft.com/office/powerpoint/2010/main" val="729297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Audits Continued</a:t>
            </a:r>
          </a:p>
        </p:txBody>
      </p:sp>
      <p:sp>
        <p:nvSpPr>
          <p:cNvPr id="3" name="TextBox 2"/>
          <p:cNvSpPr txBox="1"/>
          <p:nvPr/>
        </p:nvSpPr>
        <p:spPr>
          <a:xfrm>
            <a:off x="609441" y="1219200"/>
            <a:ext cx="10969943" cy="2308324"/>
          </a:xfrm>
          <a:prstGeom prst="rect">
            <a:avLst/>
          </a:prstGeom>
          <a:solidFill>
            <a:srgbClr val="66FFCC"/>
          </a:solidFill>
        </p:spPr>
        <p:txBody>
          <a:bodyPr wrap="square" rtlCol="0">
            <a:spAutoFit/>
          </a:bodyPr>
          <a:lstStyle/>
          <a:p>
            <a:pPr algn="just"/>
            <a:r>
              <a:rPr lang="en-US" sz="1800" dirty="0"/>
              <a:t>Another way to classify quality audits is by </a:t>
            </a:r>
            <a:r>
              <a:rPr lang="en-US" sz="1800" b="1" i="1" dirty="0"/>
              <a:t>scope</a:t>
            </a:r>
            <a:r>
              <a:rPr lang="en-US" sz="1800" dirty="0"/>
              <a:t> and </a:t>
            </a:r>
            <a:r>
              <a:rPr lang="en-US" sz="1800" b="1" i="1" dirty="0"/>
              <a:t>extent</a:t>
            </a:r>
            <a:r>
              <a:rPr lang="en-US" sz="1800" dirty="0"/>
              <a:t>. </a:t>
            </a:r>
            <a:endParaRPr lang="en-US" sz="1800" dirty="0" smtClean="0"/>
          </a:p>
          <a:p>
            <a:pPr algn="just"/>
            <a:r>
              <a:rPr lang="en-US" sz="1800" dirty="0" smtClean="0"/>
              <a:t>An </a:t>
            </a:r>
            <a:r>
              <a:rPr lang="en-US" sz="1800" dirty="0"/>
              <a:t>audit may be as comprehensive as needed or requested by the client. The most comprehensive type of audit is the quality system audit, which examines suitability and </a:t>
            </a:r>
            <a:r>
              <a:rPr lang="en-US" sz="1800" dirty="0" smtClean="0"/>
              <a:t>effectiveness </a:t>
            </a:r>
            <a:r>
              <a:rPr lang="en-US" sz="1800" dirty="0"/>
              <a:t>of the system as a whole. This involves both the documentation and </a:t>
            </a:r>
            <a:r>
              <a:rPr lang="en-US" sz="1800" dirty="0" smtClean="0"/>
              <a:t>implementation </a:t>
            </a:r>
            <a:r>
              <a:rPr lang="en-US" sz="1800" dirty="0"/>
              <a:t>aspects of the quality system. Reasons for initiating a system audit may range  from  evaluating  a  potential  supplier  to  verifying  an  organization’s  own </a:t>
            </a:r>
            <a:r>
              <a:rPr lang="en-US" sz="1800" dirty="0" smtClean="0"/>
              <a:t>system.</a:t>
            </a:r>
          </a:p>
          <a:p>
            <a:pPr algn="just"/>
            <a:r>
              <a:rPr lang="en-US" sz="1800" dirty="0" smtClean="0"/>
              <a:t>Audits of specific elements of a system, processes, products or services are also </a:t>
            </a:r>
            <a:r>
              <a:rPr lang="en-US" sz="1800" dirty="0"/>
              <a:t>possible. These are limited in scope and are typically referred to using a modifier  preceding  the  term  quality  audit.  Examples  include  process  quality audits and product quality audits</a:t>
            </a:r>
            <a:r>
              <a:rPr lang="en-US" sz="1800" dirty="0" smtClean="0"/>
              <a:t>. </a:t>
            </a:r>
            <a:r>
              <a:rPr lang="en-US" sz="1800" i="1" dirty="0" smtClean="0"/>
              <a:t>(Refer to notes section of slide)</a:t>
            </a:r>
            <a:endParaRPr lang="en-US" sz="1800" i="1" dirty="0"/>
          </a:p>
        </p:txBody>
      </p:sp>
      <p:sp>
        <p:nvSpPr>
          <p:cNvPr id="4" name="TextBox 3"/>
          <p:cNvSpPr txBox="1"/>
          <p:nvPr/>
        </p:nvSpPr>
        <p:spPr>
          <a:xfrm>
            <a:off x="609440" y="3701296"/>
            <a:ext cx="10969943" cy="1785104"/>
          </a:xfrm>
          <a:prstGeom prst="rect">
            <a:avLst/>
          </a:prstGeom>
          <a:solidFill>
            <a:srgbClr val="996633"/>
          </a:solidFill>
        </p:spPr>
        <p:txBody>
          <a:bodyPr wrap="square" rtlCol="0">
            <a:spAutoFit/>
          </a:bodyPr>
          <a:lstStyle/>
          <a:p>
            <a:pPr algn="just"/>
            <a:r>
              <a:rPr lang="en-US" sz="1800" dirty="0">
                <a:solidFill>
                  <a:schemeClr val="bg1"/>
                </a:solidFill>
              </a:rPr>
              <a:t>The method by which the quality audit is conducted provides yet another way to classify. Audits may be conducted by location or function. A location-oriented audit provides an in-depth examination of all the </a:t>
            </a:r>
            <a:r>
              <a:rPr lang="en-US" sz="1800" dirty="0" smtClean="0">
                <a:solidFill>
                  <a:schemeClr val="bg1"/>
                </a:solidFill>
              </a:rPr>
              <a:t>quality related </a:t>
            </a:r>
            <a:r>
              <a:rPr lang="en-US" sz="1800" dirty="0">
                <a:solidFill>
                  <a:schemeClr val="bg1"/>
                </a:solidFill>
              </a:rPr>
              <a:t>activities within a given location. In a function-oriented audit, an activity is examined in all the locations where the activity is carried out</a:t>
            </a:r>
            <a:r>
              <a:rPr lang="en-US" sz="1800" dirty="0" smtClean="0">
                <a:solidFill>
                  <a:schemeClr val="bg1"/>
                </a:solidFill>
              </a:rPr>
              <a:t>.</a:t>
            </a:r>
          </a:p>
          <a:p>
            <a:pPr algn="just"/>
            <a:r>
              <a:rPr lang="en-US" sz="1800" dirty="0">
                <a:solidFill>
                  <a:schemeClr val="bg1"/>
                </a:solidFill>
              </a:rPr>
              <a:t>It is important to note that these classifications are not mutually exclusive and, in practice, cross-classifications of a quality audit are possible.</a:t>
            </a:r>
          </a:p>
        </p:txBody>
      </p:sp>
    </p:spTree>
    <p:extLst>
      <p:ext uri="{BB962C8B-B14F-4D97-AF65-F5344CB8AC3E}">
        <p14:creationId xmlns:p14="http://schemas.microsoft.com/office/powerpoint/2010/main" val="278643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and Responsibilities in Audits</a:t>
            </a:r>
            <a:endParaRPr lang="en-US" dirty="0"/>
          </a:p>
        </p:txBody>
      </p:sp>
      <p:sp>
        <p:nvSpPr>
          <p:cNvPr id="3" name="TextBox 2"/>
          <p:cNvSpPr txBox="1"/>
          <p:nvPr/>
        </p:nvSpPr>
        <p:spPr>
          <a:xfrm>
            <a:off x="531812" y="1066800"/>
            <a:ext cx="10818972" cy="5632311"/>
          </a:xfrm>
          <a:prstGeom prst="rect">
            <a:avLst/>
          </a:prstGeom>
          <a:noFill/>
        </p:spPr>
        <p:txBody>
          <a:bodyPr wrap="square" rtlCol="0">
            <a:spAutoFit/>
          </a:bodyPr>
          <a:lstStyle/>
          <a:p>
            <a:pPr algn="just"/>
            <a:r>
              <a:rPr lang="en-US" b="1" dirty="0"/>
              <a:t>The client: </a:t>
            </a:r>
            <a:r>
              <a:rPr lang="en-US" dirty="0"/>
              <a:t>The client, the party that </a:t>
            </a:r>
            <a:r>
              <a:rPr lang="en-US" dirty="0" smtClean="0"/>
              <a:t>initiates </a:t>
            </a:r>
            <a:r>
              <a:rPr lang="en-US" dirty="0"/>
              <a:t>the audit, selects the auditor and determines the reference standard to be used. The client, typically the end user of the audit results, determines the type of audit needed (system, process, product, and so on) as well as its time and duration.</a:t>
            </a:r>
            <a:endParaRPr lang="en-US" dirty="0" smtClean="0"/>
          </a:p>
          <a:p>
            <a:pPr algn="just"/>
            <a:r>
              <a:rPr lang="en-US" b="1" dirty="0"/>
              <a:t>The Auditor: </a:t>
            </a:r>
            <a:r>
              <a:rPr lang="en-US" dirty="0"/>
              <a:t>The  selected  auditor,  whether  an  individual  or  a  group,  needs  to  adhere  to the role of a third party. That is, the auditor must maintain objectivity and avoid bias in conducting the audit. The auditor must comply with any confidentiality requirements mandated by the </a:t>
            </a:r>
            <a:r>
              <a:rPr lang="en-US" dirty="0" err="1"/>
              <a:t>auditee</a:t>
            </a:r>
            <a:r>
              <a:rPr lang="en-US" dirty="0"/>
              <a:t>. An experienced individual is appointed as lead auditor to communicate audit requirements, manage the auditing </a:t>
            </a:r>
            <a:r>
              <a:rPr lang="en-US" dirty="0" smtClean="0"/>
              <a:t>activities</a:t>
            </a:r>
            <a:r>
              <a:rPr lang="en-US" dirty="0"/>
              <a:t>, and report the results. For rules, qualifications, and evaluation criteria for an auditor, see ANSI/ISO/ASQ QE19011S-2008.</a:t>
            </a:r>
            <a:endParaRPr lang="en-US" dirty="0" smtClean="0"/>
          </a:p>
          <a:p>
            <a:pPr algn="just"/>
            <a:r>
              <a:rPr lang="en-US" b="1" dirty="0"/>
              <a:t>The </a:t>
            </a:r>
            <a:r>
              <a:rPr lang="en-US" b="1" dirty="0" err="1"/>
              <a:t>Auditee</a:t>
            </a:r>
            <a:r>
              <a:rPr lang="en-US" dirty="0" smtClean="0"/>
              <a:t>: The </a:t>
            </a:r>
            <a:r>
              <a:rPr lang="en-US" dirty="0" err="1"/>
              <a:t>auditee</a:t>
            </a:r>
            <a:r>
              <a:rPr lang="en-US" dirty="0"/>
              <a:t> has the responsibility of accommodating the audit, which entails  providing  the  auditors  access  to  the  facilities  involved  and  copies  of  all relevant  documentation.  The  </a:t>
            </a:r>
            <a:r>
              <a:rPr lang="en-US" dirty="0" err="1"/>
              <a:t>auditee</a:t>
            </a:r>
            <a:r>
              <a:rPr lang="en-US" dirty="0"/>
              <a:t>  is  also  expected  to  provide  the  resources needed and select staff members to accompany the auditors.</a:t>
            </a:r>
          </a:p>
        </p:txBody>
      </p:sp>
    </p:spTree>
    <p:extLst>
      <p:ext uri="{BB962C8B-B14F-4D97-AF65-F5344CB8AC3E}">
        <p14:creationId xmlns:p14="http://schemas.microsoft.com/office/powerpoint/2010/main" val="3034346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  Process</a:t>
            </a:r>
            <a:endParaRPr lang="en-US" dirty="0"/>
          </a:p>
        </p:txBody>
      </p:sp>
      <p:pic>
        <p:nvPicPr>
          <p:cNvPr id="3" name="Picture 2"/>
          <p:cNvPicPr>
            <a:picLocks noChangeAspect="1"/>
          </p:cNvPicPr>
          <p:nvPr/>
        </p:nvPicPr>
        <p:blipFill>
          <a:blip r:embed="rId2"/>
          <a:stretch>
            <a:fillRect/>
          </a:stretch>
        </p:blipFill>
        <p:spPr>
          <a:xfrm>
            <a:off x="1976696" y="1219200"/>
            <a:ext cx="7699116" cy="4915396"/>
          </a:xfrm>
          <a:prstGeom prst="rect">
            <a:avLst/>
          </a:prstGeom>
        </p:spPr>
      </p:pic>
    </p:spTree>
    <p:extLst>
      <p:ext uri="{BB962C8B-B14F-4D97-AF65-F5344CB8AC3E}">
        <p14:creationId xmlns:p14="http://schemas.microsoft.com/office/powerpoint/2010/main" val="3619652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 planning and Process</a:t>
            </a:r>
            <a:endParaRPr lang="en-US" dirty="0"/>
          </a:p>
        </p:txBody>
      </p:sp>
      <p:sp>
        <p:nvSpPr>
          <p:cNvPr id="3" name="TextBox 2"/>
          <p:cNvSpPr txBox="1"/>
          <p:nvPr/>
        </p:nvSpPr>
        <p:spPr>
          <a:xfrm>
            <a:off x="609441" y="1295400"/>
            <a:ext cx="10969943" cy="4801314"/>
          </a:xfrm>
          <a:prstGeom prst="rect">
            <a:avLst/>
          </a:prstGeom>
          <a:noFill/>
        </p:spPr>
        <p:txBody>
          <a:bodyPr wrap="square" rtlCol="0">
            <a:spAutoFit/>
          </a:bodyPr>
          <a:lstStyle/>
          <a:p>
            <a:pPr algn="just"/>
            <a:r>
              <a:rPr lang="en-US" sz="1800" b="1" dirty="0"/>
              <a:t>Audit planning and preparation:</a:t>
            </a:r>
            <a:r>
              <a:rPr lang="en-US" sz="1800" dirty="0"/>
              <a:t> Audit preparation consists of planning everything that is done in advance by interested parties, such as the auditor, the lead auditor, the client, and the audit program manager, to ensure that the audit complies with the client’s objective. This stage of an audit begins with the decision to conduct the audit and ends when the audit itself begins.</a:t>
            </a:r>
          </a:p>
          <a:p>
            <a:pPr algn="just"/>
            <a:r>
              <a:rPr lang="en-US" sz="1800" b="1" dirty="0"/>
              <a:t>Audit execution:</a:t>
            </a:r>
            <a:r>
              <a:rPr lang="en-US" sz="1800" dirty="0"/>
              <a:t> The execution phase of an audit is often called the </a:t>
            </a:r>
            <a:r>
              <a:rPr lang="en-US" sz="1800" i="1" dirty="0"/>
              <a:t>fieldwork</a:t>
            </a:r>
            <a:r>
              <a:rPr lang="en-US" sz="1800" dirty="0"/>
              <a:t>. It is the data-gathering portion of the audit and covers the time period from arrival at the audit location up to the exit meeting. It consists of multiple activities including on-site audit management, meeting with the </a:t>
            </a:r>
            <a:r>
              <a:rPr lang="en-US" sz="1800" dirty="0" err="1"/>
              <a:t>auditee</a:t>
            </a:r>
            <a:r>
              <a:rPr lang="en-US" sz="1800" dirty="0"/>
              <a:t>, understanding the process and system controls and verifying that these controls work, communicating among team members, and communicating with the </a:t>
            </a:r>
            <a:r>
              <a:rPr lang="en-US" sz="1800" dirty="0" err="1"/>
              <a:t>auditee</a:t>
            </a:r>
            <a:r>
              <a:rPr lang="en-US" sz="1800" dirty="0"/>
              <a:t>.</a:t>
            </a:r>
          </a:p>
          <a:p>
            <a:pPr algn="just"/>
            <a:r>
              <a:rPr lang="en-US" sz="1800" b="1" dirty="0"/>
              <a:t>Audit reporting:</a:t>
            </a:r>
            <a:r>
              <a:rPr lang="en-US" sz="1800" dirty="0"/>
              <a:t> The purpose of the audit report is to communicate the results of the investigation. The report should provide correct and clear data that will be effective as a management aid in addressing important organizational issues. The audit process may end when the report is issued by the lead auditor or after follow-up actions are completed.</a:t>
            </a:r>
          </a:p>
          <a:p>
            <a:pPr algn="just"/>
            <a:r>
              <a:rPr lang="en-US" sz="1800" b="1" dirty="0"/>
              <a:t>Audit follow-up and closure:</a:t>
            </a:r>
            <a:r>
              <a:rPr lang="en-US" sz="1800" dirty="0"/>
              <a:t> According to ISO 19011, clause 6.6, "The audit is completed when all the planned audit activities have been carried out, or otherwise agreed with the audit client." Clause 6.7 of ISO 19011 continues by stating that verification of follow-up actions may be part of a subsequent audit.</a:t>
            </a:r>
          </a:p>
          <a:p>
            <a:pPr algn="just"/>
            <a:endParaRPr lang="en-US" sz="1800" dirty="0"/>
          </a:p>
        </p:txBody>
      </p:sp>
    </p:spTree>
    <p:extLst>
      <p:ext uri="{BB962C8B-B14F-4D97-AF65-F5344CB8AC3E}">
        <p14:creationId xmlns:p14="http://schemas.microsoft.com/office/powerpoint/2010/main" val="574560587"/>
      </p:ext>
    </p:extLst>
  </p:cSld>
  <p:clrMapOvr>
    <a:masterClrMapping/>
  </p:clrMapOvr>
</p:sld>
</file>

<file path=ppt/theme/theme1.xml><?xml version="1.0" encoding="utf-8"?>
<a:theme xmlns:a="http://schemas.openxmlformats.org/drawingml/2006/main" name="Office Theme">
  <a:themeElements>
    <a:clrScheme name="slidemodel.com">
      <a:dk1>
        <a:sysClr val="windowText" lastClr="000000"/>
      </a:dk1>
      <a:lt1>
        <a:sysClr val="window" lastClr="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1092</Words>
  <Application>Microsoft Office PowerPoint</Application>
  <PresentationFormat>Custom</PresentationFormat>
  <Paragraphs>71</Paragraphs>
  <Slides>10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Tahoma</vt:lpstr>
      <vt:lpstr>Wingdings</vt:lpstr>
      <vt:lpstr>Office Theme</vt:lpstr>
      <vt:lpstr>PowerPoint Presentation</vt:lpstr>
      <vt:lpstr>Objectives</vt:lpstr>
      <vt:lpstr>Audit Defined</vt:lpstr>
      <vt:lpstr>Types of Audits</vt:lpstr>
      <vt:lpstr>Types of Audits Continued</vt:lpstr>
      <vt:lpstr>Types of Audits Continued</vt:lpstr>
      <vt:lpstr>Roles and Responsibilities in Audits</vt:lpstr>
      <vt:lpstr>Audit  Process</vt:lpstr>
      <vt:lpstr>Audit planning and Process</vt:lpstr>
      <vt:lpstr>Purpose of Quality Audit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2014-03-04T20:12:24Z</dcterms:created>
  <dcterms:modified xsi:type="dcterms:W3CDTF">2021-01-13T18:37:04Z</dcterms:modified>
</cp:coreProperties>
</file>