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9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04858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104858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58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858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5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2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0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7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76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48577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4857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57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4858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extBox 1048663"/>
          <p:cNvSpPr txBox="1"/>
          <p:nvPr/>
        </p:nvSpPr>
        <p:spPr>
          <a:xfrm>
            <a:off x="3810000" y="3251200"/>
            <a:ext cx="6895839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Topic: Bacterial Photosynthesis</a:t>
            </a: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Content Placeholder 1048605"/>
          <p:cNvSpPr>
            <a:spLocks noGrp="1"/>
          </p:cNvSpPr>
          <p:nvPr>
            <p:ph idx="1"/>
          </p:nvPr>
        </p:nvSpPr>
        <p:spPr>
          <a:xfrm>
            <a:off x="0" y="843154"/>
            <a:ext cx="10972800" cy="5171693"/>
          </a:xfrm>
        </p:spPr>
        <p:txBody>
          <a:bodyPr/>
          <a:lstStyle/>
          <a:p>
            <a:r>
              <a:rPr lang="en-US" sz="1800" b="1"/>
              <a:t>Purple Bacteria:</a:t>
            </a:r>
            <a:endParaRPr lang="en-US"/>
          </a:p>
          <a:p>
            <a:r>
              <a:rPr lang="en-US" sz="1800" b="0"/>
              <a:t>purple bacteria can be divided into two main types:</a:t>
            </a:r>
            <a:endParaRPr lang="en-US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b="0"/>
              <a:t>Chromatiaceae: which produce sulphur particles inside their cells.</a:t>
            </a:r>
            <a:endParaRPr lang="en-US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b="0"/>
              <a:t>Ectothiorhodospiraceae: which produce sulphur particles outside their cells.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They cannot photosynthesize in places that have an abundance of oxygen.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They are found in either stagnant water or hot sulphuric springs.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US" sz="1800" b="0"/>
              <a:t>                                                         </a:t>
            </a:r>
            <a:r>
              <a:rPr lang="en-US" sz="1800" b="0" u="sng"/>
              <a:t> </a:t>
            </a:r>
            <a:r>
              <a:rPr lang="en-US" sz="1800" b="1" u="sng"/>
              <a:t>Purple sulfur Bacteria</a:t>
            </a:r>
            <a:endParaRPr lang="en-US" u="sng"/>
          </a:p>
          <a:p>
            <a:pPr>
              <a:lnSpc>
                <a:spcPct val="150000"/>
              </a:lnSpc>
            </a:pPr>
            <a:r>
              <a:rPr lang="en-US" sz="1800" b="0" u="none"/>
              <a:t>They use hydrogen sulphide as their reducing agent (instead of using water  to photosynthesize) , </a:t>
            </a:r>
            <a:endParaRPr lang="en-US" u="sng"/>
          </a:p>
          <a:p>
            <a:pPr marL="0" indent="0">
              <a:lnSpc>
                <a:spcPct val="150000"/>
              </a:lnSpc>
              <a:buNone/>
            </a:pPr>
            <a:r>
              <a:rPr lang="en-US" sz="1800" b="0" u="none"/>
              <a:t>       releasing sulphur (rather than oxygen).</a:t>
            </a:r>
            <a:endParaRPr lang="en-US" u="sng"/>
          </a:p>
          <a:p>
            <a:pPr>
              <a:lnSpc>
                <a:spcPct val="150000"/>
              </a:lnSpc>
            </a:pPr>
            <a:r>
              <a:rPr lang="en-US" sz="1800" u="none"/>
              <a:t>Example:  Rhodomicrobium</a:t>
            </a:r>
            <a:endParaRPr lang="en-US" u="sn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17"/>
            <a:ext cx="9904836" cy="64575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Content Placeholder 1048606"/>
          <p:cNvSpPr>
            <a:spLocks noGrp="1"/>
          </p:cNvSpPr>
          <p:nvPr>
            <p:ph idx="1"/>
          </p:nvPr>
        </p:nvSpPr>
        <p:spPr>
          <a:xfrm>
            <a:off x="609599" y="0"/>
            <a:ext cx="10972800" cy="6403283"/>
          </a:xfrm>
        </p:spPr>
        <p:txBody>
          <a:bodyPr/>
          <a:lstStyle/>
          <a:p>
            <a:r>
              <a:rPr lang="en-US" sz="1800" b="1"/>
              <a:t>Purple non-sulphur bacteria: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They use hydrogen as their reducing agent, do not release sulphur.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They can tolerate small amounts of sulphur, and too much hydrogen sulphide is toxic to them.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Example:  Rhodobacter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endParaRPr lang="en-US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0080" y="1910690"/>
            <a:ext cx="9655894" cy="46940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1048607"/>
          <p:cNvSpPr>
            <a:spLocks noGrp="1"/>
          </p:cNvSpPr>
          <p:nvPr>
            <p:ph idx="1"/>
          </p:nvPr>
        </p:nvSpPr>
        <p:spPr>
          <a:xfrm>
            <a:off x="379116" y="0"/>
            <a:ext cx="10972800" cy="6656507"/>
          </a:xfrm>
        </p:spPr>
        <p:txBody>
          <a:bodyPr/>
          <a:lstStyle/>
          <a:p>
            <a:r>
              <a:rPr lang="en-US" sz="1800" b="1"/>
              <a:t>Green sulphur bacteria: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They are generally non- motile and occurs in multiple shapes such as spheres, rods, and spirals.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They are found in deep ocean and can survive in extreme conditions, like other types of photosynthetic bacteria.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Example:  Chlorobium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US" sz="1800" b="0"/>
              <a:t>  </a:t>
            </a:r>
            <a:endParaRPr lang="en-US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44" y="2348078"/>
            <a:ext cx="6781945" cy="41876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1048608"/>
          <p:cNvSpPr>
            <a:spLocks noGrp="1"/>
          </p:cNvSpPr>
          <p:nvPr>
            <p:ph idx="1"/>
          </p:nvPr>
        </p:nvSpPr>
        <p:spPr>
          <a:xfrm>
            <a:off x="609599" y="207893"/>
            <a:ext cx="10972800" cy="61270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/>
              <a:t>Phototrophic Acidobacteria: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They are found in alot of soils. Some are acidophilic.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1"/>
              <a:t>Phototrophic Heliobacteria: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They are found in soils , especially water saturated fields, like rice paddies.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They use bacteriochlorophyll g..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They are photoheterotroph - they cannot use carbon dioxide as their primary source of carbon.</a:t>
            </a: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429000"/>
            <a:ext cx="9330263" cy="34451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Content Placeholder 1048609"/>
          <p:cNvSpPr>
            <a:spLocks noGrp="1"/>
          </p:cNvSpPr>
          <p:nvPr>
            <p:ph idx="1"/>
          </p:nvPr>
        </p:nvSpPr>
        <p:spPr>
          <a:xfrm>
            <a:off x="609600" y="290059"/>
            <a:ext cx="10972800" cy="6312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/>
              <a:t>Green and red filamentous anoxygenic phototrophs (FAPs):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Previously called  green non- sulphur bacteria, until it was discovered that they could also use sulphur components to work through their processes.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This type of bacteria use filaments to move around. 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Their colour depends  on the type of bacteriochlorophyll the particular organism uses.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 b="0"/>
              <a:t>This bacteria can either be photoautotrophic , chemoorganotropic or  photoheterottophic.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US" sz="1800" b="0"/>
              <a:t>     </a:t>
            </a:r>
            <a:endParaRPr lang="en-US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6" y="3533627"/>
            <a:ext cx="9565257" cy="33243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/>
              <a:t>Applications of Photosynthetic Bacteria:</a:t>
            </a:r>
            <a:endParaRPr lang="en-US"/>
          </a:p>
        </p:txBody>
      </p:sp>
      <p:sp>
        <p:nvSpPr>
          <p:cNvPr id="1048612" name="Content Placeholder 10486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/>
              <a:t>Water purification , bio- fertilizers , animal feed and bioremidiation of chemicals among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       many others.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  They are used in the treatment of polluted water since they can grow and utilize toxic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          substances such as H2S and H2SO3.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   some researchers have engineered photosynthetic bacteria to produce simple sugars 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          and lactic acid.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761" y="0"/>
            <a:ext cx="122297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  </a:t>
            </a:r>
            <a:br>
              <a:rPr lang="en-US" sz="2000" b="1"/>
            </a:br>
            <a:br>
              <a:rPr lang="en-US" sz="2000" b="1"/>
            </a:br>
            <a:r>
              <a:rPr lang="en-US" sz="2000" b="1"/>
              <a:t>Photosynthesis:</a:t>
            </a:r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Photosynthesis is the conversion of light energy into chemical energy in the form of ATP.</a:t>
            </a:r>
          </a:p>
          <a:p>
            <a:endParaRPr lang="en-US" sz="1800"/>
          </a:p>
          <a:p>
            <a:r>
              <a:rPr lang="en-US" sz="1800"/>
              <a:t>Prokaryotes that can convert light energy into chemical energy include the photosynthetic cyanobacteria,the purple and green bacteria,halobacteria etc.</a:t>
            </a:r>
          </a:p>
          <a:p>
            <a:endParaRPr lang="en-US" sz="1800"/>
          </a:p>
          <a:p>
            <a:r>
              <a:rPr lang="en-US" sz="1800"/>
              <a:t>Net euation:</a:t>
            </a:r>
          </a:p>
          <a:p>
            <a:endParaRPr lang="en-US" sz="1800"/>
          </a:p>
          <a:p>
            <a:pPr marL="0" indent="0">
              <a:buNone/>
            </a:pPr>
            <a:r>
              <a:rPr lang="en-US" sz="1800"/>
              <a:t>            6CO2 + 12H2O + Light Energy 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→  C6H12O6 + 6O2 + 6H2O</a:t>
            </a:r>
          </a:p>
          <a:p>
            <a:pPr marL="0" indent="0"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Half of the photosynthesis in ecosystem  is carried out by microbes.  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Photosynthesis reactions divided into two stages:</a:t>
            </a:r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/>
              <a:t>Light reaction: </a:t>
            </a:r>
            <a:r>
              <a:rPr lang="en-US" sz="1800" b="0"/>
              <a:t>Light energy is absorbed and converted into chemical energy such as ATP and NADPH.</a:t>
            </a:r>
            <a:endParaRPr lang="en-US" sz="1800" b="1"/>
          </a:p>
          <a:p>
            <a:endParaRPr lang="en-US" sz="1800" b="1"/>
          </a:p>
          <a:p>
            <a:r>
              <a:rPr lang="en-US" sz="1800" b="1"/>
              <a:t>Dark reaction: </a:t>
            </a:r>
            <a:r>
              <a:rPr lang="en-US" sz="1800" b="0"/>
              <a:t>carbohydrates made from CO2 is stored in ATP and NADPH.</a:t>
            </a:r>
            <a:endParaRPr lang="en-US" sz="1800" b="1"/>
          </a:p>
          <a:p>
            <a:endParaRPr lang="en-US" sz="1800" b="1"/>
          </a:p>
          <a:p>
            <a:pPr>
              <a:lnSpc>
                <a:spcPct val="150000"/>
              </a:lnSpc>
            </a:pPr>
            <a:r>
              <a:rPr lang="en-US" sz="1800" b="0"/>
              <a:t>Photosynthetic bacteria contain light absorbing pigments and reaction centers and capable of converting light energy into chemical energy..</a:t>
            </a:r>
            <a:endParaRPr lang="en-US" sz="1800" b="1"/>
          </a:p>
          <a:p>
            <a:endParaRPr lang="en-US" sz="1800" b="1"/>
          </a:p>
          <a:p>
            <a:r>
              <a:rPr lang="en-US" sz="1800" b="1"/>
              <a:t>Photosynthetic  Pigments in cyanobacteria:</a:t>
            </a:r>
          </a:p>
          <a:p>
            <a:pPr>
              <a:buFont typeface="Wingdings" charset="2"/>
              <a:buChar char="n"/>
            </a:pPr>
            <a:r>
              <a:rPr lang="en-US" sz="1800" b="0"/>
              <a:t>Chlorophyll</a:t>
            </a:r>
            <a:endParaRPr lang="en-US" sz="1800" b="1"/>
          </a:p>
          <a:p>
            <a:pPr>
              <a:lnSpc>
                <a:spcPct val="150000"/>
              </a:lnSpc>
              <a:buFont typeface="Wingdings" charset="2"/>
              <a:buChar char="n"/>
            </a:pPr>
            <a:r>
              <a:rPr lang="en-US" sz="1800" b="0"/>
              <a:t>Carotenoids</a:t>
            </a:r>
            <a:endParaRPr lang="en-US" sz="1800" b="1"/>
          </a:p>
          <a:p>
            <a:pPr>
              <a:lnSpc>
                <a:spcPct val="150000"/>
              </a:lnSpc>
              <a:buFont typeface="Wingdings" charset="2"/>
              <a:buChar char="n"/>
            </a:pPr>
            <a:r>
              <a:rPr lang="en-US" sz="1800" b="0"/>
              <a:t>Phycobilin</a:t>
            </a:r>
            <a:endParaRPr lang="en-US" sz="1800" b="1"/>
          </a:p>
          <a:p>
            <a:pPr>
              <a:lnSpc>
                <a:spcPct val="150000"/>
              </a:lnSpc>
            </a:pPr>
            <a:r>
              <a:rPr lang="en-US" sz="1800" b="1"/>
              <a:t>Photosyntheic pigment if anoxygenic bacteria:</a:t>
            </a:r>
          </a:p>
          <a:p>
            <a:pPr>
              <a:lnSpc>
                <a:spcPct val="150000"/>
              </a:lnSpc>
              <a:buFont typeface="Wingdings" charset="2"/>
              <a:buChar char="n"/>
            </a:pPr>
            <a:r>
              <a:rPr lang="en-US" sz="1800" b="0"/>
              <a:t>Bacteriochlorophyll  </a:t>
            </a:r>
            <a:endParaRPr lang="en-US" sz="1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10485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91158" y="0"/>
            <a:ext cx="123379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0485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/>
              <a:t>Different groups of photosynthetic bacteria:</a:t>
            </a:r>
            <a:endParaRPr lang="en-US"/>
          </a:p>
        </p:txBody>
      </p:sp>
      <p:sp>
        <p:nvSpPr>
          <p:cNvPr id="1048598" name="Content Placeholder 104859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/>
              <a:t>Purple bacteria</a:t>
            </a:r>
            <a:endParaRPr lang="en-US"/>
          </a:p>
          <a:p>
            <a:r>
              <a:rPr lang="en-US" sz="1800"/>
              <a:t>Green  sulfur bacteria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Green gliding bacteria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Cyanobacteria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Filamentous Anoxygenic Phototrophs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Phototrophic Acidobacteria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Phototrophic Heliobacteria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1048598"/>
          <p:cNvSpPr>
            <a:spLocks noGrp="1"/>
          </p:cNvSpPr>
          <p:nvPr>
            <p:ph idx="1"/>
          </p:nvPr>
        </p:nvSpPr>
        <p:spPr>
          <a:xfrm>
            <a:off x="609600" y="-277449"/>
            <a:ext cx="10972800" cy="5855265"/>
          </a:xfrm>
          <a:noFill/>
          <a:ln>
            <a:noFill/>
            <a:prstDash val="solid"/>
          </a:ln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/>
          </a:p>
          <a:p>
            <a:pPr marL="0" indent="0">
              <a:buNone/>
            </a:pPr>
            <a:r>
              <a:rPr lang="en-US" sz="1800"/>
              <a:t>                  </a:t>
            </a:r>
            <a:endParaRPr lang="en-US"/>
          </a:p>
          <a:p>
            <a:pPr marL="0" indent="0">
              <a:buNone/>
            </a:pPr>
            <a:r>
              <a:rPr lang="en-US" sz="1800"/>
              <a:t>                                             </a:t>
            </a:r>
            <a:endParaRPr lang="en-US"/>
          </a:p>
          <a:p>
            <a:pPr marL="0" indent="0">
              <a:buNone/>
            </a:pPr>
            <a:r>
              <a:rPr lang="en-US" sz="1800"/>
              <a:t>                                                                       </a:t>
            </a:r>
            <a:r>
              <a:rPr lang="en-US" sz="1800" b="1" u="sng"/>
              <a:t>Oxygenic photosynthesis</a:t>
            </a:r>
            <a:endParaRPr lang="en-US"/>
          </a:p>
          <a:p>
            <a:r>
              <a:rPr lang="en-US" sz="1800"/>
              <a:t>Oxygenic photosynthetic bacteria are unicellular or multicellular and possess chlorophyll a.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They perform photosynthesis in a similar manner to plants.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They contain light harvesting pigments  (such as, phycobilins) , absorb CO2  and release oxygen.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The synthesis of carbohydrates results in release  of molecular O2 and removal of CO2 from atmosphere.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It occurs in lamellae which house the thylakoids containing chlorophyll a/b and phycobilin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      pigments to gether light energy.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Electron source in oxygenic photosynthesis  is water(H2O).</a:t>
            </a: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                                                            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1048599"/>
          <p:cNvSpPr>
            <a:spLocks noGrp="1"/>
          </p:cNvSpPr>
          <p:nvPr>
            <p:ph idx="1"/>
          </p:nvPr>
        </p:nvSpPr>
        <p:spPr>
          <a:xfrm>
            <a:off x="609599" y="255583"/>
            <a:ext cx="10972800" cy="619609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This process involves two photosystems: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PS2- which generates a proton motive force for making ATP.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PS1 - which generates low potential electrons for reducing power.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cyanobacteria perform oxygenic photosynthesis.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Cyanobacteria perform photosynthesis using water as an electron donor in a similar manner to plants. This results in the production of  oxygen and is known as oxygenic photosynthesis.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Cyanobacteria are often blue-green in colourand are thought to have contributed to the biodiversity on Earth  by helping to convert the Earth's early oxygen deficient atmosphere to an oxygen rich environment.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Cyanobacteria are mostly found in water but can survive on land and in rocks. They are also endosymbiont they can live within the cells or body of another organism.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0855" y="0"/>
            <a:ext cx="88233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u="sng"/>
              <a:t>Anoxygenic  photosynthesis:</a:t>
            </a:r>
            <a:endParaRPr lang="en-US"/>
          </a:p>
        </p:txBody>
      </p:sp>
      <p:sp>
        <p:nvSpPr>
          <p:cNvPr id="1048605" name="Content Placeholder 1048604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56973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/>
              <a:t>Anoxygenic photosynthetic bacteria consume  CO2 , light energy to create organic compounds ,sulfur or fumarate compounds instead of O2.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It occurs in purple bacteria, green sulfur bacteria, green gliding bacteria, Filamentous Anoxygenic phototrophs (FAPs), phototrophic Acidobacteria and Phototrophic Heliobacteria.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It uses bacteriochlorophyll instead of chlorophyll and involves one  photosystem (PS1) to generate  ATP in cyclic manner.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Bacteriochlorophyll:  These are biomolecules similar to chlorophyll.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They absorb light strongly in Infrared region between  700nm to 1000nm.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1800"/>
              <a:t>Electron carriers in anoxygenic photosynthesis are:</a:t>
            </a:r>
            <a:endParaRPr lang="en-US"/>
          </a:p>
          <a:p>
            <a:pPr>
              <a:lnSpc>
                <a:spcPct val="150000"/>
              </a:lnSpc>
              <a:buFont typeface="Wingdings" charset="2"/>
              <a:buChar char="u"/>
            </a:pPr>
            <a:r>
              <a:rPr lang="en-US" sz="1800"/>
              <a:t>Quinone</a:t>
            </a:r>
            <a:endParaRPr lang="en-US"/>
          </a:p>
          <a:p>
            <a:pPr>
              <a:lnSpc>
                <a:spcPct val="150000"/>
              </a:lnSpc>
              <a:buFont typeface="Wingdings" charset="2"/>
              <a:buChar char="u"/>
            </a:pPr>
            <a:r>
              <a:rPr lang="en-US" sz="1800"/>
              <a:t>cytochrome bc complex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Blue Waves</vt:lpstr>
      <vt:lpstr>PowerPoint Presentation</vt:lpstr>
      <vt:lpstr>    Photosynthesis:</vt:lpstr>
      <vt:lpstr>Photosynthesis reactions divided into two stages:</vt:lpstr>
      <vt:lpstr>PowerPoint Presentation</vt:lpstr>
      <vt:lpstr>Different groups of photosynthetic bacteria:</vt:lpstr>
      <vt:lpstr>PowerPoint Presentation</vt:lpstr>
      <vt:lpstr>PowerPoint Presentation</vt:lpstr>
      <vt:lpstr>PowerPoint Presentation</vt:lpstr>
      <vt:lpstr>Anoxygenic  photosynthesis: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Photosynthetic Bacteria: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Misbah Arshad  BBof18M032 Bs Botany 5th(reg) Topic: Bacterial Photosynthesis </dc:title>
  <dc:creator>vivo 1606</dc:creator>
  <cp:lastModifiedBy>ranahammad7242@gmail.com</cp:lastModifiedBy>
  <cp:revision>1</cp:revision>
  <dcterms:created xsi:type="dcterms:W3CDTF">2020-11-11T01:21:09Z</dcterms:created>
  <dcterms:modified xsi:type="dcterms:W3CDTF">2020-11-21T10:07:44Z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