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8" r:id="rId23"/>
    <p:sldId id="279" r:id="rId24"/>
    <p:sldId id="281" r:id="rId25"/>
    <p:sldId id="287" r:id="rId26"/>
    <p:sldId id="288" r:id="rId27"/>
    <p:sldId id="293" r:id="rId28"/>
    <p:sldId id="290" r:id="rId29"/>
    <p:sldId id="289" r:id="rId30"/>
    <p:sldId id="291" r:id="rId31"/>
    <p:sldId id="292" r:id="rId32"/>
    <p:sldId id="294" r:id="rId33"/>
    <p:sldId id="282" r:id="rId34"/>
    <p:sldId id="283" r:id="rId35"/>
    <p:sldId id="295" r:id="rId36"/>
    <p:sldId id="284" r:id="rId37"/>
    <p:sldId id="28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66" autoAdjust="0"/>
    <p:restoredTop sz="94660"/>
  </p:normalViewPr>
  <p:slideViewPr>
    <p:cSldViewPr snapToGrid="0">
      <p:cViewPr varScale="1">
        <p:scale>
          <a:sx n="76" d="100"/>
          <a:sy n="76" d="100"/>
        </p:scale>
        <p:origin x="-96" y="-7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push dir="d"/>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836C0-1D90-4730-8E1E-36AD5226BE3E}"/>
              </a:ext>
            </a:extLst>
          </p:cNvPr>
          <p:cNvSpPr>
            <a:spLocks noGrp="1"/>
          </p:cNvSpPr>
          <p:nvPr>
            <p:ph type="ctrTitle"/>
          </p:nvPr>
        </p:nvSpPr>
        <p:spPr/>
        <p:txBody>
          <a:bodyPr/>
          <a:lstStyle/>
          <a:p>
            <a:r>
              <a:rPr lang="en-US" sz="2800" dirty="0">
                <a:latin typeface="Arial Black" panose="020B0A04020102020204" pitchFamily="34" charset="0"/>
              </a:rPr>
              <a:t>FACTORS AFFECTING VARIATION IN LIGHT AND TEMPERATURE</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076429215"/>
      </p:ext>
    </p:extLst>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C5EFB-885F-4F36-970C-66A256AAD25F}"/>
              </a:ext>
            </a:extLst>
          </p:cNvPr>
          <p:cNvSpPr>
            <a:spLocks noGrp="1"/>
          </p:cNvSpPr>
          <p:nvPr>
            <p:ph type="title"/>
          </p:nvPr>
        </p:nvSpPr>
        <p:spPr/>
        <p:txBody>
          <a:bodyPr/>
          <a:lstStyle/>
          <a:p>
            <a:r>
              <a:rPr lang="en-US" b="1" dirty="0"/>
              <a:t>continue</a:t>
            </a:r>
          </a:p>
        </p:txBody>
      </p:sp>
      <p:pic>
        <p:nvPicPr>
          <p:cNvPr id="5" name="Content Placeholder 4">
            <a:extLst>
              <a:ext uri="{FF2B5EF4-FFF2-40B4-BE49-F238E27FC236}">
                <a16:creationId xmlns:a16="http://schemas.microsoft.com/office/drawing/2014/main" xmlns="" id="{3D35AE33-634C-4D59-82C8-1AC8644879A2}"/>
              </a:ext>
            </a:extLst>
          </p:cNvPr>
          <p:cNvPicPr>
            <a:picLocks noGrp="1" noChangeAspect="1"/>
          </p:cNvPicPr>
          <p:nvPr>
            <p:ph idx="1"/>
          </p:nvPr>
        </p:nvPicPr>
        <p:blipFill>
          <a:blip r:embed="rId2"/>
          <a:stretch>
            <a:fillRect/>
          </a:stretch>
        </p:blipFill>
        <p:spPr>
          <a:xfrm>
            <a:off x="1773044" y="2520176"/>
            <a:ext cx="8530683" cy="3657600"/>
          </a:xfrm>
        </p:spPr>
      </p:pic>
    </p:spTree>
    <p:extLst>
      <p:ext uri="{BB962C8B-B14F-4D97-AF65-F5344CB8AC3E}">
        <p14:creationId xmlns:p14="http://schemas.microsoft.com/office/powerpoint/2010/main" xmlns="" val="2333322345"/>
      </p:ext>
    </p:extLst>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F259C-D5BE-41A5-8212-DC875A269F2A}"/>
              </a:ext>
            </a:extLst>
          </p:cNvPr>
          <p:cNvSpPr>
            <a:spLocks noGrp="1"/>
          </p:cNvSpPr>
          <p:nvPr>
            <p:ph type="title"/>
          </p:nvPr>
        </p:nvSpPr>
        <p:spPr/>
        <p:txBody>
          <a:bodyPr/>
          <a:lstStyle/>
          <a:p>
            <a:r>
              <a:rPr lang="en-US" b="1" dirty="0"/>
              <a:t>4</a:t>
            </a:r>
            <a:r>
              <a:rPr lang="en-US" dirty="0"/>
              <a:t>.</a:t>
            </a:r>
            <a:r>
              <a:rPr lang="en-US" b="1" dirty="0"/>
              <a:t>Prevailing winds</a:t>
            </a:r>
          </a:p>
        </p:txBody>
      </p:sp>
      <p:sp>
        <p:nvSpPr>
          <p:cNvPr id="3" name="Content Placeholder 2">
            <a:extLst>
              <a:ext uri="{FF2B5EF4-FFF2-40B4-BE49-F238E27FC236}">
                <a16:creationId xmlns:a16="http://schemas.microsoft.com/office/drawing/2014/main" xmlns="" id="{4731B1E3-2EF5-45B4-92B3-04940AF995F4}"/>
              </a:ext>
            </a:extLst>
          </p:cNvPr>
          <p:cNvSpPr>
            <a:spLocks noGrp="1"/>
          </p:cNvSpPr>
          <p:nvPr>
            <p:ph idx="1"/>
          </p:nvPr>
        </p:nvSpPr>
        <p:spPr/>
        <p:txBody>
          <a:bodyPr>
            <a:normAutofit/>
          </a:bodyPr>
          <a:lstStyle/>
          <a:p>
            <a:pPr>
              <a:lnSpc>
                <a:spcPct val="160000"/>
              </a:lnSpc>
            </a:pPr>
            <a:r>
              <a:rPr lang="en-US" dirty="0"/>
              <a:t>A windward coastal location will experience the full moderating effect of oceans cool summer and mild winters. </a:t>
            </a:r>
          </a:p>
          <a:p>
            <a:pPr>
              <a:lnSpc>
                <a:spcPct val="160000"/>
              </a:lnSpc>
            </a:pPr>
            <a:r>
              <a:rPr lang="en-US" dirty="0"/>
              <a:t>An inland station in other word on the same latitude or leeward coastal location will have a more  continental temperature regions since the winds do not bring oceanic influence to it .</a:t>
            </a:r>
          </a:p>
          <a:p>
            <a:endParaRPr lang="en-US" dirty="0"/>
          </a:p>
        </p:txBody>
      </p:sp>
    </p:spTree>
    <p:extLst>
      <p:ext uri="{BB962C8B-B14F-4D97-AF65-F5344CB8AC3E}">
        <p14:creationId xmlns:p14="http://schemas.microsoft.com/office/powerpoint/2010/main" xmlns="" val="383189541"/>
      </p:ext>
    </p:extLst>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2F724-886F-4BC4-8B0A-B716F958531D}"/>
              </a:ext>
            </a:extLst>
          </p:cNvPr>
          <p:cNvSpPr>
            <a:spLocks noGrp="1"/>
          </p:cNvSpPr>
          <p:nvPr>
            <p:ph type="title"/>
          </p:nvPr>
        </p:nvSpPr>
        <p:spPr/>
        <p:txBody>
          <a:bodyPr/>
          <a:lstStyle/>
          <a:p>
            <a:r>
              <a:rPr lang="en-US" b="1" dirty="0"/>
              <a:t>continue</a:t>
            </a:r>
          </a:p>
        </p:txBody>
      </p:sp>
      <p:sp>
        <p:nvSpPr>
          <p:cNvPr id="3" name="Content Placeholder 2">
            <a:extLst>
              <a:ext uri="{FF2B5EF4-FFF2-40B4-BE49-F238E27FC236}">
                <a16:creationId xmlns:a16="http://schemas.microsoft.com/office/drawing/2014/main" xmlns="" id="{641EA038-B895-4E4C-87D4-BF6F3DDF61D5}"/>
              </a:ext>
            </a:extLst>
          </p:cNvPr>
          <p:cNvSpPr>
            <a:spLocks noGrp="1"/>
          </p:cNvSpPr>
          <p:nvPr>
            <p:ph idx="1"/>
          </p:nvPr>
        </p:nvSpPr>
        <p:spPr/>
        <p:txBody>
          <a:bodyPr/>
          <a:lstStyle/>
          <a:p>
            <a:r>
              <a:rPr lang="en-US" dirty="0"/>
              <a:t>Wind blows because</a:t>
            </a:r>
          </a:p>
          <a:p>
            <a:pPr>
              <a:buFont typeface="Wingdings" panose="05000000000000000000" pitchFamily="2" charset="2"/>
              <a:buChar char="Ø"/>
            </a:pPr>
            <a:r>
              <a:rPr lang="en-US" dirty="0"/>
              <a:t>  air over warm land rise </a:t>
            </a:r>
          </a:p>
          <a:p>
            <a:pPr>
              <a:buFont typeface="Wingdings" panose="05000000000000000000" pitchFamily="2" charset="2"/>
              <a:buChar char="Ø"/>
            </a:pPr>
            <a:r>
              <a:rPr lang="en-US" dirty="0"/>
              <a:t>Cooler air  moves in from surrounding areas to replace rising air</a:t>
            </a:r>
          </a:p>
          <a:p>
            <a:pPr>
              <a:buFont typeface="Wingdings" panose="05000000000000000000" pitchFamily="2" charset="2"/>
              <a:buChar char="Ø"/>
            </a:pPr>
            <a:r>
              <a:rPr lang="en-US" dirty="0"/>
              <a:t>The cool air is heated and </a:t>
            </a:r>
            <a:r>
              <a:rPr lang="en-US"/>
              <a:t>process repeats</a:t>
            </a:r>
            <a:endParaRPr lang="en-US" dirty="0"/>
          </a:p>
        </p:txBody>
      </p:sp>
    </p:spTree>
    <p:extLst>
      <p:ext uri="{BB962C8B-B14F-4D97-AF65-F5344CB8AC3E}">
        <p14:creationId xmlns:p14="http://schemas.microsoft.com/office/powerpoint/2010/main" xmlns="" val="3411753515"/>
      </p:ext>
    </p:extLst>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1D881F-732E-489C-97C8-8F6DB6DC7A3C}"/>
              </a:ext>
            </a:extLst>
          </p:cNvPr>
          <p:cNvSpPr>
            <a:spLocks noGrp="1"/>
          </p:cNvSpPr>
          <p:nvPr>
            <p:ph type="title"/>
          </p:nvPr>
        </p:nvSpPr>
        <p:spPr/>
        <p:txBody>
          <a:bodyPr/>
          <a:lstStyle/>
          <a:p>
            <a:r>
              <a:rPr lang="en-US" b="1" dirty="0"/>
              <a:t>continue</a:t>
            </a:r>
          </a:p>
        </p:txBody>
      </p:sp>
      <p:pic>
        <p:nvPicPr>
          <p:cNvPr id="5" name="Content Placeholder 4">
            <a:extLst>
              <a:ext uri="{FF2B5EF4-FFF2-40B4-BE49-F238E27FC236}">
                <a16:creationId xmlns:a16="http://schemas.microsoft.com/office/drawing/2014/main" xmlns="" id="{152FA214-5FFA-467F-9603-0C286857C91A}"/>
              </a:ext>
            </a:extLst>
          </p:cNvPr>
          <p:cNvPicPr>
            <a:picLocks noGrp="1" noChangeAspect="1"/>
          </p:cNvPicPr>
          <p:nvPr>
            <p:ph idx="1"/>
          </p:nvPr>
        </p:nvPicPr>
        <p:blipFill>
          <a:blip r:embed="rId2"/>
          <a:stretch>
            <a:fillRect/>
          </a:stretch>
        </p:blipFill>
        <p:spPr>
          <a:xfrm>
            <a:off x="1555845" y="2557463"/>
            <a:ext cx="9130352" cy="3515791"/>
          </a:xfrm>
        </p:spPr>
      </p:pic>
    </p:spTree>
    <p:extLst>
      <p:ext uri="{BB962C8B-B14F-4D97-AF65-F5344CB8AC3E}">
        <p14:creationId xmlns:p14="http://schemas.microsoft.com/office/powerpoint/2010/main" xmlns="" val="3744606172"/>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68657-3F0C-458F-BA44-C552622CC41C}"/>
              </a:ext>
            </a:extLst>
          </p:cNvPr>
          <p:cNvSpPr>
            <a:spLocks noGrp="1"/>
          </p:cNvSpPr>
          <p:nvPr>
            <p:ph type="title"/>
          </p:nvPr>
        </p:nvSpPr>
        <p:spPr/>
        <p:txBody>
          <a:bodyPr/>
          <a:lstStyle/>
          <a:p>
            <a:r>
              <a:rPr lang="en-US" b="1" dirty="0"/>
              <a:t>5. Land and Water</a:t>
            </a:r>
          </a:p>
        </p:txBody>
      </p:sp>
      <p:sp>
        <p:nvSpPr>
          <p:cNvPr id="3" name="Content Placeholder 2">
            <a:extLst>
              <a:ext uri="{FF2B5EF4-FFF2-40B4-BE49-F238E27FC236}">
                <a16:creationId xmlns:a16="http://schemas.microsoft.com/office/drawing/2014/main" xmlns="" id="{F1DB32D9-D267-458B-805C-703A355B9229}"/>
              </a:ext>
            </a:extLst>
          </p:cNvPr>
          <p:cNvSpPr>
            <a:spLocks noGrp="1"/>
          </p:cNvSpPr>
          <p:nvPr>
            <p:ph idx="1"/>
          </p:nvPr>
        </p:nvSpPr>
        <p:spPr/>
        <p:txBody>
          <a:bodyPr/>
          <a:lstStyle/>
          <a:p>
            <a:r>
              <a:rPr lang="en-US" dirty="0"/>
              <a:t>Because air is heated by terrestrial radiation, differential heating of land and water surfaces cause variations in the temperature of the air above. </a:t>
            </a:r>
          </a:p>
          <a:p>
            <a:r>
              <a:rPr lang="en-US" dirty="0"/>
              <a:t>Land mass is heated and cooled more rapidly to a greater degree than water .</a:t>
            </a:r>
          </a:p>
          <a:p>
            <a:r>
              <a:rPr lang="en-US" dirty="0"/>
              <a:t>Therefore , temperature of air over land differs markedly from that of the air on expense of water in the same latitude. </a:t>
            </a:r>
          </a:p>
          <a:p>
            <a:r>
              <a:rPr lang="en-US" dirty="0"/>
              <a:t>More extremes of temperature felt over land than over the oceans.  </a:t>
            </a:r>
          </a:p>
        </p:txBody>
      </p:sp>
    </p:spTree>
    <p:extLst>
      <p:ext uri="{BB962C8B-B14F-4D97-AF65-F5344CB8AC3E}">
        <p14:creationId xmlns:p14="http://schemas.microsoft.com/office/powerpoint/2010/main" xmlns="" val="701323662"/>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E3C31-A052-4C97-9B00-88034C5587E7}"/>
              </a:ext>
            </a:extLst>
          </p:cNvPr>
          <p:cNvSpPr>
            <a:spLocks noGrp="1"/>
          </p:cNvSpPr>
          <p:nvPr>
            <p:ph type="title"/>
          </p:nvPr>
        </p:nvSpPr>
        <p:spPr/>
        <p:txBody>
          <a:bodyPr/>
          <a:lstStyle/>
          <a:p>
            <a:r>
              <a:rPr lang="en-US" b="1" dirty="0"/>
              <a:t>continue</a:t>
            </a:r>
          </a:p>
        </p:txBody>
      </p:sp>
      <p:sp>
        <p:nvSpPr>
          <p:cNvPr id="3" name="Content Placeholder 2">
            <a:extLst>
              <a:ext uri="{FF2B5EF4-FFF2-40B4-BE49-F238E27FC236}">
                <a16:creationId xmlns:a16="http://schemas.microsoft.com/office/drawing/2014/main" xmlns="" id="{E3F2E7F0-FD57-47B2-95CE-2DE1DA345E3F}"/>
              </a:ext>
            </a:extLst>
          </p:cNvPr>
          <p:cNvSpPr>
            <a:spLocks noGrp="1"/>
          </p:cNvSpPr>
          <p:nvPr>
            <p:ph idx="1"/>
          </p:nvPr>
        </p:nvSpPr>
        <p:spPr/>
        <p:txBody>
          <a:bodyPr>
            <a:normAutofit/>
          </a:bodyPr>
          <a:lstStyle/>
          <a:p>
            <a:r>
              <a:rPr lang="en-US" sz="2800" b="1" u="sng" dirty="0">
                <a:latin typeface="+mj-lt"/>
              </a:rPr>
              <a:t>Water moderates temperature:</a:t>
            </a:r>
          </a:p>
          <a:p>
            <a:r>
              <a:rPr lang="en-US" sz="2800" dirty="0"/>
              <a:t>Absorbs heat from air that is warmer </a:t>
            </a:r>
          </a:p>
          <a:p>
            <a:r>
              <a:rPr lang="en-US" sz="2800" dirty="0"/>
              <a:t>Hydrogen bonds break</a:t>
            </a:r>
          </a:p>
          <a:p>
            <a:r>
              <a:rPr lang="en-US" sz="2800" dirty="0"/>
              <a:t>Releases heat to air that is cooler</a:t>
            </a:r>
          </a:p>
          <a:p>
            <a:r>
              <a:rPr lang="en-US" sz="2800" dirty="0"/>
              <a:t>Hydrogen bond breaks</a:t>
            </a:r>
          </a:p>
          <a:p>
            <a:endParaRPr lang="en-US" sz="2800" dirty="0"/>
          </a:p>
        </p:txBody>
      </p:sp>
    </p:spTree>
    <p:extLst>
      <p:ext uri="{BB962C8B-B14F-4D97-AF65-F5344CB8AC3E}">
        <p14:creationId xmlns:p14="http://schemas.microsoft.com/office/powerpoint/2010/main" xmlns="" val="1635459554"/>
      </p:ext>
    </p:extLst>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01B45-7F40-4A7B-9115-81F625EF1ED6}"/>
              </a:ext>
            </a:extLst>
          </p:cNvPr>
          <p:cNvSpPr>
            <a:spLocks noGrp="1"/>
          </p:cNvSpPr>
          <p:nvPr>
            <p:ph type="title"/>
          </p:nvPr>
        </p:nvSpPr>
        <p:spPr/>
        <p:txBody>
          <a:bodyPr/>
          <a:lstStyle/>
          <a:p>
            <a:r>
              <a:rPr lang="en-US" b="1" dirty="0"/>
              <a:t>continue</a:t>
            </a:r>
          </a:p>
        </p:txBody>
      </p:sp>
      <p:sp>
        <p:nvSpPr>
          <p:cNvPr id="3" name="Content Placeholder 2">
            <a:extLst>
              <a:ext uri="{FF2B5EF4-FFF2-40B4-BE49-F238E27FC236}">
                <a16:creationId xmlns:a16="http://schemas.microsoft.com/office/drawing/2014/main" xmlns="" id="{C4245045-0E0C-4E88-8C9D-4FC870CF3AC7}"/>
              </a:ext>
            </a:extLst>
          </p:cNvPr>
          <p:cNvSpPr>
            <a:spLocks noGrp="1"/>
          </p:cNvSpPr>
          <p:nvPr>
            <p:ph idx="1"/>
          </p:nvPr>
        </p:nvSpPr>
        <p:spPr/>
        <p:txBody>
          <a:bodyPr>
            <a:normAutofit/>
          </a:bodyPr>
          <a:lstStyle/>
          <a:p>
            <a:r>
              <a:rPr lang="en-US" sz="2800" b="1" u="sng" dirty="0">
                <a:latin typeface="+mj-lt"/>
              </a:rPr>
              <a:t>High specific heat:</a:t>
            </a:r>
          </a:p>
          <a:p>
            <a:r>
              <a:rPr lang="en-US" sz="2800" dirty="0"/>
              <a:t>This absorption and release of heat from water only slightly changes its own temperature.</a:t>
            </a:r>
          </a:p>
          <a:p>
            <a:r>
              <a:rPr lang="en-US" sz="2800" dirty="0"/>
              <a:t>Coastal areas generally have milder climates</a:t>
            </a:r>
          </a:p>
          <a:p>
            <a:endParaRPr lang="en-US" sz="2800" dirty="0"/>
          </a:p>
        </p:txBody>
      </p:sp>
    </p:spTree>
    <p:extLst>
      <p:ext uri="{BB962C8B-B14F-4D97-AF65-F5344CB8AC3E}">
        <p14:creationId xmlns:p14="http://schemas.microsoft.com/office/powerpoint/2010/main" xmlns="" val="1698079104"/>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C639C-1FE4-41AA-89E9-D10EFDECF3A2}"/>
              </a:ext>
            </a:extLst>
          </p:cNvPr>
          <p:cNvSpPr>
            <a:spLocks noGrp="1"/>
          </p:cNvSpPr>
          <p:nvPr>
            <p:ph type="title"/>
          </p:nvPr>
        </p:nvSpPr>
        <p:spPr/>
        <p:txBody>
          <a:bodyPr/>
          <a:lstStyle/>
          <a:p>
            <a:r>
              <a:rPr lang="en-US" b="1" dirty="0"/>
              <a:t>continue</a:t>
            </a:r>
          </a:p>
        </p:txBody>
      </p:sp>
      <p:pic>
        <p:nvPicPr>
          <p:cNvPr id="5" name="Content Placeholder 4">
            <a:extLst>
              <a:ext uri="{FF2B5EF4-FFF2-40B4-BE49-F238E27FC236}">
                <a16:creationId xmlns:a16="http://schemas.microsoft.com/office/drawing/2014/main" xmlns="" id="{33D6ADD0-B20C-4854-A8EC-65A6E1451213}"/>
              </a:ext>
            </a:extLst>
          </p:cNvPr>
          <p:cNvPicPr>
            <a:picLocks noGrp="1" noChangeAspect="1"/>
          </p:cNvPicPr>
          <p:nvPr>
            <p:ph idx="1"/>
          </p:nvPr>
        </p:nvPicPr>
        <p:blipFill>
          <a:blip r:embed="rId2"/>
          <a:stretch>
            <a:fillRect/>
          </a:stretch>
        </p:blipFill>
        <p:spPr>
          <a:xfrm>
            <a:off x="1651379" y="2557463"/>
            <a:ext cx="9116705" cy="3624973"/>
          </a:xfrm>
        </p:spPr>
      </p:pic>
    </p:spTree>
    <p:extLst>
      <p:ext uri="{BB962C8B-B14F-4D97-AF65-F5344CB8AC3E}">
        <p14:creationId xmlns:p14="http://schemas.microsoft.com/office/powerpoint/2010/main" xmlns="" val="3706226997"/>
      </p:ext>
    </p:extLst>
  </p:cSld>
  <p:clrMapOvr>
    <a:masterClrMapping/>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FB9FD3-5730-4166-B3E9-9458BF485799}"/>
              </a:ext>
            </a:extLst>
          </p:cNvPr>
          <p:cNvSpPr>
            <a:spLocks noGrp="1"/>
          </p:cNvSpPr>
          <p:nvPr>
            <p:ph type="title"/>
          </p:nvPr>
        </p:nvSpPr>
        <p:spPr/>
        <p:txBody>
          <a:bodyPr/>
          <a:lstStyle/>
          <a:p>
            <a:r>
              <a:rPr lang="en-US" b="1" dirty="0"/>
              <a:t>6.Slope features</a:t>
            </a:r>
          </a:p>
        </p:txBody>
      </p:sp>
      <p:sp>
        <p:nvSpPr>
          <p:cNvPr id="3" name="Content Placeholder 2">
            <a:extLst>
              <a:ext uri="{FF2B5EF4-FFF2-40B4-BE49-F238E27FC236}">
                <a16:creationId xmlns:a16="http://schemas.microsoft.com/office/drawing/2014/main" xmlns="" id="{DB1C511B-237E-4776-962B-27FC40A8E9D5}"/>
              </a:ext>
            </a:extLst>
          </p:cNvPr>
          <p:cNvSpPr>
            <a:spLocks noGrp="1"/>
          </p:cNvSpPr>
          <p:nvPr>
            <p:ph idx="1"/>
          </p:nvPr>
        </p:nvSpPr>
        <p:spPr/>
        <p:txBody>
          <a:bodyPr/>
          <a:lstStyle/>
          <a:p>
            <a:r>
              <a:rPr lang="en-US" dirty="0"/>
              <a:t>Direction of slop and its angle control the amount of solar radiation received at a place.</a:t>
            </a:r>
          </a:p>
          <a:p>
            <a:r>
              <a:rPr lang="en-US" dirty="0"/>
              <a:t>Slopes exposed more to sun receive more radiation than those away from the direct rays of sun.</a:t>
            </a:r>
          </a:p>
          <a:p>
            <a:r>
              <a:rPr lang="en-US" dirty="0"/>
              <a:t>In several valleys settlement and  cultivation are hence , concentrated on southern slopes whereas northern slopes remain forested. In  India this is true in Himalayan region. </a:t>
            </a:r>
          </a:p>
        </p:txBody>
      </p:sp>
    </p:spTree>
    <p:extLst>
      <p:ext uri="{BB962C8B-B14F-4D97-AF65-F5344CB8AC3E}">
        <p14:creationId xmlns:p14="http://schemas.microsoft.com/office/powerpoint/2010/main" xmlns="" val="1889193986"/>
      </p:ext>
    </p:extLst>
  </p:cSld>
  <p:clrMapOvr>
    <a:masterClrMapping/>
  </p:clrMapOvr>
  <p:transition spd="slow">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CD9F7-435D-4274-8B92-9866ED8EB8FB}"/>
              </a:ext>
            </a:extLst>
          </p:cNvPr>
          <p:cNvSpPr>
            <a:spLocks noGrp="1"/>
          </p:cNvSpPr>
          <p:nvPr>
            <p:ph type="title"/>
          </p:nvPr>
        </p:nvSpPr>
        <p:spPr/>
        <p:txBody>
          <a:bodyPr/>
          <a:lstStyle/>
          <a:p>
            <a:r>
              <a:rPr lang="en-US" b="1" dirty="0"/>
              <a:t>continue</a:t>
            </a:r>
          </a:p>
        </p:txBody>
      </p:sp>
      <p:sp>
        <p:nvSpPr>
          <p:cNvPr id="3" name="Content Placeholder 2">
            <a:extLst>
              <a:ext uri="{FF2B5EF4-FFF2-40B4-BE49-F238E27FC236}">
                <a16:creationId xmlns:a16="http://schemas.microsoft.com/office/drawing/2014/main" xmlns="" id="{814EF58A-9420-49B3-895C-4520FB6AF39C}"/>
              </a:ext>
            </a:extLst>
          </p:cNvPr>
          <p:cNvSpPr>
            <a:spLocks noGrp="1"/>
          </p:cNvSpPr>
          <p:nvPr>
            <p:ph idx="1"/>
          </p:nvPr>
        </p:nvSpPr>
        <p:spPr/>
        <p:txBody>
          <a:bodyPr/>
          <a:lstStyle/>
          <a:p>
            <a:r>
              <a:rPr lang="en-US" dirty="0"/>
              <a:t>Because of these factors distribution of temperature over earth is not uniformed.</a:t>
            </a:r>
          </a:p>
          <a:p>
            <a:r>
              <a:rPr lang="en-US" dirty="0"/>
              <a:t>It varies horizontally as well as vertically .</a:t>
            </a:r>
          </a:p>
          <a:p>
            <a:r>
              <a:rPr lang="en-US" dirty="0"/>
              <a:t>Horizontal distribution of temperature exist across the latitude.</a:t>
            </a:r>
          </a:p>
          <a:p>
            <a:r>
              <a:rPr lang="en-US" dirty="0"/>
              <a:t> An isotherm in an imaginary line joining places having equal temperatures reduced to sea level to remove effects of altitude.</a:t>
            </a:r>
          </a:p>
          <a:p>
            <a:r>
              <a:rPr lang="en-US" dirty="0"/>
              <a:t>In vertical distribution temperature reduces with increasing </a:t>
            </a:r>
            <a:r>
              <a:rPr lang="en-US" dirty="0" err="1"/>
              <a:t>hight</a:t>
            </a:r>
            <a:r>
              <a:rPr lang="en-US" dirty="0"/>
              <a:t>.</a:t>
            </a:r>
          </a:p>
        </p:txBody>
      </p:sp>
    </p:spTree>
    <p:extLst>
      <p:ext uri="{BB962C8B-B14F-4D97-AF65-F5344CB8AC3E}">
        <p14:creationId xmlns:p14="http://schemas.microsoft.com/office/powerpoint/2010/main" xmlns="" val="2622948290"/>
      </p:ext>
    </p:extLst>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F95E68-A848-4DDD-A44E-FAC605F1E492}"/>
              </a:ext>
            </a:extLst>
          </p:cNvPr>
          <p:cNvSpPr>
            <a:spLocks noGrp="1"/>
          </p:cNvSpPr>
          <p:nvPr>
            <p:ph type="title"/>
          </p:nvPr>
        </p:nvSpPr>
        <p:spPr/>
        <p:txBody>
          <a:bodyPr>
            <a:normAutofit/>
          </a:bodyPr>
          <a:lstStyle/>
          <a:p>
            <a:r>
              <a:rPr lang="en-US" dirty="0"/>
              <a:t> TEMPERATURE</a:t>
            </a:r>
          </a:p>
        </p:txBody>
      </p:sp>
      <p:sp>
        <p:nvSpPr>
          <p:cNvPr id="3" name="Content Placeholder 2">
            <a:extLst>
              <a:ext uri="{FF2B5EF4-FFF2-40B4-BE49-F238E27FC236}">
                <a16:creationId xmlns:a16="http://schemas.microsoft.com/office/drawing/2014/main" xmlns="" id="{BEF6BAAD-68DC-4157-B5F3-F8CF358E1EE1}"/>
              </a:ext>
            </a:extLst>
          </p:cNvPr>
          <p:cNvSpPr>
            <a:spLocks noGrp="1"/>
          </p:cNvSpPr>
          <p:nvPr>
            <p:ph idx="1"/>
          </p:nvPr>
        </p:nvSpPr>
        <p:spPr>
          <a:xfrm>
            <a:off x="1246097" y="2556932"/>
            <a:ext cx="9601196" cy="3318936"/>
          </a:xfrm>
        </p:spPr>
        <p:txBody>
          <a:bodyPr anchor="ctr">
            <a:normAutofit/>
          </a:bodyPr>
          <a:lstStyle/>
          <a:p>
            <a:r>
              <a:rPr lang="en-US" sz="2800" dirty="0"/>
              <a:t>Temperature is one of the most important ecological factor.</a:t>
            </a:r>
          </a:p>
          <a:p>
            <a:r>
              <a:rPr lang="en-US" sz="2800" dirty="0"/>
              <a:t>It regulates many physiological processes of plants.</a:t>
            </a:r>
          </a:p>
          <a:p>
            <a:r>
              <a:rPr lang="en-US" sz="2800" dirty="0"/>
              <a:t>Metabolic processes are low at a certain minimum temperature. It increases at particular temperature called optimum temperature.</a:t>
            </a:r>
          </a:p>
          <a:p>
            <a:r>
              <a:rPr lang="en-US" sz="3200" dirty="0"/>
              <a:t>The plant grows best at optimum temperature.</a:t>
            </a:r>
          </a:p>
        </p:txBody>
      </p:sp>
    </p:spTree>
    <p:extLst>
      <p:ext uri="{BB962C8B-B14F-4D97-AF65-F5344CB8AC3E}">
        <p14:creationId xmlns:p14="http://schemas.microsoft.com/office/powerpoint/2010/main" xmlns="" val="594370967"/>
      </p:ext>
    </p:extLst>
  </p:cSld>
  <p:clrMapOvr>
    <a:masterClrMapping/>
  </p:clrMapOvr>
  <p:transition spd="slow">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A5AA17-E558-474E-8597-021482C99873}"/>
              </a:ext>
            </a:extLst>
          </p:cNvPr>
          <p:cNvSpPr>
            <a:spLocks noGrp="1"/>
          </p:cNvSpPr>
          <p:nvPr>
            <p:ph type="title"/>
          </p:nvPr>
        </p:nvSpPr>
        <p:spPr/>
        <p:txBody>
          <a:bodyPr/>
          <a:lstStyle/>
          <a:p>
            <a:r>
              <a:rPr lang="en-US" b="1" dirty="0"/>
              <a:t>continue</a:t>
            </a:r>
          </a:p>
        </p:txBody>
      </p:sp>
      <p:sp>
        <p:nvSpPr>
          <p:cNvPr id="3" name="Content Placeholder 2">
            <a:extLst>
              <a:ext uri="{FF2B5EF4-FFF2-40B4-BE49-F238E27FC236}">
                <a16:creationId xmlns:a16="http://schemas.microsoft.com/office/drawing/2014/main" xmlns="" id="{3D498CE0-4E6B-43EA-A08C-31BD8D2A968E}"/>
              </a:ext>
            </a:extLst>
          </p:cNvPr>
          <p:cNvSpPr>
            <a:spLocks noGrp="1"/>
          </p:cNvSpPr>
          <p:nvPr>
            <p:ph idx="1"/>
          </p:nvPr>
        </p:nvSpPr>
        <p:spPr/>
        <p:txBody>
          <a:bodyPr>
            <a:normAutofit lnSpcReduction="10000"/>
          </a:bodyPr>
          <a:lstStyle/>
          <a:p>
            <a:r>
              <a:rPr lang="en-US" dirty="0"/>
              <a:t>Since atmosphere is heated mainly by the terrestrial radiation atmospheric layer overlying immediately on earth’s surface receives maximum heat, and therefore, the warmest.</a:t>
            </a:r>
          </a:p>
          <a:p>
            <a:r>
              <a:rPr lang="en-US" dirty="0"/>
              <a:t>As we go higher and higher temperature gradually decrease  and air becomes cooler. </a:t>
            </a:r>
          </a:p>
          <a:p>
            <a:r>
              <a:rPr lang="en-US" dirty="0"/>
              <a:t>There are also diurnal and seasonal variation in temperature.</a:t>
            </a:r>
          </a:p>
          <a:p>
            <a:r>
              <a:rPr lang="en-US" dirty="0"/>
              <a:t>The daily cycle of temperature shows a gradual enhance from sun rise </a:t>
            </a:r>
            <a:r>
              <a:rPr lang="en-US"/>
              <a:t>to about 3.oo pm.</a:t>
            </a:r>
            <a:endParaRPr lang="en-US" dirty="0"/>
          </a:p>
        </p:txBody>
      </p:sp>
    </p:spTree>
    <p:extLst>
      <p:ext uri="{BB962C8B-B14F-4D97-AF65-F5344CB8AC3E}">
        <p14:creationId xmlns:p14="http://schemas.microsoft.com/office/powerpoint/2010/main" xmlns="" val="469161257"/>
      </p:ext>
    </p:extLst>
  </p:cSld>
  <p:clrMapOvr>
    <a:masterClrMapping/>
  </p:clrMapOvr>
  <p:transition spd="slow">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B538D-87EB-114E-98A2-32288C26E9AD}"/>
              </a:ext>
            </a:extLst>
          </p:cNvPr>
          <p:cNvSpPr>
            <a:spLocks noGrp="1"/>
          </p:cNvSpPr>
          <p:nvPr>
            <p:ph type="title"/>
          </p:nvPr>
        </p:nvSpPr>
        <p:spPr/>
        <p:txBody>
          <a:bodyPr/>
          <a:lstStyle/>
          <a:p>
            <a:r>
              <a:rPr lang="en-GB"/>
              <a:t>Continue</a:t>
            </a:r>
            <a:endParaRPr lang="en-US"/>
          </a:p>
        </p:txBody>
      </p:sp>
      <p:sp>
        <p:nvSpPr>
          <p:cNvPr id="3" name="Content Placeholder 2">
            <a:extLst>
              <a:ext uri="{FF2B5EF4-FFF2-40B4-BE49-F238E27FC236}">
                <a16:creationId xmlns:a16="http://schemas.microsoft.com/office/drawing/2014/main" xmlns="" id="{FB6666EB-AE6B-B240-8459-1D8087AC7CB1}"/>
              </a:ext>
            </a:extLst>
          </p:cNvPr>
          <p:cNvSpPr>
            <a:spLocks noGrp="1"/>
          </p:cNvSpPr>
          <p:nvPr>
            <p:ph idx="1"/>
          </p:nvPr>
        </p:nvSpPr>
        <p:spPr>
          <a:xfrm>
            <a:off x="1524248" y="2798150"/>
            <a:ext cx="9601196" cy="3318936"/>
          </a:xfrm>
        </p:spPr>
        <p:txBody>
          <a:bodyPr/>
          <a:lstStyle/>
          <a:p>
            <a:r>
              <a:rPr lang="en-GB"/>
              <a:t>Temperature decrease in evening and night and reach a minimum before sunrise.</a:t>
            </a:r>
          </a:p>
          <a:p>
            <a:r>
              <a:rPr lang="en-GB"/>
              <a:t>The difference in temperature between maximum in a day and minimum Junaid during the night is known as diurnal range of temperature. </a:t>
            </a:r>
          </a:p>
          <a:p>
            <a:r>
              <a:rPr lang="en-GB"/>
              <a:t>Seasonal differences in temperature are because of differences in the angle of incidence of sun rays and duration of sunlight.</a:t>
            </a:r>
            <a:endParaRPr lang="en-US"/>
          </a:p>
        </p:txBody>
      </p:sp>
    </p:spTree>
    <p:extLst>
      <p:ext uri="{BB962C8B-B14F-4D97-AF65-F5344CB8AC3E}">
        <p14:creationId xmlns:p14="http://schemas.microsoft.com/office/powerpoint/2010/main" xmlns="" val="1879996283"/>
      </p:ext>
    </p:extLst>
  </p:cSld>
  <p:clrMapOvr>
    <a:masterClrMapping/>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DC17E3-CEC7-634F-800F-C7083E1A9C10}"/>
              </a:ext>
            </a:extLst>
          </p:cNvPr>
          <p:cNvSpPr>
            <a:spLocks noGrp="1"/>
          </p:cNvSpPr>
          <p:nvPr>
            <p:ph type="title"/>
          </p:nvPr>
        </p:nvSpPr>
        <p:spPr/>
        <p:txBody>
          <a:bodyPr/>
          <a:lstStyle/>
          <a:p>
            <a:r>
              <a:rPr lang="en-GB" b="1"/>
              <a:t>Factors affecting light</a:t>
            </a:r>
            <a:endParaRPr lang="en-US" b="1"/>
          </a:p>
        </p:txBody>
      </p:sp>
      <p:sp>
        <p:nvSpPr>
          <p:cNvPr id="3" name="Content Placeholder 2">
            <a:extLst>
              <a:ext uri="{FF2B5EF4-FFF2-40B4-BE49-F238E27FC236}">
                <a16:creationId xmlns:a16="http://schemas.microsoft.com/office/drawing/2014/main" xmlns="" id="{C32F4B47-583A-C340-9C52-2B26AD04EFF4}"/>
              </a:ext>
            </a:extLst>
          </p:cNvPr>
          <p:cNvSpPr>
            <a:spLocks noGrp="1"/>
          </p:cNvSpPr>
          <p:nvPr>
            <p:ph idx="1"/>
          </p:nvPr>
        </p:nvSpPr>
        <p:spPr/>
        <p:txBody>
          <a:bodyPr/>
          <a:lstStyle/>
          <a:p>
            <a:r>
              <a:rPr lang="en-GB"/>
              <a:t>Following factors affects light:</a:t>
            </a:r>
          </a:p>
          <a:p>
            <a:pPr marL="457200" indent="-457200">
              <a:buFont typeface="+mj-lt"/>
              <a:buAutoNum type="arabicPeriod"/>
            </a:pPr>
            <a:r>
              <a:rPr lang="en-GB"/>
              <a:t>Atmosphere, consists of gases, suspended and solid particles etc</a:t>
            </a:r>
          </a:p>
          <a:p>
            <a:pPr marL="457200" indent="-457200">
              <a:buFont typeface="+mj-lt"/>
              <a:buAutoNum type="arabicPeriod"/>
            </a:pPr>
            <a:r>
              <a:rPr lang="en-GB"/>
              <a:t>Water layers</a:t>
            </a:r>
          </a:p>
          <a:p>
            <a:pPr marL="457200" indent="-457200">
              <a:buFont typeface="+mj-lt"/>
              <a:buAutoNum type="arabicPeriod"/>
            </a:pPr>
            <a:r>
              <a:rPr lang="en-GB"/>
              <a:t>Layers of vegetation, as in forests</a:t>
            </a:r>
          </a:p>
          <a:p>
            <a:pPr marL="457200" indent="-457200">
              <a:buFont typeface="+mj-lt"/>
              <a:buAutoNum type="arabicPeriod"/>
            </a:pPr>
            <a:r>
              <a:rPr lang="en-GB"/>
              <a:t>Topographic factors as direction and slope of the land surfaces</a:t>
            </a:r>
          </a:p>
          <a:p>
            <a:pPr marL="457200" indent="-457200">
              <a:buFont typeface="+mj-lt"/>
              <a:buAutoNum type="arabicPeriod"/>
            </a:pPr>
            <a:endParaRPr lang="en-GB"/>
          </a:p>
          <a:p>
            <a:pPr marL="457200" indent="-457200">
              <a:buFont typeface="+mj-lt"/>
              <a:buAutoNum type="arabicPeriod"/>
            </a:pPr>
            <a:endParaRPr lang="en-US"/>
          </a:p>
        </p:txBody>
      </p:sp>
    </p:spTree>
    <p:extLst>
      <p:ext uri="{BB962C8B-B14F-4D97-AF65-F5344CB8AC3E}">
        <p14:creationId xmlns:p14="http://schemas.microsoft.com/office/powerpoint/2010/main" xmlns="" val="780830649"/>
      </p:ext>
    </p:extLst>
  </p:cSld>
  <p:clrMapOvr>
    <a:masterClrMapping/>
  </p:clrMapOvr>
  <p:transition spd="slow">
    <p:push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690FB-39AA-8B44-9265-4960E545678A}"/>
              </a:ext>
            </a:extLst>
          </p:cNvPr>
          <p:cNvSpPr>
            <a:spLocks noGrp="1"/>
          </p:cNvSpPr>
          <p:nvPr>
            <p:ph type="title"/>
          </p:nvPr>
        </p:nvSpPr>
        <p:spPr/>
        <p:txBody>
          <a:bodyPr/>
          <a:lstStyle/>
          <a:p>
            <a:r>
              <a:rPr lang="en-GB" b="1"/>
              <a:t>1-Effect of Atmosphere</a:t>
            </a:r>
            <a:endParaRPr lang="en-US" b="1"/>
          </a:p>
        </p:txBody>
      </p:sp>
      <p:sp>
        <p:nvSpPr>
          <p:cNvPr id="3" name="Content Placeholder 2">
            <a:extLst>
              <a:ext uri="{FF2B5EF4-FFF2-40B4-BE49-F238E27FC236}">
                <a16:creationId xmlns:a16="http://schemas.microsoft.com/office/drawing/2014/main" xmlns="" id="{F51469AB-A61C-AD49-9B41-CDCDF67C0440}"/>
              </a:ext>
            </a:extLst>
          </p:cNvPr>
          <p:cNvSpPr>
            <a:spLocks noGrp="1"/>
          </p:cNvSpPr>
          <p:nvPr>
            <p:ph idx="1"/>
          </p:nvPr>
        </p:nvSpPr>
        <p:spPr>
          <a:xfrm>
            <a:off x="1295401" y="2556932"/>
            <a:ext cx="9601196" cy="3318936"/>
          </a:xfrm>
        </p:spPr>
        <p:txBody>
          <a:bodyPr>
            <a:normAutofit lnSpcReduction="10000"/>
          </a:bodyPr>
          <a:lstStyle/>
          <a:p>
            <a:r>
              <a:rPr lang="en-GB"/>
              <a:t>Earth’s atmosphere reflects or absorb some sunlight, but allows most of the visible light to pass through to earth’s surface.</a:t>
            </a:r>
          </a:p>
          <a:p>
            <a:r>
              <a:rPr lang="en-GB"/>
              <a:t>A cloudy day is darker because clouds reflect and absorb much of the sunlight, so less light passes through to the ground.</a:t>
            </a:r>
          </a:p>
          <a:p>
            <a:r>
              <a:rPr lang="en-GB"/>
              <a:t>The atmosphere can affect light in fout ways. it can absorb light, reflect It or let it pass through.</a:t>
            </a:r>
          </a:p>
          <a:p>
            <a:r>
              <a:rPr lang="en-GB"/>
              <a:t> Air can also emit or give off, light. Although air does not emit much visible light certain gases absorb and emit radiation that is similar to visible light.</a:t>
            </a:r>
            <a:endParaRPr lang="en-US"/>
          </a:p>
        </p:txBody>
      </p:sp>
    </p:spTree>
    <p:extLst>
      <p:ext uri="{BB962C8B-B14F-4D97-AF65-F5344CB8AC3E}">
        <p14:creationId xmlns:p14="http://schemas.microsoft.com/office/powerpoint/2010/main" xmlns="" val="746434698"/>
      </p:ext>
    </p:extLst>
  </p:cSld>
  <p:clrMapOvr>
    <a:masterClrMapping/>
  </p:clrMapOvr>
  <p:transition spd="slow">
    <p:push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EA940-7065-9D4C-8CDA-56A654FC067E}"/>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18811BEE-3ABF-5F47-8A9C-008A0164EFDE}"/>
              </a:ext>
            </a:extLst>
          </p:cNvPr>
          <p:cNvSpPr>
            <a:spLocks noGrp="1"/>
          </p:cNvSpPr>
          <p:nvPr>
            <p:ph idx="1"/>
          </p:nvPr>
        </p:nvSpPr>
        <p:spPr>
          <a:xfrm>
            <a:off x="1394362" y="2513637"/>
            <a:ext cx="9601196" cy="3318936"/>
          </a:xfrm>
        </p:spPr>
        <p:txBody>
          <a:bodyPr>
            <a:normAutofit/>
          </a:bodyPr>
          <a:lstStyle/>
          <a:p>
            <a:r>
              <a:rPr lang="en-US"/>
              <a:t>Just as there are sounds humans cannot hear, there are forms of</a:t>
            </a:r>
            <a:r>
              <a:rPr lang="en-GB"/>
              <a:t> r</a:t>
            </a:r>
            <a:r>
              <a:rPr lang="en-US"/>
              <a:t>adiation that humans cannot see. Sounds can be too high to hear.</a:t>
            </a:r>
          </a:p>
          <a:p>
            <a:r>
              <a:rPr lang="en-US"/>
              <a:t>In a similar way, waves of </a:t>
            </a:r>
            <a:r>
              <a:rPr lang="en-GB"/>
              <a:t>ultraviolet  </a:t>
            </a:r>
            <a:r>
              <a:rPr lang="en-US"/>
              <a:t>have more energy than the light </a:t>
            </a:r>
            <a:r>
              <a:rPr lang="en-GB"/>
              <a:t>we can</a:t>
            </a:r>
            <a:r>
              <a:rPr lang="en-US"/>
              <a:t> see. Ultraviolet radiation can</a:t>
            </a:r>
            <a:r>
              <a:rPr lang="en-GB"/>
              <a:t> cause</a:t>
            </a:r>
            <a:r>
              <a:rPr lang="en-US"/>
              <a:t>e sunburn and other types of damage. Sounds can also be too low</a:t>
            </a:r>
            <a:r>
              <a:rPr lang="en-GB"/>
              <a:t> f</a:t>
            </a:r>
            <a:r>
              <a:rPr lang="en-US"/>
              <a:t>or humans to hear. In a similar way, waves of</a:t>
            </a:r>
            <a:r>
              <a:rPr lang="en-GB"/>
              <a:t>  infrared radiation </a:t>
            </a:r>
            <a:r>
              <a:rPr lang="en-US"/>
              <a:t>have less energy than visible light. </a:t>
            </a:r>
            <a:endParaRPr lang="en-GB"/>
          </a:p>
          <a:p>
            <a:r>
              <a:rPr lang="en-US"/>
              <a:t>Infrared radiatio</a:t>
            </a:r>
            <a:r>
              <a:rPr lang="en-GB"/>
              <a:t> usually warms</a:t>
            </a:r>
            <a:r>
              <a:rPr lang="en-US"/>
              <a:t> the materials that absorb it. Different gases in th</a:t>
            </a:r>
            <a:r>
              <a:rPr lang="en-GB"/>
              <a:t>e atmosphere</a:t>
            </a:r>
            <a:r>
              <a:rPr lang="en-US"/>
              <a:t> absorb these two different types of </a:t>
            </a:r>
            <a:r>
              <a:rPr lang="en-GB"/>
              <a:t>radiations.</a:t>
            </a:r>
            <a:endParaRPr lang="en-US"/>
          </a:p>
        </p:txBody>
      </p:sp>
    </p:spTree>
    <p:extLst>
      <p:ext uri="{BB962C8B-B14F-4D97-AF65-F5344CB8AC3E}">
        <p14:creationId xmlns:p14="http://schemas.microsoft.com/office/powerpoint/2010/main" xmlns="" val="2136019414"/>
      </p:ext>
    </p:extLst>
  </p:cSld>
  <p:clrMapOvr>
    <a:masterClrMapping/>
  </p:clrMapOvr>
  <p:transition spd="slow">
    <p:push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653A0-41D3-2141-9D41-A319DF4C6903}"/>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51910B04-3ABF-634E-8213-98DDA1F828C0}"/>
              </a:ext>
            </a:extLst>
          </p:cNvPr>
          <p:cNvSpPr>
            <a:spLocks noGrp="1"/>
          </p:cNvSpPr>
          <p:nvPr>
            <p:ph idx="1"/>
          </p:nvPr>
        </p:nvSpPr>
        <p:spPr>
          <a:xfrm>
            <a:off x="1295401" y="2556932"/>
            <a:ext cx="9601196" cy="3318936"/>
          </a:xfrm>
        </p:spPr>
        <p:txBody>
          <a:bodyPr>
            <a:normAutofit fontScale="85000" lnSpcReduction="10000"/>
          </a:bodyPr>
          <a:lstStyle/>
          <a:p>
            <a:r>
              <a:rPr lang="en-GB" b="1" u="sng"/>
              <a:t>The Ozone layer protects life from harmful radiatio:</a:t>
            </a:r>
          </a:p>
          <a:p>
            <a:r>
              <a:rPr lang="en-GB"/>
              <a:t>Ozone gas forms in stratosphere.An  Ozone molecule is made up of 3 atoms of element oxygen. Our body uses regular Oxygen gas which has two atoms of oxygen.</a:t>
            </a:r>
          </a:p>
          <a:p>
            <a:r>
              <a:rPr lang="en-GB"/>
              <a:t>In the stratosphere, Ozone and regular oxygen gases break apart and form again in a compact cycle.</a:t>
            </a:r>
          </a:p>
          <a:p>
            <a:r>
              <a:rPr lang="en-GB"/>
              <a:t>The reactions that destroy and form Ozone normally balance each other, so the cycle can repeat endlessly.</a:t>
            </a:r>
          </a:p>
          <a:p>
            <a:r>
              <a:rPr lang="en-GB"/>
              <a:t>Even though Ozone is mixed with nitrogen and other gases, the Ozone in stratosphere is called the ozone layer.</a:t>
            </a:r>
          </a:p>
        </p:txBody>
      </p:sp>
    </p:spTree>
    <p:extLst>
      <p:ext uri="{BB962C8B-B14F-4D97-AF65-F5344CB8AC3E}">
        <p14:creationId xmlns:p14="http://schemas.microsoft.com/office/powerpoint/2010/main" xmlns="" val="2466276708"/>
      </p:ext>
    </p:extLst>
  </p:cSld>
  <p:clrMapOvr>
    <a:masterClrMapping/>
  </p:clrMapOvr>
  <p:transition spd="slow">
    <p:push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B5CCE-5B33-4146-A6D0-4DA14C2C8BDF}"/>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3FF361E1-82CA-904B-A0FD-FF5F1B3872D1}"/>
              </a:ext>
            </a:extLst>
          </p:cNvPr>
          <p:cNvSpPr>
            <a:spLocks noGrp="1"/>
          </p:cNvSpPr>
          <p:nvPr>
            <p:ph idx="1"/>
          </p:nvPr>
        </p:nvSpPr>
        <p:spPr/>
        <p:txBody>
          <a:bodyPr/>
          <a:lstStyle/>
          <a:p>
            <a:r>
              <a:rPr lang="en-GB"/>
              <a:t>The Ozone layer protects life on earth by absorbing harmful ultraviolet radiation from the sun. Too much ultraviolet radiation can cause sunburn, skin cancer, and damaged eyesight.</a:t>
            </a:r>
          </a:p>
          <a:p>
            <a:r>
              <a:rPr lang="en-GB"/>
              <a:t>Ultraviolet radiation can harm crops a material suggest plastic or paint.Ozone absorbs ultraviolet radiation but lets other types of radiation such as visible light pass through.</a:t>
            </a:r>
            <a:endParaRPr lang="en-US"/>
          </a:p>
        </p:txBody>
      </p:sp>
    </p:spTree>
    <p:extLst>
      <p:ext uri="{BB962C8B-B14F-4D97-AF65-F5344CB8AC3E}">
        <p14:creationId xmlns:p14="http://schemas.microsoft.com/office/powerpoint/2010/main" xmlns="" val="676309754"/>
      </p:ext>
    </p:extLst>
  </p:cSld>
  <p:clrMapOvr>
    <a:masterClrMapping/>
  </p:clrMapOvr>
  <p:transition spd="slow">
    <p:push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A6324-B2FB-6D4A-ABC9-E02B1D53571D}"/>
              </a:ext>
            </a:extLst>
          </p:cNvPr>
          <p:cNvSpPr>
            <a:spLocks noGrp="1"/>
          </p:cNvSpPr>
          <p:nvPr>
            <p:ph type="title"/>
          </p:nvPr>
        </p:nvSpPr>
        <p:spPr/>
        <p:txBody>
          <a:bodyPr/>
          <a:lstStyle/>
          <a:p>
            <a:r>
              <a:rPr lang="en-GB" b="1"/>
              <a:t>Continue</a:t>
            </a:r>
            <a:endParaRPr lang="en-US" b="1"/>
          </a:p>
        </p:txBody>
      </p:sp>
      <p:pic>
        <p:nvPicPr>
          <p:cNvPr id="4" name="Picture 4">
            <a:extLst>
              <a:ext uri="{FF2B5EF4-FFF2-40B4-BE49-F238E27FC236}">
                <a16:creationId xmlns:a16="http://schemas.microsoft.com/office/drawing/2014/main" xmlns="" id="{5FE579D3-9768-7C44-9043-33CB8B477CB7}"/>
              </a:ext>
            </a:extLst>
          </p:cNvPr>
          <p:cNvPicPr>
            <a:picLocks noGrp="1" noChangeAspect="1"/>
          </p:cNvPicPr>
          <p:nvPr>
            <p:ph idx="1"/>
          </p:nvPr>
        </p:nvPicPr>
        <p:blipFill>
          <a:blip r:embed="rId2"/>
          <a:stretch>
            <a:fillRect/>
          </a:stretch>
        </p:blipFill>
        <p:spPr>
          <a:xfrm>
            <a:off x="1806039" y="2928567"/>
            <a:ext cx="9314708" cy="3317875"/>
          </a:xfrm>
          <a:prstGeom prst="rect">
            <a:avLst/>
          </a:prstGeom>
        </p:spPr>
      </p:pic>
    </p:spTree>
    <p:extLst>
      <p:ext uri="{BB962C8B-B14F-4D97-AF65-F5344CB8AC3E}">
        <p14:creationId xmlns:p14="http://schemas.microsoft.com/office/powerpoint/2010/main" xmlns="" val="1887559110"/>
      </p:ext>
    </p:extLst>
  </p:cSld>
  <p:clrMapOvr>
    <a:masterClrMapping/>
  </p:clrMapOvr>
  <p:transition spd="slow">
    <p:push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ED6FC8-4E23-EB49-B618-179330F6FF28}"/>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10A48656-FAD2-424B-9DDF-8A5DA84676A3}"/>
              </a:ext>
            </a:extLst>
          </p:cNvPr>
          <p:cNvSpPr>
            <a:spLocks noGrp="1"/>
          </p:cNvSpPr>
          <p:nvPr>
            <p:ph idx="1"/>
          </p:nvPr>
        </p:nvSpPr>
        <p:spPr>
          <a:xfrm>
            <a:off x="1332511" y="2501266"/>
            <a:ext cx="9601196" cy="3318936"/>
          </a:xfrm>
        </p:spPr>
        <p:txBody>
          <a:bodyPr>
            <a:normAutofit fontScale="92500" lnSpcReduction="20000"/>
          </a:bodyPr>
          <a:lstStyle/>
          <a:p>
            <a:r>
              <a:rPr lang="en-GB" b="1" u="sng"/>
              <a:t>The green house effect keeps the Earth warm:</a:t>
            </a:r>
            <a:endParaRPr lang="en-US"/>
          </a:p>
          <a:p>
            <a:r>
              <a:rPr lang="en-GB"/>
              <a:t>A</a:t>
            </a:r>
            <a:r>
              <a:rPr lang="en-US"/>
              <a:t> jacket helps keep </a:t>
            </a:r>
            <a:r>
              <a:rPr lang="en-GB"/>
              <a:t>us </a:t>
            </a:r>
            <a:r>
              <a:rPr lang="en-US"/>
              <a:t>warm on a cool day by slowing the movementof heat energy away from </a:t>
            </a:r>
            <a:r>
              <a:rPr lang="en-GB"/>
              <a:t>our</a:t>
            </a:r>
            <a:r>
              <a:rPr lang="en-US"/>
              <a:t> body. In a similar way, certain gases in the atmosphere slow the movement of energy away from Earth’s</a:t>
            </a:r>
            <a:r>
              <a:rPr lang="en-GB"/>
              <a:t> </a:t>
            </a:r>
            <a:r>
              <a:rPr lang="en-US"/>
              <a:t>surface.</a:t>
            </a:r>
            <a:endParaRPr lang="en-GB"/>
          </a:p>
          <a:p>
            <a:r>
              <a:rPr lang="en-GB"/>
              <a:t>Th</a:t>
            </a:r>
            <a:r>
              <a:rPr lang="en-US"/>
              <a:t>e gases absorb and emit infrared radiation, which </a:t>
            </a:r>
            <a:r>
              <a:rPr lang="en-GB"/>
              <a:t>keeps energy</a:t>
            </a:r>
            <a:r>
              <a:rPr lang="en-US"/>
              <a:t> in Earth’s system for a while. </a:t>
            </a:r>
            <a:endParaRPr lang="en-GB"/>
          </a:p>
          <a:p>
            <a:r>
              <a:rPr lang="en-US"/>
              <a:t>This process was named the</a:t>
            </a:r>
            <a:r>
              <a:rPr lang="en-GB"/>
              <a:t> bec</a:t>
            </a:r>
            <a:r>
              <a:rPr lang="en-US"/>
              <a:t>ause it reminded scientists of the way glass</a:t>
            </a:r>
            <a:r>
              <a:rPr lang="en-GB"/>
              <a:t> t</a:t>
            </a:r>
            <a:r>
              <a:rPr lang="en-US"/>
              <a:t>raps warmth inside a greenhouse</a:t>
            </a:r>
            <a:r>
              <a:rPr lang="en-GB"/>
              <a:t> carbon</a:t>
            </a:r>
            <a:r>
              <a:rPr lang="en-US"/>
              <a:t> dioxide, methane, water</a:t>
            </a:r>
            <a:r>
              <a:rPr lang="en-GB"/>
              <a:t>vapour, nitrogen oxide, and other gases that absorb and give of infrared radiation are known as greenhouse gases.</a:t>
            </a:r>
          </a:p>
          <a:p>
            <a:endParaRPr lang="en-GB"/>
          </a:p>
          <a:p>
            <a:endParaRPr lang="en-US"/>
          </a:p>
        </p:txBody>
      </p:sp>
    </p:spTree>
    <p:extLst>
      <p:ext uri="{BB962C8B-B14F-4D97-AF65-F5344CB8AC3E}">
        <p14:creationId xmlns:p14="http://schemas.microsoft.com/office/powerpoint/2010/main" xmlns="" val="164191447"/>
      </p:ext>
    </p:extLst>
  </p:cSld>
  <p:clrMapOvr>
    <a:masterClrMapping/>
  </p:clrMapOvr>
  <p:transition spd="slow">
    <p:push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06284-1648-9442-8383-DEF8FDAED4A6}"/>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112080CA-BB96-264D-8203-E9C42C2A46A2}"/>
              </a:ext>
            </a:extLst>
          </p:cNvPr>
          <p:cNvSpPr>
            <a:spLocks noGrp="1"/>
          </p:cNvSpPr>
          <p:nvPr>
            <p:ph idx="1"/>
          </p:nvPr>
        </p:nvSpPr>
        <p:spPr/>
        <p:txBody>
          <a:bodyPr>
            <a:normAutofit/>
          </a:bodyPr>
          <a:lstStyle/>
          <a:p>
            <a:r>
              <a:rPr lang="en-GB"/>
              <a:t>Unlike the glass roof and walls of a greenhouse the greenhouse gases do not form a single layer. They are mixed together with nitrogen, Oxygen, and other gases in the air.</a:t>
            </a:r>
          </a:p>
          <a:p>
            <a:r>
              <a:rPr lang="en-GB"/>
              <a:t>The atmosphere is denset in troposphere- the lowest layer-so most of the greenhouse gas molecules are also in troposphere.</a:t>
            </a:r>
          </a:p>
          <a:p>
            <a:r>
              <a:rPr lang="en-GB"/>
              <a:t>Radiation from sun, including visible light, warm earth’s surface, which then emits infrared radiation. If  the atmosphere had no greenhouse gases, the infrared radiation would go straight through the atmosphere into outer space.</a:t>
            </a:r>
          </a:p>
        </p:txBody>
      </p:sp>
    </p:spTree>
    <p:extLst>
      <p:ext uri="{BB962C8B-B14F-4D97-AF65-F5344CB8AC3E}">
        <p14:creationId xmlns:p14="http://schemas.microsoft.com/office/powerpoint/2010/main" xmlns="" val="1961579514"/>
      </p:ext>
    </p:extLst>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6DFB5-D533-4A7A-9FD8-DF16274BFBB4}"/>
              </a:ext>
            </a:extLst>
          </p:cNvPr>
          <p:cNvSpPr>
            <a:spLocks noGrp="1"/>
          </p:cNvSpPr>
          <p:nvPr>
            <p:ph type="title"/>
          </p:nvPr>
        </p:nvSpPr>
        <p:spPr/>
        <p:txBody>
          <a:bodyPr/>
          <a:lstStyle/>
          <a:p>
            <a:r>
              <a:rPr lang="en-US" dirty="0"/>
              <a:t>continue</a:t>
            </a:r>
          </a:p>
        </p:txBody>
      </p:sp>
      <p:sp>
        <p:nvSpPr>
          <p:cNvPr id="3" name="Content Placeholder 2">
            <a:extLst>
              <a:ext uri="{FF2B5EF4-FFF2-40B4-BE49-F238E27FC236}">
                <a16:creationId xmlns:a16="http://schemas.microsoft.com/office/drawing/2014/main" xmlns="" id="{71710F89-5FE8-408F-8B96-AFA88B3083AD}"/>
              </a:ext>
            </a:extLst>
          </p:cNvPr>
          <p:cNvSpPr>
            <a:spLocks noGrp="1"/>
          </p:cNvSpPr>
          <p:nvPr>
            <p:ph idx="1"/>
          </p:nvPr>
        </p:nvSpPr>
        <p:spPr/>
        <p:txBody>
          <a:bodyPr/>
          <a:lstStyle/>
          <a:p>
            <a:r>
              <a:rPr lang="en-US" dirty="0"/>
              <a:t>Metabolism again decreases at maximum temperature.</a:t>
            </a:r>
          </a:p>
          <a:p>
            <a:r>
              <a:rPr lang="en-US" dirty="0"/>
              <a:t>The plants can not survive above this temperature.</a:t>
            </a:r>
          </a:p>
          <a:p>
            <a:r>
              <a:rPr lang="en-US" dirty="0"/>
              <a:t>Both extremely low and high temperatures have adverse effects on plant growth.</a:t>
            </a:r>
          </a:p>
          <a:p>
            <a:endParaRPr lang="en-US" dirty="0"/>
          </a:p>
          <a:p>
            <a:endParaRPr lang="en-US" dirty="0"/>
          </a:p>
        </p:txBody>
      </p:sp>
    </p:spTree>
    <p:extLst>
      <p:ext uri="{BB962C8B-B14F-4D97-AF65-F5344CB8AC3E}">
        <p14:creationId xmlns:p14="http://schemas.microsoft.com/office/powerpoint/2010/main" xmlns="" val="2013235450"/>
      </p:ext>
    </p:extLst>
  </p:cSld>
  <p:clrMapOvr>
    <a:masterClrMapping/>
  </p:clrMapOvr>
  <p:transition spd="slow">
    <p:push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2CA2CC-D425-4C4A-ABB4-12EA551AD7D2}"/>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AFBB7A74-DB74-9746-A154-D85EC68ECBDE}"/>
              </a:ext>
            </a:extLst>
          </p:cNvPr>
          <p:cNvSpPr>
            <a:spLocks noGrp="1"/>
          </p:cNvSpPr>
          <p:nvPr>
            <p:ph idx="1"/>
          </p:nvPr>
        </p:nvSpPr>
        <p:spPr/>
        <p:txBody>
          <a:bodyPr>
            <a:normAutofit fontScale="92500" lnSpcReduction="10000"/>
          </a:bodyPr>
          <a:lstStyle/>
          <a:p>
            <a:r>
              <a:rPr lang="en-GB"/>
              <a:t>Earth’s average surface temperature would be only about Zero Fahrenheit.</a:t>
            </a:r>
          </a:p>
          <a:p>
            <a:r>
              <a:rPr lang="en-GB"/>
              <a:t>Water would freeze,  and it would be too cold for most forms of life on Earth to survive.</a:t>
            </a:r>
          </a:p>
          <a:p>
            <a:r>
              <a:rPr lang="en-GB" b="1" u="sng"/>
              <a:t>Green house effect:</a:t>
            </a:r>
          </a:p>
          <a:p>
            <a:r>
              <a:rPr lang="en-GB"/>
              <a:t>Greenhouse gas molecules absorb and emit  infrared radiation.</a:t>
            </a:r>
          </a:p>
          <a:p>
            <a:r>
              <a:rPr lang="en-GB"/>
              <a:t>Earth’s atmosphere does have greenhouse gases.These gases absorb some of the infrared radiation emitted by Earth surface.</a:t>
            </a:r>
          </a:p>
          <a:p>
            <a:r>
              <a:rPr lang="en-GB"/>
              <a:t>The greenhouse gases can then give off this energy as infrared radiation.</a:t>
            </a:r>
          </a:p>
          <a:p>
            <a:endParaRPr lang="en-GB"/>
          </a:p>
          <a:p>
            <a:endParaRPr lang="en-US"/>
          </a:p>
        </p:txBody>
      </p:sp>
    </p:spTree>
    <p:extLst>
      <p:ext uri="{BB962C8B-B14F-4D97-AF65-F5344CB8AC3E}">
        <p14:creationId xmlns:p14="http://schemas.microsoft.com/office/powerpoint/2010/main" xmlns="" val="2223983103"/>
      </p:ext>
    </p:extLst>
  </p:cSld>
  <p:clrMapOvr>
    <a:masterClrMapping/>
  </p:clrMapOvr>
  <p:transition spd="slow">
    <p:push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665BA2-9157-0B42-BFD1-6FBDA12C18B6}"/>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A6FDC37C-C325-BB47-A4E7-C92AB370D42B}"/>
              </a:ext>
            </a:extLst>
          </p:cNvPr>
          <p:cNvSpPr>
            <a:spLocks noGrp="1"/>
          </p:cNvSpPr>
          <p:nvPr>
            <p:ph idx="1"/>
          </p:nvPr>
        </p:nvSpPr>
        <p:spPr/>
        <p:txBody>
          <a:bodyPr/>
          <a:lstStyle/>
          <a:p>
            <a:r>
              <a:rPr lang="en-GB"/>
              <a:t>Some of the energy is absorbed again by the surface, while some of the energy goes out into space.</a:t>
            </a:r>
          </a:p>
          <a:p>
            <a:r>
              <a:rPr lang="en-GB"/>
              <a:t>The  greenhouse effect keeps earth’s average surface temperature around 15 degree celcius or 59 Fahrenheit.</a:t>
            </a:r>
          </a:p>
          <a:p>
            <a:r>
              <a:rPr lang="en-GB"/>
              <a:t>The energy stays in a system longer with greenhouse gases than without them. In time, all the energy ends up back in outer space. If it did not, Earth would grow warmer and warmer as it absorbs more and more solar radiation. </a:t>
            </a:r>
            <a:endParaRPr lang="en-US"/>
          </a:p>
        </p:txBody>
      </p:sp>
    </p:spTree>
    <p:extLst>
      <p:ext uri="{BB962C8B-B14F-4D97-AF65-F5344CB8AC3E}">
        <p14:creationId xmlns:p14="http://schemas.microsoft.com/office/powerpoint/2010/main" xmlns="" val="394573926"/>
      </p:ext>
    </p:extLst>
  </p:cSld>
  <p:clrMapOvr>
    <a:masterClrMapping/>
  </p:clrMapOvr>
  <p:transition spd="slow">
    <p:push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2AD43C-B5ED-A541-A80F-E797C357AB01}"/>
              </a:ext>
            </a:extLst>
          </p:cNvPr>
          <p:cNvSpPr>
            <a:spLocks noGrp="1"/>
          </p:cNvSpPr>
          <p:nvPr>
            <p:ph type="title"/>
          </p:nvPr>
        </p:nvSpPr>
        <p:spPr/>
        <p:txBody>
          <a:bodyPr/>
          <a:lstStyle/>
          <a:p>
            <a:r>
              <a:rPr lang="en-GB" b="1"/>
              <a:t>Continue</a:t>
            </a:r>
            <a:endParaRPr lang="en-US" b="1"/>
          </a:p>
        </p:txBody>
      </p:sp>
      <p:pic>
        <p:nvPicPr>
          <p:cNvPr id="4" name="Picture 4">
            <a:extLst>
              <a:ext uri="{FF2B5EF4-FFF2-40B4-BE49-F238E27FC236}">
                <a16:creationId xmlns:a16="http://schemas.microsoft.com/office/drawing/2014/main" xmlns="" id="{570F7D4F-AF7D-204F-BD45-4EF682881E28}"/>
              </a:ext>
            </a:extLst>
          </p:cNvPr>
          <p:cNvPicPr>
            <a:picLocks noGrp="1" noChangeAspect="1"/>
          </p:cNvPicPr>
          <p:nvPr>
            <p:ph idx="1"/>
          </p:nvPr>
        </p:nvPicPr>
        <p:blipFill>
          <a:blip r:embed="rId2"/>
          <a:stretch>
            <a:fillRect/>
          </a:stretch>
        </p:blipFill>
        <p:spPr>
          <a:xfrm>
            <a:off x="1620487" y="2557463"/>
            <a:ext cx="9030195" cy="3317875"/>
          </a:xfrm>
          <a:prstGeom prst="rect">
            <a:avLst/>
          </a:prstGeom>
        </p:spPr>
      </p:pic>
    </p:spTree>
    <p:extLst>
      <p:ext uri="{BB962C8B-B14F-4D97-AF65-F5344CB8AC3E}">
        <p14:creationId xmlns:p14="http://schemas.microsoft.com/office/powerpoint/2010/main" xmlns="" val="1871505846"/>
      </p:ext>
    </p:extLst>
  </p:cSld>
  <p:clrMapOvr>
    <a:masterClrMapping/>
  </p:clrMapOvr>
  <p:transition spd="slow">
    <p:push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D9067-CA8A-E244-9C36-BD6B61B53711}"/>
              </a:ext>
            </a:extLst>
          </p:cNvPr>
          <p:cNvSpPr>
            <a:spLocks noGrp="1"/>
          </p:cNvSpPr>
          <p:nvPr>
            <p:ph type="title"/>
          </p:nvPr>
        </p:nvSpPr>
        <p:spPr/>
        <p:txBody>
          <a:bodyPr/>
          <a:lstStyle/>
          <a:p>
            <a:r>
              <a:rPr lang="en-GB" b="1"/>
              <a:t>2. Effect of layers of vegetation</a:t>
            </a:r>
            <a:endParaRPr lang="en-US" b="1"/>
          </a:p>
        </p:txBody>
      </p:sp>
      <p:sp>
        <p:nvSpPr>
          <p:cNvPr id="3" name="Content Placeholder 2">
            <a:extLst>
              <a:ext uri="{FF2B5EF4-FFF2-40B4-BE49-F238E27FC236}">
                <a16:creationId xmlns:a16="http://schemas.microsoft.com/office/drawing/2014/main" xmlns="" id="{49434A21-C4D4-7C44-9B01-6BC89D589927}"/>
              </a:ext>
            </a:extLst>
          </p:cNvPr>
          <p:cNvSpPr>
            <a:spLocks noGrp="1"/>
          </p:cNvSpPr>
          <p:nvPr>
            <p:ph idx="1"/>
          </p:nvPr>
        </p:nvSpPr>
        <p:spPr/>
        <p:txBody>
          <a:bodyPr/>
          <a:lstStyle/>
          <a:p>
            <a:r>
              <a:rPr lang="en-GB"/>
              <a:t>The layers of vegetation bring about variations in light intensity is reaching at different heights of mountain.</a:t>
            </a:r>
          </a:p>
          <a:p>
            <a:r>
              <a:rPr lang="en-GB"/>
              <a:t>In forests a major portion of light intensity is absorbed by tree vegetation and the light reaching to the lower part of the ground vegetation is considerably decreased by 90-98 precent of that in exposed areas.</a:t>
            </a:r>
          </a:p>
          <a:p>
            <a:r>
              <a:rPr lang="en-GB"/>
              <a:t>The amount of light reaching the forest floor depends upon the height of canopy, age of tree, crown development of trees and phenological characteristics of constituent species.</a:t>
            </a:r>
            <a:endParaRPr lang="en-US"/>
          </a:p>
        </p:txBody>
      </p:sp>
    </p:spTree>
    <p:extLst>
      <p:ext uri="{BB962C8B-B14F-4D97-AF65-F5344CB8AC3E}">
        <p14:creationId xmlns:p14="http://schemas.microsoft.com/office/powerpoint/2010/main" xmlns="" val="1410374126"/>
      </p:ext>
    </p:extLst>
  </p:cSld>
  <p:clrMapOvr>
    <a:masterClrMapping/>
  </p:clrMapOvr>
  <p:transition spd="slow">
    <p:push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A099A-F9FC-4C42-A763-46DBB0CA77B5}"/>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0A26652E-D456-2D40-938F-BF61974915E3}"/>
              </a:ext>
            </a:extLst>
          </p:cNvPr>
          <p:cNvSpPr>
            <a:spLocks noGrp="1"/>
          </p:cNvSpPr>
          <p:nvPr>
            <p:ph idx="1"/>
          </p:nvPr>
        </p:nvSpPr>
        <p:spPr>
          <a:xfrm>
            <a:off x="1295401" y="2556932"/>
            <a:ext cx="9601196" cy="3318936"/>
          </a:xfrm>
        </p:spPr>
        <p:txBody>
          <a:bodyPr/>
          <a:lstStyle/>
          <a:p>
            <a:r>
              <a:rPr lang="en-GB"/>
              <a:t>Hence, in a forest, the mature tallest tree receives full insolation undershrubs receive subdued illumination and herbs and especially epigenous  cryptogams grow in weaker light conditions.</a:t>
            </a:r>
          </a:p>
          <a:p>
            <a:r>
              <a:rPr lang="en-GB"/>
              <a:t>When leaves of a tree are fully expanded, its canopy can decrease light to less than 1% of full solar radiation.</a:t>
            </a:r>
          </a:p>
          <a:p>
            <a:endParaRPr lang="en-US"/>
          </a:p>
        </p:txBody>
      </p:sp>
    </p:spTree>
    <p:extLst>
      <p:ext uri="{BB962C8B-B14F-4D97-AF65-F5344CB8AC3E}">
        <p14:creationId xmlns:p14="http://schemas.microsoft.com/office/powerpoint/2010/main" xmlns="" val="206202086"/>
      </p:ext>
    </p:extLst>
  </p:cSld>
  <p:clrMapOvr>
    <a:masterClrMapping/>
  </p:clrMapOvr>
  <p:transition spd="slow">
    <p:push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F0311-67E6-DA49-B03B-3794A004738B}"/>
              </a:ext>
            </a:extLst>
          </p:cNvPr>
          <p:cNvSpPr>
            <a:spLocks noGrp="1"/>
          </p:cNvSpPr>
          <p:nvPr>
            <p:ph type="title"/>
          </p:nvPr>
        </p:nvSpPr>
        <p:spPr/>
        <p:txBody>
          <a:bodyPr/>
          <a:lstStyle/>
          <a:p>
            <a:r>
              <a:rPr lang="en-GB" b="1"/>
              <a:t>Continue</a:t>
            </a:r>
            <a:endParaRPr lang="en-US" b="1"/>
          </a:p>
        </p:txBody>
      </p:sp>
      <p:pic>
        <p:nvPicPr>
          <p:cNvPr id="4" name="Picture 4">
            <a:extLst>
              <a:ext uri="{FF2B5EF4-FFF2-40B4-BE49-F238E27FC236}">
                <a16:creationId xmlns:a16="http://schemas.microsoft.com/office/drawing/2014/main" xmlns="" id="{903155E0-CA02-4A4A-AA2B-31D07393BBA1}"/>
              </a:ext>
            </a:extLst>
          </p:cNvPr>
          <p:cNvPicPr>
            <a:picLocks noGrp="1" noChangeAspect="1"/>
          </p:cNvPicPr>
          <p:nvPr>
            <p:ph idx="1"/>
          </p:nvPr>
        </p:nvPicPr>
        <p:blipFill>
          <a:blip r:embed="rId2"/>
          <a:stretch>
            <a:fillRect/>
          </a:stretch>
        </p:blipFill>
        <p:spPr>
          <a:xfrm>
            <a:off x="1917370" y="2661856"/>
            <a:ext cx="8758052" cy="3213482"/>
          </a:xfrm>
          <a:prstGeom prst="rect">
            <a:avLst/>
          </a:prstGeom>
        </p:spPr>
      </p:pic>
    </p:spTree>
    <p:extLst>
      <p:ext uri="{BB962C8B-B14F-4D97-AF65-F5344CB8AC3E}">
        <p14:creationId xmlns:p14="http://schemas.microsoft.com/office/powerpoint/2010/main" xmlns="" val="1635978194"/>
      </p:ext>
    </p:extLst>
  </p:cSld>
  <p:clrMapOvr>
    <a:masterClrMapping/>
  </p:clrMapOvr>
  <p:transition spd="slow">
    <p:push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BA996-C2A8-FB4B-A566-9842B1F750A1}"/>
              </a:ext>
            </a:extLst>
          </p:cNvPr>
          <p:cNvSpPr>
            <a:spLocks noGrp="1"/>
          </p:cNvSpPr>
          <p:nvPr>
            <p:ph type="title"/>
          </p:nvPr>
        </p:nvSpPr>
        <p:spPr/>
        <p:txBody>
          <a:bodyPr/>
          <a:lstStyle/>
          <a:p>
            <a:r>
              <a:rPr lang="en-GB" b="1"/>
              <a:t>Effect of layers of water</a:t>
            </a:r>
            <a:endParaRPr lang="en-US" b="1"/>
          </a:p>
        </p:txBody>
      </p:sp>
      <p:sp>
        <p:nvSpPr>
          <p:cNvPr id="3" name="Content Placeholder 2">
            <a:extLst>
              <a:ext uri="{FF2B5EF4-FFF2-40B4-BE49-F238E27FC236}">
                <a16:creationId xmlns:a16="http://schemas.microsoft.com/office/drawing/2014/main" xmlns="" id="{BA6D9FA7-93F5-9A41-8588-958025C11541}"/>
              </a:ext>
            </a:extLst>
          </p:cNvPr>
          <p:cNvSpPr>
            <a:spLocks noGrp="1"/>
          </p:cNvSpPr>
          <p:nvPr>
            <p:ph idx="1"/>
          </p:nvPr>
        </p:nvSpPr>
        <p:spPr/>
        <p:txBody>
          <a:bodyPr>
            <a:normAutofit fontScale="92500"/>
          </a:bodyPr>
          <a:lstStyle/>
          <a:p>
            <a:r>
              <a:rPr lang="en-GB"/>
              <a:t>The layers of water have pronounced influence on light intensities.</a:t>
            </a:r>
          </a:p>
          <a:p>
            <a:r>
              <a:rPr lang="en-GB"/>
              <a:t>In aquatic bodies life forms are found growing in distinct zones, although such a zonation  is not always due to different light intensity at different depths.</a:t>
            </a:r>
          </a:p>
          <a:p>
            <a:r>
              <a:rPr lang="en-GB"/>
              <a:t>Submerged plants receive weaker illumination then the exposed plants, as some  of the light is reflected at the water surface and of the remainder, much is observed by the upper layers of water.</a:t>
            </a:r>
          </a:p>
          <a:p>
            <a:r>
              <a:rPr lang="en-GB"/>
              <a:t>Like  penetration  in water depends upon the turbidity, motion, solute content and  planktonic growth of the water.</a:t>
            </a:r>
            <a:endParaRPr lang="en-US"/>
          </a:p>
        </p:txBody>
      </p:sp>
    </p:spTree>
    <p:extLst>
      <p:ext uri="{BB962C8B-B14F-4D97-AF65-F5344CB8AC3E}">
        <p14:creationId xmlns:p14="http://schemas.microsoft.com/office/powerpoint/2010/main" xmlns="" val="130619803"/>
      </p:ext>
    </p:extLst>
  </p:cSld>
  <p:clrMapOvr>
    <a:masterClrMapping/>
  </p:clrMapOvr>
  <p:transition spd="slow">
    <p:push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301CDB-7F5F-5A44-835C-BDAAFE65D1E0}"/>
              </a:ext>
            </a:extLst>
          </p:cNvPr>
          <p:cNvSpPr>
            <a:spLocks noGrp="1"/>
          </p:cNvSpPr>
          <p:nvPr>
            <p:ph type="title"/>
          </p:nvPr>
        </p:nvSpPr>
        <p:spPr/>
        <p:txBody>
          <a:bodyPr/>
          <a:lstStyle/>
          <a:p>
            <a:r>
              <a:rPr lang="en-GB" b="1"/>
              <a:t>Continue</a:t>
            </a:r>
            <a:endParaRPr lang="en-US" b="1"/>
          </a:p>
        </p:txBody>
      </p:sp>
      <p:sp>
        <p:nvSpPr>
          <p:cNvPr id="3" name="Content Placeholder 2">
            <a:extLst>
              <a:ext uri="{FF2B5EF4-FFF2-40B4-BE49-F238E27FC236}">
                <a16:creationId xmlns:a16="http://schemas.microsoft.com/office/drawing/2014/main" xmlns="" id="{CDA3E6B2-56CD-BC45-8866-53523D893CC1}"/>
              </a:ext>
            </a:extLst>
          </p:cNvPr>
          <p:cNvSpPr>
            <a:spLocks noGrp="1"/>
          </p:cNvSpPr>
          <p:nvPr>
            <p:ph idx="1"/>
          </p:nvPr>
        </p:nvSpPr>
        <p:spPr/>
        <p:txBody>
          <a:bodyPr/>
          <a:lstStyle/>
          <a:p>
            <a:r>
              <a:rPr lang="en-GB"/>
              <a:t>The intensity of light decreases successively with increasing depth.</a:t>
            </a:r>
          </a:p>
          <a:p>
            <a:r>
              <a:rPr lang="en-GB"/>
              <a:t>Usually at dawn, sunset, and in water, light intensities are weaker.</a:t>
            </a:r>
          </a:p>
          <a:p>
            <a:r>
              <a:rPr lang="en-GB"/>
              <a:t>At equator daylight prevails for about 12 hours out of every 24, in both summer and winter.</a:t>
            </a:r>
          </a:p>
          <a:p>
            <a:r>
              <a:rPr lang="en-GB"/>
              <a:t>Towards the poles, in summer day length becomes larger than 12 hours.</a:t>
            </a:r>
          </a:p>
        </p:txBody>
      </p:sp>
    </p:spTree>
    <p:extLst>
      <p:ext uri="{BB962C8B-B14F-4D97-AF65-F5344CB8AC3E}">
        <p14:creationId xmlns:p14="http://schemas.microsoft.com/office/powerpoint/2010/main" xmlns="" val="3371921513"/>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E94D2-E7E1-4B0A-A310-6F51FA956E9E}"/>
              </a:ext>
            </a:extLst>
          </p:cNvPr>
          <p:cNvSpPr>
            <a:spLocks noGrp="1"/>
          </p:cNvSpPr>
          <p:nvPr>
            <p:ph type="title"/>
          </p:nvPr>
        </p:nvSpPr>
        <p:spPr/>
        <p:txBody>
          <a:bodyPr/>
          <a:lstStyle/>
          <a:p>
            <a:r>
              <a:rPr lang="en-US" dirty="0"/>
              <a:t>Factors affecting Temperature</a:t>
            </a:r>
          </a:p>
        </p:txBody>
      </p:sp>
      <p:sp>
        <p:nvSpPr>
          <p:cNvPr id="3" name="Content Placeholder 2">
            <a:extLst>
              <a:ext uri="{FF2B5EF4-FFF2-40B4-BE49-F238E27FC236}">
                <a16:creationId xmlns:a16="http://schemas.microsoft.com/office/drawing/2014/main" xmlns="" id="{2CD110B3-3ABE-4704-BEC3-7AFF4B188150}"/>
              </a:ext>
            </a:extLst>
          </p:cNvPr>
          <p:cNvSpPr>
            <a:spLocks noGrp="1"/>
          </p:cNvSpPr>
          <p:nvPr>
            <p:ph idx="1"/>
          </p:nvPr>
        </p:nvSpPr>
        <p:spPr/>
        <p:txBody>
          <a:bodyPr>
            <a:normAutofit fontScale="92500" lnSpcReduction="10000"/>
          </a:bodyPr>
          <a:lstStyle/>
          <a:p>
            <a:r>
              <a:rPr lang="en-US" dirty="0"/>
              <a:t>Following factors affect variation in temperature.</a:t>
            </a:r>
          </a:p>
          <a:p>
            <a:pPr marL="457200" indent="-457200">
              <a:buFont typeface="+mj-lt"/>
              <a:buAutoNum type="arabicPeriod"/>
            </a:pPr>
            <a:r>
              <a:rPr lang="en-US" dirty="0"/>
              <a:t>Altitude</a:t>
            </a:r>
          </a:p>
          <a:p>
            <a:pPr marL="457200" indent="-457200">
              <a:buFont typeface="+mj-lt"/>
              <a:buAutoNum type="arabicPeriod"/>
            </a:pPr>
            <a:r>
              <a:rPr lang="en-US" dirty="0"/>
              <a:t>Latitude </a:t>
            </a:r>
          </a:p>
          <a:p>
            <a:pPr marL="457200" indent="-457200">
              <a:buFont typeface="+mj-lt"/>
              <a:buAutoNum type="arabicPeriod"/>
            </a:pPr>
            <a:r>
              <a:rPr lang="en-US" dirty="0"/>
              <a:t>Ocean currents</a:t>
            </a:r>
          </a:p>
          <a:p>
            <a:pPr marL="457200" indent="-457200">
              <a:buFont typeface="+mj-lt"/>
              <a:buAutoNum type="arabicPeriod"/>
            </a:pPr>
            <a:r>
              <a:rPr lang="en-US" dirty="0"/>
              <a:t>Prevailing winds</a:t>
            </a:r>
          </a:p>
          <a:p>
            <a:pPr marL="457200" indent="-457200">
              <a:buFont typeface="+mj-lt"/>
              <a:buAutoNum type="arabicPeriod"/>
            </a:pPr>
            <a:r>
              <a:rPr lang="en-US" dirty="0"/>
              <a:t>Slope features</a:t>
            </a:r>
          </a:p>
          <a:p>
            <a:pPr marL="457200" indent="-457200">
              <a:buFont typeface="+mj-lt"/>
              <a:buAutoNum type="arabicPeriod"/>
            </a:pPr>
            <a:r>
              <a:rPr lang="en-US" dirty="0"/>
              <a:t>Land and water </a:t>
            </a:r>
          </a:p>
          <a:p>
            <a:pPr marL="457200" indent="-457200">
              <a:buFont typeface="+mj-lt"/>
              <a:buAutoNum type="arabicPeriod"/>
            </a:pPr>
            <a:endParaRPr lang="en-US" dirty="0"/>
          </a:p>
        </p:txBody>
      </p:sp>
    </p:spTree>
    <p:extLst>
      <p:ext uri="{BB962C8B-B14F-4D97-AF65-F5344CB8AC3E}">
        <p14:creationId xmlns:p14="http://schemas.microsoft.com/office/powerpoint/2010/main" xmlns="" val="2104172788"/>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6EFE0-2E2B-4405-AFDF-917259C30233}"/>
              </a:ext>
            </a:extLst>
          </p:cNvPr>
          <p:cNvSpPr>
            <a:spLocks noGrp="1"/>
          </p:cNvSpPr>
          <p:nvPr>
            <p:ph type="title"/>
          </p:nvPr>
        </p:nvSpPr>
        <p:spPr/>
        <p:txBody>
          <a:bodyPr>
            <a:normAutofit/>
          </a:bodyPr>
          <a:lstStyle/>
          <a:p>
            <a:r>
              <a:rPr lang="en-GB" b="1" dirty="0"/>
              <a:t>1.Altitude</a:t>
            </a:r>
            <a:endParaRPr lang="en-US" b="1" dirty="0"/>
          </a:p>
        </p:txBody>
      </p:sp>
      <p:sp>
        <p:nvSpPr>
          <p:cNvPr id="3" name="Content Placeholder 2">
            <a:extLst>
              <a:ext uri="{FF2B5EF4-FFF2-40B4-BE49-F238E27FC236}">
                <a16:creationId xmlns:a16="http://schemas.microsoft.com/office/drawing/2014/main" xmlns="" id="{3EF0667B-0DF6-4D6F-A088-442155BABA33}"/>
              </a:ext>
            </a:extLst>
          </p:cNvPr>
          <p:cNvSpPr>
            <a:spLocks noGrp="1"/>
          </p:cNvSpPr>
          <p:nvPr>
            <p:ph idx="1"/>
          </p:nvPr>
        </p:nvSpPr>
        <p:spPr/>
        <p:txBody>
          <a:bodyPr>
            <a:normAutofit lnSpcReduction="10000"/>
          </a:bodyPr>
          <a:lstStyle/>
          <a:p>
            <a:pPr marL="0" indent="0">
              <a:buNone/>
            </a:pPr>
            <a:endParaRPr lang="en-US" sz="3200" b="1" dirty="0">
              <a:latin typeface="+mj-lt"/>
            </a:endParaRPr>
          </a:p>
          <a:p>
            <a:r>
              <a:rPr lang="en-US" dirty="0"/>
              <a:t>Atmosphere is heated  chiefly from below.</a:t>
            </a:r>
          </a:p>
          <a:p>
            <a:r>
              <a:rPr lang="en-US" dirty="0"/>
              <a:t>Lowest layer of air in contact with earth’s surface is thus, the warmest .</a:t>
            </a:r>
          </a:p>
          <a:p>
            <a:r>
              <a:rPr lang="en-US" dirty="0"/>
              <a:t>As one goes higher the temperature gradually  decreases and the air becomes</a:t>
            </a:r>
          </a:p>
          <a:p>
            <a:pPr marL="0" indent="0">
              <a:buNone/>
            </a:pPr>
            <a:r>
              <a:rPr lang="en-US" dirty="0"/>
              <a:t>     cooler. The normal lapse rate 1°C  for every 165 meters of ascent.</a:t>
            </a:r>
          </a:p>
          <a:p>
            <a:r>
              <a:rPr lang="en-US" dirty="0"/>
              <a:t> There are variations from the normal at various times of the day, in different season and in various locations.</a:t>
            </a:r>
          </a:p>
        </p:txBody>
      </p:sp>
    </p:spTree>
    <p:extLst>
      <p:ext uri="{BB962C8B-B14F-4D97-AF65-F5344CB8AC3E}">
        <p14:creationId xmlns:p14="http://schemas.microsoft.com/office/powerpoint/2010/main" xmlns="" val="1169620706"/>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9CDCB-95A1-4A0C-9489-9FD69E5D39C5}"/>
              </a:ext>
            </a:extLst>
          </p:cNvPr>
          <p:cNvSpPr>
            <a:spLocks noGrp="1"/>
          </p:cNvSpPr>
          <p:nvPr>
            <p:ph type="title"/>
          </p:nvPr>
        </p:nvSpPr>
        <p:spPr/>
        <p:txBody>
          <a:bodyPr/>
          <a:lstStyle/>
          <a:p>
            <a:r>
              <a:rPr lang="en-US" dirty="0"/>
              <a:t>continue</a:t>
            </a:r>
          </a:p>
        </p:txBody>
      </p:sp>
      <p:pic>
        <p:nvPicPr>
          <p:cNvPr id="8" name="Content Placeholder 7">
            <a:extLst>
              <a:ext uri="{FF2B5EF4-FFF2-40B4-BE49-F238E27FC236}">
                <a16:creationId xmlns:a16="http://schemas.microsoft.com/office/drawing/2014/main" xmlns="" id="{8B02A650-627F-47D3-8EB6-7FDF88825F44}"/>
              </a:ext>
            </a:extLst>
          </p:cNvPr>
          <p:cNvPicPr>
            <a:picLocks noGrp="1" noChangeAspect="1"/>
          </p:cNvPicPr>
          <p:nvPr>
            <p:ph idx="1"/>
          </p:nvPr>
        </p:nvPicPr>
        <p:blipFill>
          <a:blip r:embed="rId2"/>
          <a:stretch>
            <a:fillRect/>
          </a:stretch>
        </p:blipFill>
        <p:spPr>
          <a:xfrm>
            <a:off x="2902546" y="2557463"/>
            <a:ext cx="6386908" cy="3317875"/>
          </a:xfrm>
        </p:spPr>
      </p:pic>
    </p:spTree>
    <p:extLst>
      <p:ext uri="{BB962C8B-B14F-4D97-AF65-F5344CB8AC3E}">
        <p14:creationId xmlns:p14="http://schemas.microsoft.com/office/powerpoint/2010/main" xmlns="" val="3174709577"/>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F83C1-2D73-415E-AAD1-F8BAB483B621}"/>
              </a:ext>
            </a:extLst>
          </p:cNvPr>
          <p:cNvSpPr>
            <a:spLocks noGrp="1"/>
          </p:cNvSpPr>
          <p:nvPr>
            <p:ph type="title"/>
          </p:nvPr>
        </p:nvSpPr>
        <p:spPr/>
        <p:txBody>
          <a:bodyPr/>
          <a:lstStyle/>
          <a:p>
            <a:r>
              <a:rPr lang="en-US" b="1" dirty="0"/>
              <a:t>2. Latitude</a:t>
            </a:r>
          </a:p>
        </p:txBody>
      </p:sp>
      <p:sp>
        <p:nvSpPr>
          <p:cNvPr id="3" name="Content Placeholder 2">
            <a:extLst>
              <a:ext uri="{FF2B5EF4-FFF2-40B4-BE49-F238E27FC236}">
                <a16:creationId xmlns:a16="http://schemas.microsoft.com/office/drawing/2014/main" xmlns="" id="{2A0B34B7-B21F-41FD-8EBC-770480B09067}"/>
              </a:ext>
            </a:extLst>
          </p:cNvPr>
          <p:cNvSpPr>
            <a:spLocks noGrp="1"/>
          </p:cNvSpPr>
          <p:nvPr>
            <p:ph idx="1"/>
          </p:nvPr>
        </p:nvSpPr>
        <p:spPr/>
        <p:txBody>
          <a:bodyPr/>
          <a:lstStyle/>
          <a:p>
            <a:r>
              <a:rPr lang="en-US" dirty="0"/>
              <a:t>Isolation is responsible for variation in temperature in latitudinal regions on earth. This is because of difference in receipt of incoming solar radiations which varies with the latitude.</a:t>
            </a:r>
          </a:p>
          <a:p>
            <a:r>
              <a:rPr lang="en-US" dirty="0"/>
              <a:t>Hence isolation is an important factor , which through inclination of sun’s rays and duration, effects temperature of atmosphere.</a:t>
            </a:r>
          </a:p>
          <a:p>
            <a:r>
              <a:rPr lang="en-US" dirty="0"/>
              <a:t>They are responsible for warm temperatures in the tropics and gradual reduce in temperature values towards poles.</a:t>
            </a:r>
          </a:p>
          <a:p>
            <a:endParaRPr lang="en-US" dirty="0"/>
          </a:p>
        </p:txBody>
      </p:sp>
    </p:spTree>
    <p:extLst>
      <p:ext uri="{BB962C8B-B14F-4D97-AF65-F5344CB8AC3E}">
        <p14:creationId xmlns:p14="http://schemas.microsoft.com/office/powerpoint/2010/main" xmlns="" val="2424783166"/>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648FC-CF46-4EC8-BC2F-44C1A74E11EB}"/>
              </a:ext>
            </a:extLst>
          </p:cNvPr>
          <p:cNvSpPr>
            <a:spLocks noGrp="1"/>
          </p:cNvSpPr>
          <p:nvPr>
            <p:ph type="title"/>
          </p:nvPr>
        </p:nvSpPr>
        <p:spPr/>
        <p:txBody>
          <a:bodyPr/>
          <a:lstStyle/>
          <a:p>
            <a:r>
              <a:rPr lang="en-US" b="1" dirty="0"/>
              <a:t>continue</a:t>
            </a:r>
          </a:p>
        </p:txBody>
      </p:sp>
      <p:pic>
        <p:nvPicPr>
          <p:cNvPr id="5" name="Content Placeholder 4">
            <a:extLst>
              <a:ext uri="{FF2B5EF4-FFF2-40B4-BE49-F238E27FC236}">
                <a16:creationId xmlns:a16="http://schemas.microsoft.com/office/drawing/2014/main" xmlns="" id="{DC8B5FC7-5970-4264-8B54-F7BE184CCF2A}"/>
              </a:ext>
            </a:extLst>
          </p:cNvPr>
          <p:cNvPicPr>
            <a:picLocks noGrp="1" noChangeAspect="1"/>
          </p:cNvPicPr>
          <p:nvPr>
            <p:ph idx="1"/>
          </p:nvPr>
        </p:nvPicPr>
        <p:blipFill>
          <a:blip r:embed="rId2"/>
          <a:stretch>
            <a:fillRect/>
          </a:stretch>
        </p:blipFill>
        <p:spPr>
          <a:xfrm>
            <a:off x="1510748" y="2464904"/>
            <a:ext cx="9601196" cy="3670853"/>
          </a:xfrm>
        </p:spPr>
      </p:pic>
    </p:spTree>
    <p:extLst>
      <p:ext uri="{BB962C8B-B14F-4D97-AF65-F5344CB8AC3E}">
        <p14:creationId xmlns:p14="http://schemas.microsoft.com/office/powerpoint/2010/main" xmlns="" val="3243261280"/>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59B2E-282D-4F0A-9C06-C43E18F0AC4A}"/>
              </a:ext>
            </a:extLst>
          </p:cNvPr>
          <p:cNvSpPr>
            <a:spLocks noGrp="1"/>
          </p:cNvSpPr>
          <p:nvPr>
            <p:ph type="title"/>
          </p:nvPr>
        </p:nvSpPr>
        <p:spPr/>
        <p:txBody>
          <a:bodyPr/>
          <a:lstStyle/>
          <a:p>
            <a:r>
              <a:rPr lang="en-US" b="1" dirty="0"/>
              <a:t>3.Ocean currents</a:t>
            </a:r>
          </a:p>
        </p:txBody>
      </p:sp>
      <p:sp>
        <p:nvSpPr>
          <p:cNvPr id="3" name="Content Placeholder 2">
            <a:extLst>
              <a:ext uri="{FF2B5EF4-FFF2-40B4-BE49-F238E27FC236}">
                <a16:creationId xmlns:a16="http://schemas.microsoft.com/office/drawing/2014/main" xmlns="" id="{72336BB5-FAC1-4320-B7F2-74307120C919}"/>
              </a:ext>
            </a:extLst>
          </p:cNvPr>
          <p:cNvSpPr>
            <a:spLocks noGrp="1"/>
          </p:cNvSpPr>
          <p:nvPr>
            <p:ph idx="1"/>
          </p:nvPr>
        </p:nvSpPr>
        <p:spPr/>
        <p:txBody>
          <a:bodyPr>
            <a:normAutofit fontScale="92500" lnSpcReduction="10000"/>
          </a:bodyPr>
          <a:lstStyle/>
          <a:p>
            <a:r>
              <a:rPr lang="en-US" dirty="0"/>
              <a:t>Ocean currents effect the temperature of adjacent land regions.</a:t>
            </a:r>
          </a:p>
          <a:p>
            <a:r>
              <a:rPr lang="en-US" dirty="0"/>
              <a:t>Warm current increase the temperature of coastal areas, whereas cooler current lower them.</a:t>
            </a:r>
          </a:p>
          <a:p>
            <a:r>
              <a:rPr lang="en-US" dirty="0"/>
              <a:t>Wind directions prevailing in the area carry in a particular direction the moderating influence of oceanic current.</a:t>
            </a:r>
          </a:p>
          <a:p>
            <a:r>
              <a:rPr lang="en-US" dirty="0"/>
              <a:t>In higher latitudes eastern coasts are cooler than western coasts at same latitude.</a:t>
            </a:r>
          </a:p>
          <a:p>
            <a:r>
              <a:rPr lang="en-US" dirty="0"/>
              <a:t>The effect of cold currents is most pronounced in the tropics  during summer months in mid –latitudes.</a:t>
            </a:r>
          </a:p>
          <a:p>
            <a:endParaRPr lang="en-US" dirty="0"/>
          </a:p>
          <a:p>
            <a:endParaRPr lang="en-US" dirty="0"/>
          </a:p>
        </p:txBody>
      </p:sp>
    </p:spTree>
    <p:extLst>
      <p:ext uri="{BB962C8B-B14F-4D97-AF65-F5344CB8AC3E}">
        <p14:creationId xmlns:p14="http://schemas.microsoft.com/office/powerpoint/2010/main" xmlns="" val="3438415359"/>
      </p:ext>
    </p:extLst>
  </p:cSld>
  <p:clrMapOvr>
    <a:masterClrMapping/>
  </p:clrMapOvr>
  <p:transition spd="slow">
    <p:push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132</TotalTime>
  <Words>1888</Words>
  <Application>Microsoft Office PowerPoint</Application>
  <PresentationFormat>Custom</PresentationFormat>
  <Paragraphs>146</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Organic</vt:lpstr>
      <vt:lpstr>FACTORS AFFECTING VARIATION IN LIGHT AND TEMPERATURE</vt:lpstr>
      <vt:lpstr> TEMPERATURE</vt:lpstr>
      <vt:lpstr>continue</vt:lpstr>
      <vt:lpstr>Factors affecting Temperature</vt:lpstr>
      <vt:lpstr>1.Altitude</vt:lpstr>
      <vt:lpstr>continue</vt:lpstr>
      <vt:lpstr>2. Latitude</vt:lpstr>
      <vt:lpstr>continue</vt:lpstr>
      <vt:lpstr>3.Ocean currents</vt:lpstr>
      <vt:lpstr>continue</vt:lpstr>
      <vt:lpstr>4.Prevailing winds</vt:lpstr>
      <vt:lpstr>continue</vt:lpstr>
      <vt:lpstr>continue</vt:lpstr>
      <vt:lpstr>5. Land and Water</vt:lpstr>
      <vt:lpstr>continue</vt:lpstr>
      <vt:lpstr>continue</vt:lpstr>
      <vt:lpstr>continue</vt:lpstr>
      <vt:lpstr>6.Slope features</vt:lpstr>
      <vt:lpstr>continue</vt:lpstr>
      <vt:lpstr>continue</vt:lpstr>
      <vt:lpstr>Continue</vt:lpstr>
      <vt:lpstr>Factors affecting light</vt:lpstr>
      <vt:lpstr>1-Effect of Atmosphere</vt:lpstr>
      <vt:lpstr>Continue</vt:lpstr>
      <vt:lpstr>Continue</vt:lpstr>
      <vt:lpstr>Continue</vt:lpstr>
      <vt:lpstr>Continue</vt:lpstr>
      <vt:lpstr>Continue</vt:lpstr>
      <vt:lpstr>Continue</vt:lpstr>
      <vt:lpstr>Continue</vt:lpstr>
      <vt:lpstr>Continue</vt:lpstr>
      <vt:lpstr>Continue</vt:lpstr>
      <vt:lpstr>2. Effect of layers of vegetation</vt:lpstr>
      <vt:lpstr>Continue</vt:lpstr>
      <vt:lpstr>Continue</vt:lpstr>
      <vt:lpstr>Effect of layers of water</vt:lpstr>
      <vt:lpstr>Continue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VARIATION IN LIGHT AND TEMPERATURE</dc:title>
  <dc:creator>●๋•ησмι●๋• ●๋•яαηα●๋•</dc:creator>
  <cp:lastModifiedBy>BASHARAT MAHMOOD</cp:lastModifiedBy>
  <cp:revision>27</cp:revision>
  <dcterms:created xsi:type="dcterms:W3CDTF">2019-02-13T13:10:47Z</dcterms:created>
  <dcterms:modified xsi:type="dcterms:W3CDTF">2020-05-08T05:53:45Z</dcterms:modified>
</cp:coreProperties>
</file>