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61" r:id="rId4"/>
    <p:sldId id="270" r:id="rId5"/>
    <p:sldId id="262" r:id="rId6"/>
    <p:sldId id="274" r:id="rId7"/>
    <p:sldId id="271" r:id="rId8"/>
    <p:sldId id="272" r:id="rId9"/>
    <p:sldId id="273" r:id="rId10"/>
    <p:sldId id="264" r:id="rId11"/>
    <p:sldId id="265" r:id="rId12"/>
    <p:sldId id="269" r:id="rId13"/>
    <p:sldId id="276" r:id="rId14"/>
    <p:sldId id="268" r:id="rId15"/>
    <p:sldId id="277" r:id="rId16"/>
    <p:sldId id="278" r:id="rId17"/>
    <p:sldId id="279" r:id="rId18"/>
    <p:sldId id="280" r:id="rId19"/>
    <p:sldId id="281" r:id="rId20"/>
    <p:sldId id="282" r:id="rId21"/>
    <p:sldId id="28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cdn.biologydiscussion.com/wp-content/uploads/2016/09/image-77.p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Gaseous Exchange in Plants</a:t>
            </a:r>
            <a:endParaRPr lang="en-US" dirty="0"/>
          </a:p>
        </p:txBody>
      </p:sp>
      <p:sp>
        <p:nvSpPr>
          <p:cNvPr id="3" name="Subtitle 2"/>
          <p:cNvSpPr>
            <a:spLocks noGrp="1"/>
          </p:cNvSpPr>
          <p:nvPr>
            <p:ph type="subTitle" idx="1"/>
          </p:nvPr>
        </p:nvSpPr>
        <p:spPr/>
        <p:txBody>
          <a:bodyPr>
            <a:normAutofit/>
          </a:bodyPr>
          <a:lstStyle/>
          <a:p>
            <a:pPr algn="l"/>
            <a:r>
              <a:rPr lang="en-US" dirty="0" smtClean="0"/>
              <a:t>Mechanism </a:t>
            </a:r>
            <a:r>
              <a:rPr lang="en-US" dirty="0" smtClean="0"/>
              <a:t>of </a:t>
            </a:r>
            <a:r>
              <a:rPr lang="en-US" dirty="0" err="1" smtClean="0"/>
              <a:t>stomatal</a:t>
            </a:r>
            <a:r>
              <a:rPr lang="en-US" dirty="0" smtClean="0"/>
              <a:t> regulation</a:t>
            </a:r>
          </a:p>
          <a:p>
            <a:pPr algn="l"/>
            <a:r>
              <a:rPr lang="en-US" dirty="0" smtClean="0"/>
              <a:t>Factors </a:t>
            </a:r>
            <a:r>
              <a:rPr lang="en-US" dirty="0" smtClean="0"/>
              <a:t>affecting </a:t>
            </a:r>
            <a:r>
              <a:rPr lang="en-US" dirty="0" err="1" smtClean="0"/>
              <a:t>stomatal</a:t>
            </a:r>
            <a:r>
              <a:rPr lang="en-US" dirty="0" smtClean="0"/>
              <a:t> regulation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i</a:t>
            </a:r>
            <a:r>
              <a:rPr lang="en-US" b="1" dirty="0" smtClean="0"/>
              <a:t>.  The Starch - Sugar </a:t>
            </a:r>
            <a:r>
              <a:rPr lang="en-US" b="1" dirty="0" err="1" smtClean="0"/>
              <a:t>interconversion</a:t>
            </a:r>
            <a:r>
              <a:rPr lang="en-US" b="1" dirty="0" smtClean="0"/>
              <a:t> Theory</a:t>
            </a:r>
            <a:endParaRPr lang="en-US" dirty="0"/>
          </a:p>
        </p:txBody>
      </p:sp>
      <p:sp>
        <p:nvSpPr>
          <p:cNvPr id="3" name="Content Placeholder 2"/>
          <p:cNvSpPr>
            <a:spLocks noGrp="1"/>
          </p:cNvSpPr>
          <p:nvPr>
            <p:ph idx="1"/>
          </p:nvPr>
        </p:nvSpPr>
        <p:spPr/>
        <p:txBody>
          <a:bodyPr>
            <a:normAutofit/>
          </a:bodyPr>
          <a:lstStyle/>
          <a:p>
            <a:r>
              <a:rPr lang="en-US" dirty="0" smtClean="0"/>
              <a:t> Steward (1964) holds that during the day the enzyme </a:t>
            </a:r>
            <a:r>
              <a:rPr lang="en-US" b="1" dirty="0" err="1" smtClean="0"/>
              <a:t>phosphorylase</a:t>
            </a:r>
            <a:r>
              <a:rPr lang="en-US" dirty="0" smtClean="0"/>
              <a:t> converts starch to sugar, thus increasing osmotic potential of guard cells causing entry of water. The reverse reaction occurs at night bringing about closure.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ii.  Active Potassium (K+) Theory:</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dirty="0" smtClean="0"/>
              <a:t>This was observed  that opening of stomata occurs due to the influx of K</a:t>
            </a:r>
            <a:r>
              <a:rPr lang="en-US" baseline="30000" dirty="0" smtClean="0"/>
              <a:t>+ </a:t>
            </a:r>
            <a:r>
              <a:rPr lang="en-US" dirty="0" smtClean="0"/>
              <a:t>ions into the guard cells.</a:t>
            </a:r>
          </a:p>
          <a:p>
            <a:pPr fontAlgn="base"/>
            <a:r>
              <a:rPr lang="en-US" dirty="0" smtClean="0"/>
              <a:t>The sources of K</a:t>
            </a:r>
            <a:r>
              <a:rPr lang="en-US" baseline="30000" dirty="0" smtClean="0"/>
              <a:t>+</a:t>
            </a:r>
            <a:r>
              <a:rPr lang="en-US" dirty="0" smtClean="0"/>
              <a:t> ions are nearby subsidiary and epidermal cells, thereby increasing the concentration from </a:t>
            </a:r>
            <a:r>
              <a:rPr lang="en-US" dirty="0" smtClean="0">
                <a:solidFill>
                  <a:srgbClr val="FF0000"/>
                </a:solidFill>
              </a:rPr>
              <a:t>50 </a:t>
            </a:r>
            <a:r>
              <a:rPr lang="en-US" dirty="0" err="1" smtClean="0">
                <a:solidFill>
                  <a:srgbClr val="FF0000"/>
                </a:solidFill>
              </a:rPr>
              <a:t>mM</a:t>
            </a:r>
            <a:r>
              <a:rPr lang="en-US" dirty="0" smtClean="0">
                <a:solidFill>
                  <a:srgbClr val="FF0000"/>
                </a:solidFill>
              </a:rPr>
              <a:t> to 300 </a:t>
            </a:r>
            <a:r>
              <a:rPr lang="en-US" dirty="0" err="1" smtClean="0">
                <a:solidFill>
                  <a:srgbClr val="FF0000"/>
                </a:solidFill>
              </a:rPr>
              <a:t>mM</a:t>
            </a:r>
            <a:r>
              <a:rPr lang="en-US" dirty="0" smtClean="0">
                <a:solidFill>
                  <a:srgbClr val="FF0000"/>
                </a:solidFill>
              </a:rPr>
              <a:t> in guard cells</a:t>
            </a:r>
            <a:r>
              <a:rPr lang="en-US" dirty="0" smtClean="0"/>
              <a:t>. The increase in K</a:t>
            </a:r>
            <a:r>
              <a:rPr lang="en-US" baseline="30000" dirty="0" smtClean="0"/>
              <a:t>+</a:t>
            </a:r>
            <a:r>
              <a:rPr lang="en-US" dirty="0" smtClean="0"/>
              <a:t> ions concentration increases the osmotic concentration of guard cells thus leading to </a:t>
            </a:r>
            <a:r>
              <a:rPr lang="en-US" dirty="0" err="1" smtClean="0"/>
              <a:t>stomatal</a:t>
            </a:r>
            <a:r>
              <a:rPr lang="en-US" dirty="0" smtClean="0"/>
              <a:t> opening. The uptake of potassium K</a:t>
            </a:r>
            <a:r>
              <a:rPr lang="en-US" baseline="30000" dirty="0" smtClean="0"/>
              <a:t>+</a:t>
            </a:r>
            <a:r>
              <a:rPr lang="en-US" dirty="0" smtClean="0"/>
              <a:t> controls the gradient in the water potential.</a:t>
            </a:r>
          </a:p>
          <a:p>
            <a:pPr fontAlgn="base"/>
            <a:r>
              <a:rPr lang="en-US" dirty="0" smtClean="0"/>
              <a:t>This in turn triggers osmotic flow of water into the guard cells raising the </a:t>
            </a:r>
            <a:r>
              <a:rPr lang="en-US" dirty="0" err="1" smtClean="0"/>
              <a:t>turgor</a:t>
            </a:r>
            <a:r>
              <a:rPr lang="en-US" dirty="0" smtClean="0"/>
              <a:t> pressure. ATP helps in entry of K</a:t>
            </a:r>
            <a:r>
              <a:rPr lang="en-US" baseline="30000" dirty="0" smtClean="0"/>
              <a:t>+</a:t>
            </a:r>
            <a:r>
              <a:rPr lang="en-US" dirty="0" smtClean="0"/>
              <a:t> ions into the guard cells.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Guard </a:t>
            </a:r>
            <a:r>
              <a:rPr lang="en-US" dirty="0" err="1" smtClean="0"/>
              <a:t>cells→Photosynthesis→ATP</a:t>
            </a:r>
            <a:r>
              <a:rPr lang="en-US" dirty="0" smtClean="0"/>
              <a:t> synthesis</a:t>
            </a:r>
          </a:p>
          <a:p>
            <a:r>
              <a:rPr lang="en-US" dirty="0" smtClean="0"/>
              <a:t>                                 ↓</a:t>
            </a:r>
          </a:p>
          <a:p>
            <a:r>
              <a:rPr lang="en-US" dirty="0" smtClean="0"/>
              <a:t>                                 Reduced Co</a:t>
            </a:r>
            <a:r>
              <a:rPr lang="en-US" sz="1200" dirty="0" smtClean="0"/>
              <a:t>2</a:t>
            </a:r>
            <a:r>
              <a:rPr lang="en-US" sz="1600" dirty="0" smtClean="0"/>
              <a:t>→ </a:t>
            </a:r>
            <a:r>
              <a:rPr lang="en-US" sz="2800" dirty="0" smtClean="0"/>
              <a:t>pH increases</a:t>
            </a:r>
          </a:p>
          <a:p>
            <a:r>
              <a:rPr lang="en-US" sz="2800" dirty="0" smtClean="0"/>
              <a:t>                                                                       ↓</a:t>
            </a:r>
          </a:p>
          <a:p>
            <a:r>
              <a:rPr lang="en-US" sz="2800" dirty="0" smtClean="0"/>
              <a:t>                                      </a:t>
            </a:r>
            <a:r>
              <a:rPr lang="en-US" sz="2800" dirty="0" err="1" smtClean="0"/>
              <a:t>Malic</a:t>
            </a:r>
            <a:r>
              <a:rPr lang="en-US" sz="2800" dirty="0" smtClean="0"/>
              <a:t> Acid=HCO3+PEP</a:t>
            </a:r>
          </a:p>
          <a:p>
            <a:r>
              <a:rPr lang="en-US" sz="2800" dirty="0" err="1" smtClean="0"/>
              <a:t>Malic</a:t>
            </a:r>
            <a:r>
              <a:rPr lang="en-US" sz="2800" dirty="0" smtClean="0"/>
              <a:t> acid is weak acid being dissociates into H+ and </a:t>
            </a:r>
            <a:r>
              <a:rPr lang="en-US" sz="2800" dirty="0" err="1" smtClean="0"/>
              <a:t>malate</a:t>
            </a:r>
            <a:r>
              <a:rPr lang="en-US" sz="2800" dirty="0" smtClean="0"/>
              <a:t> ions</a:t>
            </a:r>
          </a:p>
          <a:p>
            <a:pPr>
              <a:buNone/>
            </a:pPr>
            <a:r>
              <a:rPr lang="en-US" sz="2800" dirty="0" err="1" smtClean="0"/>
              <a:t>ATPase</a:t>
            </a:r>
            <a:r>
              <a:rPr lang="en-US" sz="2800" dirty="0" smtClean="0"/>
              <a:t> mediated H+/K+ exchange activity moves K+ into the guard cells, anions follow passively</a:t>
            </a:r>
          </a:p>
          <a:p>
            <a:pPr>
              <a:buNone/>
            </a:pPr>
            <a:r>
              <a:rPr lang="en-US" sz="2800" dirty="0" smtClean="0"/>
              <a:t>                                     ↓</a:t>
            </a:r>
          </a:p>
          <a:p>
            <a:pPr>
              <a:buNone/>
            </a:pPr>
            <a:r>
              <a:rPr lang="en-US" sz="2800" dirty="0" smtClean="0"/>
              <a:t>      Osmotic potential increases in guard cells and stomata open</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r>
              <a:rPr lang="en-US" sz="2400" dirty="0" err="1" smtClean="0"/>
              <a:t>Noggle</a:t>
            </a:r>
            <a:r>
              <a:rPr lang="en-US" sz="2400" dirty="0" smtClean="0"/>
              <a:t> and Fritz (1976) supported this theory and gave a scheme for opening of stomata.</a:t>
            </a:r>
          </a:p>
          <a:p>
            <a:r>
              <a:rPr lang="en-US" sz="2400" dirty="0" smtClean="0"/>
              <a:t>Light</a:t>
            </a:r>
          </a:p>
          <a:p>
            <a:r>
              <a:rPr lang="en-US" sz="2400" dirty="0" smtClean="0"/>
              <a:t>Starch</a:t>
            </a:r>
          </a:p>
          <a:p>
            <a:r>
              <a:rPr lang="en-US" sz="2400" dirty="0" smtClean="0"/>
              <a:t>Production of </a:t>
            </a:r>
            <a:r>
              <a:rPr lang="en-US" sz="2400" dirty="0" err="1" smtClean="0"/>
              <a:t>Malic</a:t>
            </a:r>
            <a:r>
              <a:rPr lang="en-US" sz="2400" dirty="0" smtClean="0"/>
              <a:t> acid</a:t>
            </a:r>
          </a:p>
          <a:p>
            <a:r>
              <a:rPr lang="en-US" sz="2400" dirty="0" smtClean="0"/>
              <a:t>Dissociation into H+ and </a:t>
            </a:r>
            <a:r>
              <a:rPr lang="en-US" sz="2400" dirty="0" err="1" smtClean="0"/>
              <a:t>Malate</a:t>
            </a:r>
            <a:endParaRPr lang="en-US" sz="2400" dirty="0" smtClean="0"/>
          </a:p>
          <a:p>
            <a:r>
              <a:rPr lang="en-US" sz="2400" dirty="0" smtClean="0"/>
              <a:t>Exit of H+ and entry of K+ ions</a:t>
            </a:r>
          </a:p>
          <a:p>
            <a:r>
              <a:rPr lang="en-US" sz="2400" dirty="0" smtClean="0"/>
              <a:t>Formation of Potassium </a:t>
            </a:r>
            <a:r>
              <a:rPr lang="en-US" sz="2400" dirty="0" err="1" smtClean="0"/>
              <a:t>malate</a:t>
            </a:r>
            <a:endParaRPr lang="en-US" sz="2400" dirty="0" smtClean="0"/>
          </a:p>
          <a:p>
            <a:r>
              <a:rPr lang="en-US" sz="2400" dirty="0" smtClean="0"/>
              <a:t>Increase of OP of guard cells</a:t>
            </a:r>
          </a:p>
          <a:p>
            <a:r>
              <a:rPr lang="en-US" sz="2400" dirty="0" smtClean="0"/>
              <a:t>Entry of water into guard cells</a:t>
            </a:r>
          </a:p>
          <a:p>
            <a:r>
              <a:rPr lang="en-US" sz="2400" dirty="0" smtClean="0"/>
              <a:t>Increase in </a:t>
            </a:r>
            <a:r>
              <a:rPr lang="en-US" sz="2400" dirty="0" err="1" smtClean="0"/>
              <a:t>turgor</a:t>
            </a:r>
            <a:r>
              <a:rPr lang="en-US" sz="2400" dirty="0" smtClean="0"/>
              <a:t> of guard cells</a:t>
            </a:r>
          </a:p>
          <a:p>
            <a:r>
              <a:rPr lang="en-US" sz="2400" dirty="0" smtClean="0"/>
              <a:t>Stoma opens</a:t>
            </a:r>
          </a:p>
          <a:p>
            <a:r>
              <a:rPr lang="en-US" sz="2400" dirty="0" smtClean="0"/>
              <a:t>This theory is the widely accepted one as Levitt was able to demonstrate rise in K+ ion level during the day and the formation of organic acids like </a:t>
            </a:r>
            <a:r>
              <a:rPr lang="en-US" sz="2400" dirty="0" err="1" smtClean="0"/>
              <a:t>malic</a:t>
            </a:r>
            <a:r>
              <a:rPr lang="en-US" sz="2400" dirty="0" smtClean="0"/>
              <a:t> acid with the unused CO2 present in the guard cells.</a:t>
            </a:r>
          </a:p>
          <a:p>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err="1" smtClean="0"/>
              <a:t>Malic</a:t>
            </a:r>
            <a:r>
              <a:rPr lang="en-US" sz="3200" b="1" dirty="0" smtClean="0"/>
              <a:t> acid further dissociates to form H</a:t>
            </a:r>
            <a:r>
              <a:rPr lang="en-US" sz="3200" b="1" baseline="30000" dirty="0" smtClean="0"/>
              <a:t>+ </a:t>
            </a:r>
            <a:r>
              <a:rPr lang="en-US" sz="3200" b="1" dirty="0" smtClean="0"/>
              <a:t>and </a:t>
            </a:r>
            <a:r>
              <a:rPr lang="en-US" sz="3200" b="1" dirty="0" err="1" smtClean="0"/>
              <a:t>malate</a:t>
            </a:r>
            <a:r>
              <a:rPr lang="en-US" sz="3200" b="1" dirty="0" smtClean="0"/>
              <a:t> anion. The uptake of potassium K+ ions is balanced by one of the following:</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pPr fontAlgn="base"/>
            <a:r>
              <a:rPr lang="en-US" dirty="0" smtClean="0"/>
              <a:t>(</a:t>
            </a:r>
            <a:r>
              <a:rPr lang="en-US" dirty="0" err="1" smtClean="0"/>
              <a:t>i</a:t>
            </a:r>
            <a:r>
              <a:rPr lang="en-US" dirty="0" smtClean="0"/>
              <a:t>) Uptake of </a:t>
            </a:r>
            <a:r>
              <a:rPr lang="en-US" dirty="0" err="1" smtClean="0"/>
              <a:t>Cl</a:t>
            </a:r>
            <a:r>
              <a:rPr lang="en-US" baseline="30000" dirty="0" smtClean="0"/>
              <a:t>–</a:t>
            </a:r>
            <a:endParaRPr lang="en-US" dirty="0" smtClean="0"/>
          </a:p>
          <a:p>
            <a:pPr fontAlgn="base"/>
            <a:r>
              <a:rPr lang="en-US" dirty="0" smtClean="0"/>
              <a:t>(ii) Transport of H</a:t>
            </a:r>
            <a:r>
              <a:rPr lang="en-US" baseline="30000" dirty="0" smtClean="0"/>
              <a:t>+</a:t>
            </a:r>
            <a:r>
              <a:rPr lang="en-US" dirty="0" smtClean="0"/>
              <a:t> ions from organic acids, such as </a:t>
            </a:r>
            <a:r>
              <a:rPr lang="en-US" dirty="0" err="1" smtClean="0"/>
              <a:t>malic</a:t>
            </a:r>
            <a:r>
              <a:rPr lang="en-US" dirty="0" smtClean="0"/>
              <a:t> acid</a:t>
            </a:r>
          </a:p>
          <a:p>
            <a:pPr fontAlgn="base"/>
            <a:r>
              <a:rPr lang="en-US" dirty="0" smtClean="0"/>
              <a:t>(iii) By negative charges of organic acids when they lose H</a:t>
            </a:r>
            <a:r>
              <a:rPr lang="en-US" baseline="30000" dirty="0" smtClean="0"/>
              <a:t>+</a:t>
            </a:r>
            <a:r>
              <a:rPr lang="en-US" dirty="0" smtClean="0"/>
              <a:t> ions.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pPr algn="just" fontAlgn="base"/>
            <a:r>
              <a:rPr lang="en-US" dirty="0" smtClean="0"/>
              <a:t>The accumulation of large amounts of K</a:t>
            </a:r>
            <a:r>
              <a:rPr lang="en-US" baseline="30000" dirty="0" smtClean="0"/>
              <a:t>+</a:t>
            </a:r>
            <a:r>
              <a:rPr lang="en-US" dirty="0" smtClean="0"/>
              <a:t> ions in guard cells is electrically balanced by the uptake of negatively charged ions, i.e., chloride and </a:t>
            </a:r>
            <a:r>
              <a:rPr lang="en-US" dirty="0" err="1" smtClean="0"/>
              <a:t>malate</a:t>
            </a:r>
            <a:r>
              <a:rPr lang="en-US" dirty="0" smtClean="0"/>
              <a:t>. The high amount of </a:t>
            </a:r>
            <a:r>
              <a:rPr lang="en-US" dirty="0" err="1" smtClean="0"/>
              <a:t>malate</a:t>
            </a:r>
            <a:r>
              <a:rPr lang="en-US" dirty="0" smtClean="0"/>
              <a:t> in guard cells of open stomata accumulates by hydrolysis of starch.</a:t>
            </a:r>
          </a:p>
          <a:p>
            <a:pPr algn="just" fontAlgn="base"/>
            <a:r>
              <a:rPr lang="en-US" dirty="0" smtClean="0"/>
              <a:t>The </a:t>
            </a:r>
            <a:r>
              <a:rPr lang="en-US" dirty="0" err="1" smtClean="0"/>
              <a:t>stomatal</a:t>
            </a:r>
            <a:r>
              <a:rPr lang="en-US" dirty="0" smtClean="0"/>
              <a:t> closure is considered to be brought about by a passive or highly </a:t>
            </a:r>
            <a:r>
              <a:rPr lang="en-US" dirty="0" err="1" smtClean="0"/>
              <a:t>catalysed</a:t>
            </a:r>
            <a:r>
              <a:rPr lang="en-US" dirty="0" smtClean="0"/>
              <a:t> excretion of K</a:t>
            </a:r>
            <a:r>
              <a:rPr lang="en-US" baseline="30000" dirty="0" smtClean="0"/>
              <a:t>+</a:t>
            </a:r>
            <a:r>
              <a:rPr lang="en-US" dirty="0" smtClean="0"/>
              <a:t> and CI</a:t>
            </a:r>
            <a:r>
              <a:rPr lang="en-US" baseline="30000" dirty="0" smtClean="0"/>
              <a:t>−</a:t>
            </a:r>
            <a:r>
              <a:rPr lang="en-US" dirty="0" smtClean="0"/>
              <a:t> from the guard cells to the epidermal tissue in general and subsidiary cells in particular. It is thought that subsidiary cells have an active </a:t>
            </a:r>
            <a:r>
              <a:rPr lang="en-US" dirty="0" err="1" smtClean="0"/>
              <a:t>reabsorption</a:t>
            </a:r>
            <a:r>
              <a:rPr lang="en-US" dirty="0" smtClean="0"/>
              <a:t> mechanism of K</a:t>
            </a:r>
            <a:r>
              <a:rPr lang="en-US" baseline="30000" dirty="0" smtClean="0"/>
              <a:t>+</a:t>
            </a:r>
            <a:endParaRPr lang="en-US" dirty="0" smtClean="0"/>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Affecting </a:t>
            </a:r>
            <a:r>
              <a:rPr lang="en-US" b="1" dirty="0" err="1" smtClean="0"/>
              <a:t>Stomatal</a:t>
            </a:r>
            <a:r>
              <a:rPr lang="en-US" b="1" dirty="0" smtClean="0"/>
              <a:t> </a:t>
            </a:r>
            <a:r>
              <a:rPr lang="en-US" b="1" dirty="0" smtClean="0"/>
              <a:t>Movement</a:t>
            </a:r>
            <a:endParaRPr lang="en-US" dirty="0"/>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pPr algn="just" fontAlgn="base"/>
            <a:r>
              <a:rPr lang="en-US" b="1" dirty="0" smtClean="0"/>
              <a:t>Light:</a:t>
            </a:r>
            <a:endParaRPr lang="en-US" dirty="0" smtClean="0"/>
          </a:p>
          <a:p>
            <a:pPr algn="just" fontAlgn="base"/>
            <a:r>
              <a:rPr lang="en-US" dirty="0" smtClean="0"/>
              <a:t>Light has strong controlling influence on </a:t>
            </a:r>
            <a:r>
              <a:rPr lang="en-US" dirty="0" err="1" smtClean="0"/>
              <a:t>stomatal</a:t>
            </a:r>
            <a:r>
              <a:rPr lang="en-US" dirty="0" smtClean="0"/>
              <a:t> movements. Stomata generally open in light and close in darkness. The amount of light required to achieve optimum </a:t>
            </a:r>
            <a:r>
              <a:rPr lang="en-US" dirty="0" err="1" smtClean="0"/>
              <a:t>stomatal</a:t>
            </a:r>
            <a:r>
              <a:rPr lang="en-US" dirty="0" smtClean="0"/>
              <a:t> opening varies from species to species.</a:t>
            </a:r>
          </a:p>
          <a:p>
            <a:pPr algn="just" fontAlgn="base"/>
            <a:r>
              <a:rPr lang="en-US" dirty="0" smtClean="0"/>
              <a:t>For example, some plants, such as tobacco require low light intensities, while others may require full sunlight. However, light intensity required to open the stomata is very low, as compared to the intensity required for photosynthesis.</a:t>
            </a:r>
          </a:p>
          <a:p>
            <a:pPr algn="just" fontAlgn="base"/>
            <a:r>
              <a:rPr lang="en-US" dirty="0" smtClean="0"/>
              <a:t>The stomata of plants showing CAM (</a:t>
            </a:r>
            <a:r>
              <a:rPr lang="en-US" dirty="0" err="1" smtClean="0"/>
              <a:t>Crassulacean</a:t>
            </a:r>
            <a:r>
              <a:rPr lang="en-US" dirty="0" smtClean="0"/>
              <a:t> Acid Metabolism) are exceptional, as they open at night and close during the day. Even moonlight is sufficient to keep the stomata open in some CAM plant species.</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Temperature</a:t>
            </a:r>
            <a:endParaRPr lang="en-US" dirty="0"/>
          </a:p>
        </p:txBody>
      </p:sp>
      <p:sp>
        <p:nvSpPr>
          <p:cNvPr id="3" name="Content Placeholder 2"/>
          <p:cNvSpPr>
            <a:spLocks noGrp="1"/>
          </p:cNvSpPr>
          <p:nvPr>
            <p:ph idx="1"/>
          </p:nvPr>
        </p:nvSpPr>
        <p:spPr/>
        <p:txBody>
          <a:bodyPr>
            <a:normAutofit lnSpcReduction="10000"/>
          </a:bodyPr>
          <a:lstStyle/>
          <a:p>
            <a:pPr fontAlgn="base"/>
            <a:r>
              <a:rPr lang="en-US" dirty="0" smtClean="0"/>
              <a:t>In </a:t>
            </a:r>
            <a:r>
              <a:rPr lang="en-US" dirty="0" smtClean="0"/>
              <a:t>some plant species, stomata remain closed even under continuous light at 0°C.</a:t>
            </a:r>
          </a:p>
          <a:p>
            <a:pPr fontAlgn="base"/>
            <a:r>
              <a:rPr lang="en-US" dirty="0" smtClean="0"/>
              <a:t>For example, in Camellia (tea plant), stomata do not open at very low temperature (below 0°C) even in strong light. However, if the temperature is increased, </a:t>
            </a:r>
            <a:r>
              <a:rPr lang="en-US" dirty="0" err="1" smtClean="0"/>
              <a:t>stomatal</a:t>
            </a:r>
            <a:r>
              <a:rPr lang="en-US" dirty="0" smtClean="0"/>
              <a:t> opening in such species increases. At temperatures higher than 30°C, there is decline in </a:t>
            </a:r>
            <a:r>
              <a:rPr lang="en-US" dirty="0" err="1" smtClean="0"/>
              <a:t>stomatal</a:t>
            </a:r>
            <a:r>
              <a:rPr lang="en-US" dirty="0" smtClean="0"/>
              <a:t> opening in some species.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Water </a:t>
            </a:r>
            <a:r>
              <a:rPr lang="en-US" b="1" dirty="0" smtClean="0"/>
              <a:t>Availability</a:t>
            </a:r>
            <a:endParaRPr lang="en-US" dirty="0"/>
          </a:p>
        </p:txBody>
      </p:sp>
      <p:sp>
        <p:nvSpPr>
          <p:cNvPr id="3" name="Content Placeholder 2"/>
          <p:cNvSpPr>
            <a:spLocks noGrp="1"/>
          </p:cNvSpPr>
          <p:nvPr>
            <p:ph idx="1"/>
          </p:nvPr>
        </p:nvSpPr>
        <p:spPr/>
        <p:txBody>
          <a:bodyPr>
            <a:normAutofit fontScale="85000" lnSpcReduction="20000"/>
          </a:bodyPr>
          <a:lstStyle/>
          <a:p>
            <a:pPr algn="just" fontAlgn="base"/>
            <a:r>
              <a:rPr lang="en-US" dirty="0" smtClean="0"/>
              <a:t>When </a:t>
            </a:r>
            <a:r>
              <a:rPr lang="en-US" dirty="0" smtClean="0"/>
              <a:t>availability of water is less, and rate of transpiration is high, plants undergo water stress. Water stress is also called </a:t>
            </a:r>
            <a:r>
              <a:rPr lang="en-US" dirty="0" smtClean="0">
                <a:solidFill>
                  <a:srgbClr val="FF0000"/>
                </a:solidFill>
              </a:rPr>
              <a:t>water deficit or moisture</a:t>
            </a:r>
            <a:r>
              <a:rPr lang="en-US" dirty="0" smtClean="0"/>
              <a:t> deficit. Such plants begin to show signs of wilting and are known as </a:t>
            </a:r>
            <a:r>
              <a:rPr lang="en-US" dirty="0" smtClean="0">
                <a:solidFill>
                  <a:srgbClr val="FF0000"/>
                </a:solidFill>
              </a:rPr>
              <a:t>water-stressed plants</a:t>
            </a:r>
            <a:r>
              <a:rPr lang="en-US" dirty="0" smtClean="0"/>
              <a:t>.</a:t>
            </a:r>
          </a:p>
          <a:p>
            <a:pPr algn="just" fontAlgn="base"/>
            <a:r>
              <a:rPr lang="en-US" dirty="0" smtClean="0"/>
              <a:t>Most of the </a:t>
            </a:r>
            <a:r>
              <a:rPr lang="en-US" dirty="0" err="1" smtClean="0"/>
              <a:t>mesophytes</a:t>
            </a:r>
            <a:r>
              <a:rPr lang="en-US" dirty="0" smtClean="0"/>
              <a:t> under such conditions close their stomata quite tightly and completely in order to protect them from the damage which may result due to extreme water shortage. The stomata reopen only when water potential of these plants is restored. This type of control of </a:t>
            </a:r>
            <a:r>
              <a:rPr lang="en-US" dirty="0" err="1" smtClean="0"/>
              <a:t>stomatal</a:t>
            </a:r>
            <a:r>
              <a:rPr lang="en-US" dirty="0" smtClean="0"/>
              <a:t> movement by water is called </a:t>
            </a:r>
            <a:r>
              <a:rPr lang="en-US" dirty="0" smtClean="0">
                <a:solidFill>
                  <a:srgbClr val="FF0000"/>
                </a:solidFill>
              </a:rPr>
              <a:t>hydro-passive control</a:t>
            </a:r>
            <a:r>
              <a:rPr lang="en-US" dirty="0" smtClean="0"/>
              <a:t>.</a:t>
            </a:r>
          </a:p>
          <a:p>
            <a:pPr algn="just" fontAlgn="base"/>
            <a:endParaRPr lang="en-US" dirty="0" smtClean="0"/>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fontAlgn="base"/>
            <a:r>
              <a:rPr lang="en-US" dirty="0" smtClean="0"/>
              <a:t>Accumulation </a:t>
            </a:r>
            <a:r>
              <a:rPr lang="en-US" dirty="0" smtClean="0"/>
              <a:t>of </a:t>
            </a:r>
            <a:r>
              <a:rPr lang="en-US" dirty="0" err="1" smtClean="0"/>
              <a:t>phytohormone</a:t>
            </a:r>
            <a:r>
              <a:rPr lang="en-US" dirty="0" smtClean="0"/>
              <a:t> </a:t>
            </a:r>
            <a:r>
              <a:rPr lang="en-US" dirty="0" err="1" smtClean="0">
                <a:solidFill>
                  <a:srgbClr val="FF0000"/>
                </a:solidFill>
              </a:rPr>
              <a:t>abscisic</a:t>
            </a:r>
            <a:r>
              <a:rPr lang="en-US" dirty="0" smtClean="0">
                <a:solidFill>
                  <a:srgbClr val="FF0000"/>
                </a:solidFill>
              </a:rPr>
              <a:t> acid</a:t>
            </a:r>
            <a:r>
              <a:rPr lang="en-US" dirty="0" smtClean="0"/>
              <a:t> (ABA) in the guard cells of several water stressed plants is now well established. The ABA causes stomata of such plants to close.</a:t>
            </a:r>
          </a:p>
          <a:p>
            <a:pPr algn="just" fontAlgn="base"/>
            <a:r>
              <a:rPr lang="en-US" dirty="0" smtClean="0"/>
              <a:t>When water potential of water-stressed plant is restored, the stomata reopen and ABA gradually disappears from the guard cells. </a:t>
            </a:r>
            <a:endParaRPr lang="en-US" dirty="0" smtClean="0"/>
          </a:p>
          <a:p>
            <a:pPr algn="just" fontAlgn="base"/>
            <a:r>
              <a:rPr lang="en-US" dirty="0" smtClean="0"/>
              <a:t>This </a:t>
            </a:r>
            <a:r>
              <a:rPr lang="en-US" dirty="0" smtClean="0"/>
              <a:t>type of control of stomata by water, mediated through ABA, is called </a:t>
            </a:r>
            <a:r>
              <a:rPr lang="en-US" dirty="0" smtClean="0">
                <a:solidFill>
                  <a:srgbClr val="FF0000"/>
                </a:solidFill>
              </a:rPr>
              <a:t>hydro-active control</a:t>
            </a:r>
            <a:r>
              <a:rPr lang="en-US" dirty="0" smtClean="0"/>
              <a:t>. Externally applied ABA to leaves of normal plants also induces closure of stomata.</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Gaseous Exchange in Plants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Plants obtain the gases they need through their leaves. They require </a:t>
            </a:r>
            <a:r>
              <a:rPr lang="en-US" b="1" dirty="0" smtClean="0"/>
              <a:t>oxygen for respiration</a:t>
            </a:r>
            <a:r>
              <a:rPr lang="en-US" dirty="0" smtClean="0"/>
              <a:t> and </a:t>
            </a:r>
            <a:r>
              <a:rPr lang="en-US" b="1" dirty="0" smtClean="0"/>
              <a:t>carbon dioxide for photosynthesis.</a:t>
            </a:r>
            <a:endParaRPr lang="en-US" dirty="0" smtClean="0"/>
          </a:p>
          <a:p>
            <a:pPr algn="just"/>
            <a:r>
              <a:rPr lang="en-US" dirty="0" smtClean="0"/>
              <a:t>The gases diffuse into the intercellular spaces of the leaf through pores, which are normally on the underside of the leaf - </a:t>
            </a:r>
            <a:r>
              <a:rPr lang="en-US" b="1" dirty="0" smtClean="0"/>
              <a:t>stomata.</a:t>
            </a:r>
            <a:r>
              <a:rPr lang="en-US" dirty="0" smtClean="0"/>
              <a:t> From these spaces they will diffuse into the cells that require them.</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Carbon Dioxide (CO</a:t>
            </a:r>
            <a:r>
              <a:rPr lang="en-US" b="1" baseline="-25000" dirty="0" smtClean="0"/>
              <a:t>2</a:t>
            </a:r>
            <a:r>
              <a:rPr lang="en-US" b="1" dirty="0" smtClean="0"/>
              <a:t>) </a:t>
            </a:r>
            <a:r>
              <a:rPr lang="en-US" b="1" dirty="0" smtClean="0"/>
              <a:t>Concentration</a:t>
            </a:r>
            <a:endParaRPr lang="en-US" dirty="0"/>
          </a:p>
        </p:txBody>
      </p:sp>
      <p:sp>
        <p:nvSpPr>
          <p:cNvPr id="3" name="Content Placeholder 2"/>
          <p:cNvSpPr>
            <a:spLocks noGrp="1"/>
          </p:cNvSpPr>
          <p:nvPr>
            <p:ph idx="1"/>
          </p:nvPr>
        </p:nvSpPr>
        <p:spPr/>
        <p:txBody>
          <a:bodyPr>
            <a:normAutofit fontScale="85000" lnSpcReduction="20000"/>
          </a:bodyPr>
          <a:lstStyle/>
          <a:p>
            <a:pPr algn="just" fontAlgn="base"/>
            <a:r>
              <a:rPr lang="en-US" dirty="0" smtClean="0"/>
              <a:t>CO</a:t>
            </a:r>
            <a:r>
              <a:rPr lang="en-US" b="1" baseline="-25000" dirty="0" smtClean="0"/>
              <a:t>2</a:t>
            </a:r>
            <a:r>
              <a:rPr lang="en-US" dirty="0" smtClean="0"/>
              <a:t> concentration has pronounced effect on </a:t>
            </a:r>
            <a:r>
              <a:rPr lang="en-US" dirty="0" err="1" smtClean="0"/>
              <a:t>stomatal</a:t>
            </a:r>
            <a:r>
              <a:rPr lang="en-US" dirty="0" smtClean="0"/>
              <a:t> movement. Reduced CO</a:t>
            </a:r>
            <a:r>
              <a:rPr lang="en-US" b="1" baseline="-25000" dirty="0" smtClean="0"/>
              <a:t>2</a:t>
            </a:r>
            <a:r>
              <a:rPr lang="en-US" dirty="0" smtClean="0"/>
              <a:t> concentration </a:t>
            </a:r>
            <a:r>
              <a:rPr lang="en-US" dirty="0" err="1" smtClean="0"/>
              <a:t>favours</a:t>
            </a:r>
            <a:r>
              <a:rPr lang="en-US" dirty="0" smtClean="0"/>
              <a:t> opening of stomata while an increase in CO</a:t>
            </a:r>
            <a:r>
              <a:rPr lang="en-US" b="1" baseline="-25000" dirty="0" smtClean="0"/>
              <a:t>2</a:t>
            </a:r>
            <a:r>
              <a:rPr lang="en-US" dirty="0" smtClean="0"/>
              <a:t> concentration causes </a:t>
            </a:r>
            <a:r>
              <a:rPr lang="en-US" dirty="0" err="1" smtClean="0"/>
              <a:t>stomatal</a:t>
            </a:r>
            <a:r>
              <a:rPr lang="en-US" dirty="0" smtClean="0"/>
              <a:t> closing. This happens even under the light. In certain species of plants, stomata also close merely by breathing near leaves.</a:t>
            </a:r>
          </a:p>
          <a:p>
            <a:pPr algn="just" fontAlgn="base"/>
            <a:r>
              <a:rPr lang="en-US" dirty="0" smtClean="0"/>
              <a:t>The stomata which are forced to close by increased CO</a:t>
            </a:r>
            <a:r>
              <a:rPr lang="en-US" b="1" baseline="-25000" dirty="0" smtClean="0"/>
              <a:t>2</a:t>
            </a:r>
            <a:r>
              <a:rPr lang="en-US" dirty="0" smtClean="0"/>
              <a:t> concentration, do not reopen rapidly simply by flushing the leaf with CO</a:t>
            </a:r>
            <a:r>
              <a:rPr lang="en-US" b="1" baseline="-25000" dirty="0" smtClean="0"/>
              <a:t>2</a:t>
            </a:r>
            <a:r>
              <a:rPr lang="en-US" dirty="0" smtClean="0"/>
              <a:t> free air, and in dark. However, during subsequent light exposure, such stomata open soon.</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fontAlgn="base"/>
            <a:r>
              <a:rPr lang="en-US" dirty="0" smtClean="0"/>
              <a:t>This happens because CO</a:t>
            </a:r>
            <a:r>
              <a:rPr lang="en-US" b="1" baseline="-25000" dirty="0" smtClean="0"/>
              <a:t>2</a:t>
            </a:r>
            <a:r>
              <a:rPr lang="en-US" dirty="0" smtClean="0"/>
              <a:t> trapped inside the leaf is consumed in photosynthesis during light exposure. This shows, it is the internal leaf CO</a:t>
            </a:r>
            <a:r>
              <a:rPr lang="en-US" b="1" baseline="-25000" dirty="0" smtClean="0"/>
              <a:t>2</a:t>
            </a:r>
            <a:r>
              <a:rPr lang="en-US" dirty="0" smtClean="0"/>
              <a:t> concentration rather than the atmospheric carbon dioxide that </a:t>
            </a:r>
            <a:r>
              <a:rPr lang="en-US" dirty="0" smtClean="0">
                <a:solidFill>
                  <a:srgbClr val="FF0000"/>
                </a:solidFill>
              </a:rPr>
              <a:t>is responsible for </a:t>
            </a:r>
            <a:r>
              <a:rPr lang="en-US" dirty="0" err="1" smtClean="0">
                <a:solidFill>
                  <a:srgbClr val="FF0000"/>
                </a:solidFill>
              </a:rPr>
              <a:t>stomatal</a:t>
            </a:r>
            <a:r>
              <a:rPr lang="en-US" dirty="0" smtClean="0">
                <a:solidFill>
                  <a:srgbClr val="FF0000"/>
                </a:solidFill>
              </a:rPr>
              <a:t> opening.</a:t>
            </a:r>
          </a:p>
          <a:p>
            <a:pPr algn="just" fontAlgn="base"/>
            <a:r>
              <a:rPr lang="en-US" dirty="0" smtClean="0"/>
              <a:t>However, the cuticle present over the guard cells, and epidermal cells is quite impermeable to CO</a:t>
            </a:r>
            <a:r>
              <a:rPr lang="en-US" baseline="-25000" dirty="0" smtClean="0"/>
              <a:t>2 </a:t>
            </a:r>
            <a:r>
              <a:rPr lang="en-US" dirty="0" smtClean="0"/>
              <a:t>and ensures response of stomata to CO</a:t>
            </a:r>
            <a:r>
              <a:rPr lang="en-US" b="1" baseline="-25000" dirty="0" smtClean="0"/>
              <a:t>2</a:t>
            </a:r>
            <a:r>
              <a:rPr lang="en-US" dirty="0" smtClean="0"/>
              <a:t> present in the leaf rather than that of outer atmosphere.</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Stomata</a:t>
            </a:r>
            <a:endParaRPr lang="en-US" dirty="0"/>
          </a:p>
        </p:txBody>
      </p:sp>
      <p:sp>
        <p:nvSpPr>
          <p:cNvPr id="3" name="Content Placeholder 2"/>
          <p:cNvSpPr>
            <a:spLocks noGrp="1"/>
          </p:cNvSpPr>
          <p:nvPr>
            <p:ph idx="1"/>
          </p:nvPr>
        </p:nvSpPr>
        <p:spPr>
          <a:xfrm>
            <a:off x="457200" y="1219200"/>
            <a:ext cx="8229600" cy="4906963"/>
          </a:xfrm>
        </p:spPr>
        <p:txBody>
          <a:bodyPr>
            <a:noAutofit/>
          </a:bodyPr>
          <a:lstStyle/>
          <a:p>
            <a:pPr algn="just"/>
            <a:r>
              <a:rPr lang="en-US" sz="2400" dirty="0" smtClean="0"/>
              <a:t> are tiny openings or pores that are used for gas exchange. </a:t>
            </a:r>
          </a:p>
          <a:p>
            <a:pPr algn="just"/>
            <a:r>
              <a:rPr lang="en-US" sz="2400" dirty="0" smtClean="0"/>
              <a:t>A stoma is a minute pore on the epidermis of aerial parts of plants through which exchange of gases and transpiration takes place.</a:t>
            </a:r>
          </a:p>
          <a:p>
            <a:pPr algn="just"/>
            <a:r>
              <a:rPr lang="en-US" sz="2400" dirty="0" smtClean="0"/>
              <a:t>Each stoma is surrounded by a pair of kidney shaped </a:t>
            </a:r>
            <a:r>
              <a:rPr lang="en-US" sz="2400" b="1" dirty="0" smtClean="0"/>
              <a:t>guard cells</a:t>
            </a:r>
            <a:r>
              <a:rPr lang="en-US" sz="2400" dirty="0" smtClean="0"/>
              <a:t>. </a:t>
            </a:r>
          </a:p>
          <a:p>
            <a:pPr algn="just"/>
            <a:r>
              <a:rPr lang="en-US" sz="2400" dirty="0" smtClean="0"/>
              <a:t>Each guard cell is a modified epidermal cell showing a prominent </a:t>
            </a:r>
            <a:r>
              <a:rPr lang="en-US" sz="2400" dirty="0" smtClean="0">
                <a:solidFill>
                  <a:srgbClr val="FF0000"/>
                </a:solidFill>
              </a:rPr>
              <a:t>nucleus, cytoplasm and plastids</a:t>
            </a:r>
            <a:r>
              <a:rPr lang="en-US" sz="2400" dirty="0" smtClean="0"/>
              <a:t>. The wall of the guard cell is differentially thickened. The inner wall of each guard cell facing the stoma is concave and is thick and rigid. The outer wall is convex and is thin and elastic.</a:t>
            </a:r>
          </a:p>
          <a:p>
            <a:pPr algn="just"/>
            <a:r>
              <a:rPr lang="en-US" sz="2400" dirty="0" smtClean="0"/>
              <a:t> The guard cells are surrounded by a variable number of epidermal cells called </a:t>
            </a:r>
            <a:r>
              <a:rPr lang="en-US" sz="2400" b="1" dirty="0" smtClean="0"/>
              <a:t>subsidiary cells</a:t>
            </a:r>
            <a:r>
              <a:rPr lang="en-US" sz="2400" dirty="0" smtClean="0"/>
              <a:t>.</a:t>
            </a:r>
          </a:p>
          <a:p>
            <a:pPr algn="just"/>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guard cells are always living and contain chloroplasts. </a:t>
            </a:r>
            <a:r>
              <a:rPr lang="en-US" dirty="0" smtClean="0"/>
              <a:t>Usually </a:t>
            </a:r>
            <a:r>
              <a:rPr lang="en-US" dirty="0" smtClean="0"/>
              <a:t>the stomata are found scattered on the dicotyledonous leaves whereas they are arranged in parallel rows in the case of monocotyledonous leaves. </a:t>
            </a:r>
            <a:endParaRPr lang="en-US" dirty="0" smtClean="0"/>
          </a:p>
          <a:p>
            <a:r>
              <a:rPr lang="en-US" dirty="0" smtClean="0"/>
              <a:t>The </a:t>
            </a:r>
            <a:r>
              <a:rPr lang="en-US" dirty="0" smtClean="0"/>
              <a:t>number of stomata may range from thousands to </a:t>
            </a:r>
            <a:r>
              <a:rPr lang="en-US" dirty="0" smtClean="0"/>
              <a:t>lacks </a:t>
            </a:r>
            <a:r>
              <a:rPr lang="en-US" dirty="0" smtClean="0"/>
              <a:t>per square centimeter on the surface of the leaf.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Mechanism of </a:t>
            </a:r>
            <a:r>
              <a:rPr lang="en-US" b="1" dirty="0" err="1" smtClean="0"/>
              <a:t>Stomatal</a:t>
            </a:r>
            <a:r>
              <a:rPr lang="en-US" b="1" dirty="0" smtClean="0"/>
              <a:t> Opening and Closing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Opening and closing of stomata takes place due to changes in </a:t>
            </a:r>
            <a:r>
              <a:rPr lang="en-US" dirty="0" err="1" smtClean="0"/>
              <a:t>turgor</a:t>
            </a:r>
            <a:r>
              <a:rPr lang="en-US" dirty="0" smtClean="0"/>
              <a:t> of guard cells. Generally stomata are open during the day and close at night.</a:t>
            </a:r>
          </a:p>
          <a:p>
            <a:r>
              <a:rPr lang="en-US" dirty="0" smtClean="0"/>
              <a:t> The </a:t>
            </a:r>
            <a:r>
              <a:rPr lang="en-US" dirty="0" err="1" smtClean="0"/>
              <a:t>turgor</a:t>
            </a:r>
            <a:r>
              <a:rPr lang="en-US" dirty="0" smtClean="0"/>
              <a:t> changes in the guard cells are due to entry and exit of water into and out of the guard cells. During the </a:t>
            </a:r>
            <a:r>
              <a:rPr lang="en-US" b="1" dirty="0" smtClean="0"/>
              <a:t>day</a:t>
            </a:r>
            <a:r>
              <a:rPr lang="en-US" dirty="0" smtClean="0"/>
              <a:t>, water from subsidiary cells enters the guard cells making the guard cells fully turgid. </a:t>
            </a:r>
          </a:p>
          <a:p>
            <a:r>
              <a:rPr lang="en-US" dirty="0" smtClean="0"/>
              <a:t>During </a:t>
            </a:r>
            <a:r>
              <a:rPr lang="en-US" b="1" dirty="0" smtClean="0"/>
              <a:t>night</a:t>
            </a:r>
            <a:r>
              <a:rPr lang="en-US" dirty="0" smtClean="0"/>
              <a:t> time, water from guard cells enters the subsidiary cells and as a result, the guard cells become flaccid due to decrease in </a:t>
            </a:r>
            <a:r>
              <a:rPr lang="en-US" dirty="0" err="1" smtClean="0"/>
              <a:t>turgor</a:t>
            </a:r>
            <a:r>
              <a:rPr lang="en-US" dirty="0" smtClean="0"/>
              <a:t> pressure.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
            </a:r>
            <a:br>
              <a:rPr lang="en-US" sz="3200" dirty="0" smtClean="0"/>
            </a:br>
            <a:r>
              <a:rPr lang="en-US" sz="3200" dirty="0" smtClean="0"/>
              <a:t>The actual mechanism responsible for entry and exit of water to and from the guard cells has been explained by several theories.</a:t>
            </a:r>
            <a:br>
              <a:rPr lang="en-US" sz="3200" dirty="0" smtClean="0"/>
            </a:br>
            <a:endParaRPr lang="en-US" sz="3200" dirty="0"/>
          </a:p>
        </p:txBody>
      </p:sp>
      <p:sp>
        <p:nvSpPr>
          <p:cNvPr id="3" name="Content Placeholder 2"/>
          <p:cNvSpPr>
            <a:spLocks noGrp="1"/>
          </p:cNvSpPr>
          <p:nvPr>
            <p:ph idx="1"/>
          </p:nvPr>
        </p:nvSpPr>
        <p:spPr/>
        <p:txBody>
          <a:bodyPr>
            <a:normAutofit/>
          </a:bodyPr>
          <a:lstStyle/>
          <a:p>
            <a:r>
              <a:rPr lang="en-US" dirty="0" smtClean="0"/>
              <a:t>The most important theories are</a:t>
            </a:r>
          </a:p>
          <a:p>
            <a:r>
              <a:rPr lang="en-US" dirty="0" err="1" smtClean="0"/>
              <a:t>i</a:t>
            </a:r>
            <a:r>
              <a:rPr lang="en-US" dirty="0" smtClean="0"/>
              <a:t>.   The starch-sugar </a:t>
            </a:r>
            <a:r>
              <a:rPr lang="en-US" dirty="0" err="1" smtClean="0"/>
              <a:t>interconversion</a:t>
            </a:r>
            <a:r>
              <a:rPr lang="en-US" dirty="0" smtClean="0"/>
              <a:t> theory of Steward</a:t>
            </a:r>
          </a:p>
          <a:p>
            <a:r>
              <a:rPr lang="en-US" dirty="0" smtClean="0"/>
              <a:t>ii.   Active K+  transport </a:t>
            </a:r>
          </a:p>
          <a:p>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Concentration of CO</a:t>
            </a:r>
            <a:r>
              <a:rPr lang="en-US" b="1" baseline="-25000" dirty="0" smtClean="0"/>
              <a:t>2</a:t>
            </a:r>
            <a:r>
              <a:rPr lang="en-US" b="1" dirty="0" smtClean="0"/>
              <a:t> hypothesis by Bonner and </a:t>
            </a:r>
            <a:r>
              <a:rPr lang="en-US" b="1" dirty="0" err="1" smtClean="0"/>
              <a:t>Galston</a:t>
            </a:r>
            <a:endParaRPr lang="en-US" dirty="0"/>
          </a:p>
        </p:txBody>
      </p:sp>
      <p:sp>
        <p:nvSpPr>
          <p:cNvPr id="3" name="Content Placeholder 2"/>
          <p:cNvSpPr>
            <a:spLocks noGrp="1"/>
          </p:cNvSpPr>
          <p:nvPr>
            <p:ph idx="1"/>
          </p:nvPr>
        </p:nvSpPr>
        <p:spPr/>
        <p:txBody>
          <a:bodyPr/>
          <a:lstStyle/>
          <a:p>
            <a:pPr fontAlgn="base"/>
            <a:r>
              <a:rPr lang="en-US" dirty="0" smtClean="0"/>
              <a:t>Bonner </a:t>
            </a:r>
            <a:r>
              <a:rPr lang="en-US" dirty="0" smtClean="0"/>
              <a:t>and </a:t>
            </a:r>
            <a:r>
              <a:rPr lang="en-US" dirty="0" err="1" smtClean="0"/>
              <a:t>Galston</a:t>
            </a:r>
            <a:r>
              <a:rPr lang="en-US" dirty="0" smtClean="0"/>
              <a:t> have proposed the following mechanism of opening and closing of stomata. </a:t>
            </a:r>
            <a:endParaRPr lang="en-US" dirty="0" smtClean="0"/>
          </a:p>
          <a:p>
            <a:pPr fontAlgn="base"/>
            <a:r>
              <a:rPr lang="en-US" dirty="0" smtClean="0"/>
              <a:t>This </a:t>
            </a:r>
            <a:r>
              <a:rPr lang="en-US" dirty="0" smtClean="0"/>
              <a:t>depends upon the concentration of the carbon dioxide (CO</a:t>
            </a:r>
            <a:r>
              <a:rPr lang="en-US" baseline="-25000" dirty="0" smtClean="0"/>
              <a:t>2</a:t>
            </a:r>
            <a:r>
              <a:rPr lang="en-US" dirty="0" smtClean="0"/>
              <a:t>) found in the </a:t>
            </a:r>
            <a:r>
              <a:rPr lang="en-US" dirty="0" err="1" smtClean="0"/>
              <a:t>stomatal</a:t>
            </a:r>
            <a:r>
              <a:rPr lang="en-US" dirty="0" smtClean="0"/>
              <a:t> chamber and not upon the presence or absence of light.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Normally .03% of carbon dioxide is found in the atmosphere, and when the density of the CO</a:t>
            </a:r>
            <a:r>
              <a:rPr lang="en-US" baseline="-25000" dirty="0" smtClean="0"/>
              <a:t>2</a:t>
            </a:r>
            <a:r>
              <a:rPr lang="en-US" dirty="0" smtClean="0"/>
              <a:t> in the sub-</a:t>
            </a:r>
            <a:r>
              <a:rPr lang="en-US" dirty="0" err="1" smtClean="0"/>
              <a:t>stomatal</a:t>
            </a:r>
            <a:r>
              <a:rPr lang="en-US" dirty="0" smtClean="0"/>
              <a:t> chamber also remains .03%, then the guard cells become flaccid and the stomata closed</a:t>
            </a:r>
            <a:r>
              <a:rPr lang="en-US" dirty="0" smtClean="0"/>
              <a:t>.</a:t>
            </a:r>
          </a:p>
          <a:p>
            <a:r>
              <a:rPr lang="en-US" dirty="0" smtClean="0"/>
              <a:t>As the density of CO</a:t>
            </a:r>
            <a:r>
              <a:rPr lang="en-US" baseline="-25000" dirty="0" smtClean="0"/>
              <a:t>2 </a:t>
            </a:r>
            <a:r>
              <a:rPr lang="en-US" dirty="0" smtClean="0"/>
              <a:t>retards gradually, the stoma begins to open and it opens gradually lengthwise until the density of CO</a:t>
            </a:r>
            <a:r>
              <a:rPr lang="en-US" baseline="-25000" dirty="0" smtClean="0"/>
              <a:t>2</a:t>
            </a:r>
            <a:r>
              <a:rPr lang="en-US" dirty="0" smtClean="0"/>
              <a:t> becomes .01%. Now the stomata are perfectly open and they are not open further beyond this density.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dirty="0" smtClean="0"/>
              <a:t>The </a:t>
            </a:r>
            <a:r>
              <a:rPr lang="en-US" dirty="0" smtClean="0"/>
              <a:t>photosynthesis takes place in day time and much of the carbon dioxide is being used in the process, the density becomes lesser than .03% and the stomata remain open during day time. During night or in the darkness, there is no photosynthesis, the density of carbon dioxide remains .03%, the guard cells remain flaccid and the stomata closed.</a:t>
            </a:r>
          </a:p>
          <a:p>
            <a:r>
              <a:rPr lang="en-US" b="1" dirty="0" smtClean="0">
                <a:hlinkClick r:id="rId2"/>
              </a:rPr>
              <a:t/>
            </a:r>
            <a:br>
              <a:rPr lang="en-US" b="1" dirty="0" smtClean="0">
                <a:hlinkClick r:id="rId2"/>
              </a:rPr>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768</Words>
  <Application>Microsoft Office PowerPoint</Application>
  <PresentationFormat>On-screen Show (4:3)</PresentationFormat>
  <Paragraphs>82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Gaseous Exchange in Plants</vt:lpstr>
      <vt:lpstr>Gaseous Exchange in Plants</vt:lpstr>
      <vt:lpstr>Stomata</vt:lpstr>
      <vt:lpstr>Slide 4</vt:lpstr>
      <vt:lpstr>Mechanism of Stomatal Opening and Closing</vt:lpstr>
      <vt:lpstr> The actual mechanism responsible for entry and exit of water to and from the guard cells has been explained by several theories. </vt:lpstr>
      <vt:lpstr>Concentration of CO2 hypothesis by Bonner and Galston</vt:lpstr>
      <vt:lpstr>Slide 8</vt:lpstr>
      <vt:lpstr>Slide 9</vt:lpstr>
      <vt:lpstr>i.  The Starch - Sugar interconversion Theory</vt:lpstr>
      <vt:lpstr>ii.  Active Potassium (K+) Theory:</vt:lpstr>
      <vt:lpstr>Slide 12</vt:lpstr>
      <vt:lpstr>Slide 13</vt:lpstr>
      <vt:lpstr>Malic acid further dissociates to form H+ and malate anion. The uptake of potassium K+ ions is balanced by one of the following: </vt:lpstr>
      <vt:lpstr>Slide 15</vt:lpstr>
      <vt:lpstr>Factors Affecting Stomatal Movement</vt:lpstr>
      <vt:lpstr>Temperature</vt:lpstr>
      <vt:lpstr>Water Availability</vt:lpstr>
      <vt:lpstr>Slide 19</vt:lpstr>
      <vt:lpstr>Carbon Dioxide (CO2) Concentration</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Transpiration </dc:title>
  <dc:creator>Asma Ashfaq</dc:creator>
  <cp:lastModifiedBy>Asma</cp:lastModifiedBy>
  <cp:revision>28</cp:revision>
  <dcterms:created xsi:type="dcterms:W3CDTF">2006-08-16T00:00:00Z</dcterms:created>
  <dcterms:modified xsi:type="dcterms:W3CDTF">2020-04-15T17:37:34Z</dcterms:modified>
</cp:coreProperties>
</file>