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5202B6-B7A1-4BBA-A023-61C3C9126540}" type="datetimeFigureOut">
              <a:rPr lang="en-US" smtClean="0"/>
              <a:t>11/12/2018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6C16D2-8C3E-4A2B-A20D-5789B576E68B}" type="slidenum">
              <a:rPr lang="en-US" smtClean="0"/>
              <a:t>‹#›</a:t>
            </a:fld>
            <a:endParaRPr lang="en-US"/>
          </a:p>
        </p:txBody>
      </p:sp>
    </p:spTree>
    <p:extLst>
      <p:ext uri="{BB962C8B-B14F-4D97-AF65-F5344CB8AC3E}">
        <p14:creationId xmlns:p14="http://schemas.microsoft.com/office/powerpoint/2010/main" val="4217987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Using the D2S is common for material testing.  Two tests by the same operator on the same sample should not vary by more than  2.83*2.0=5.7% on the % loss  (the 2.83 is the one in 20 sample outside the range coefficient).  For multiple labs running the same two tests should not vary by more than 2.83*4.5=12.7% on the % loss.</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D524A-1234-417A-9CC1-DC5F5B214C62}" type="datetime1">
              <a:rPr lang="en-US" smtClean="0"/>
              <a:t>11/12/2018</a:t>
            </a:fld>
            <a:endParaRPr lang="en-US"/>
          </a:p>
        </p:txBody>
      </p:sp>
      <p:sp>
        <p:nvSpPr>
          <p:cNvPr id="5" name="Footer Placeholder 4"/>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7CFE3-6C15-45A0-95A9-F324A96253F3}" type="datetime1">
              <a:rPr lang="en-US" smtClean="0"/>
              <a:t>11/12/2018</a:t>
            </a:fld>
            <a:endParaRPr lang="en-US"/>
          </a:p>
        </p:txBody>
      </p:sp>
      <p:sp>
        <p:nvSpPr>
          <p:cNvPr id="5" name="Footer Placeholder 4"/>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933343-FE69-479C-8713-D2E9C33DD151}" type="datetime1">
              <a:rPr lang="en-US" smtClean="0"/>
              <a:t>11/12/2018</a:t>
            </a:fld>
            <a:endParaRPr lang="en-US"/>
          </a:p>
        </p:txBody>
      </p:sp>
      <p:sp>
        <p:nvSpPr>
          <p:cNvPr id="5" name="Footer Placeholder 4"/>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00600" y="1905000"/>
            <a:ext cx="381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fld id="{98E5A8E6-2C5E-46DC-8A80-45EBF96C2CF5}" type="datetime1">
              <a:rPr lang="en-US" altLang="ja-JP" smtClean="0"/>
              <a:t>11/12/2018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Materials &amp; Methods of Construction Notes Prepared By: Engr. Abdul Rahim Khan</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A8DEAEE-37B1-42B6-BA1E-4F4B8C40A73B}" type="slidenum">
              <a:rPr lang="en-US" altLang="ja-JP"/>
              <a:pPr>
                <a:defRPr/>
              </a:pPr>
              <a:t>‹#›</a:t>
            </a:fld>
            <a:endParaRPr lang="en-US" altLang="ja-JP"/>
          </a:p>
        </p:txBody>
      </p:sp>
    </p:spTree>
    <p:extLst>
      <p:ext uri="{BB962C8B-B14F-4D97-AF65-F5344CB8AC3E}">
        <p14:creationId xmlns:p14="http://schemas.microsoft.com/office/powerpoint/2010/main" val="1412986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E832AE97-62D9-496B-9947-181F527DB492}" type="datetime1">
              <a:rPr lang="en-US" altLang="ja-JP" smtClean="0"/>
              <a:t>11/12/2018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Materials &amp; Methods of Construction Notes Prepared By: Engr. Abdul Rahim Khan</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6BC1E66-C44B-4C00-8C54-12496D470C1A}" type="slidenum">
              <a:rPr lang="en-US" altLang="ja-JP"/>
              <a:pPr>
                <a:defRPr/>
              </a:pPr>
              <a:t>‹#›</a:t>
            </a:fld>
            <a:endParaRPr lang="en-US" altLang="ja-JP"/>
          </a:p>
        </p:txBody>
      </p:sp>
    </p:spTree>
    <p:extLst>
      <p:ext uri="{BB962C8B-B14F-4D97-AF65-F5344CB8AC3E}">
        <p14:creationId xmlns:p14="http://schemas.microsoft.com/office/powerpoint/2010/main" val="69947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D6FC6-9962-44C9-BF65-3D88F8F7B9C3}" type="datetime1">
              <a:rPr lang="en-US" smtClean="0"/>
              <a:t>11/12/2018</a:t>
            </a:fld>
            <a:endParaRPr lang="en-US"/>
          </a:p>
        </p:txBody>
      </p:sp>
      <p:sp>
        <p:nvSpPr>
          <p:cNvPr id="5" name="Footer Placeholder 4"/>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4A78E-2FA5-4583-93B2-7AED53ED3761}" type="datetime1">
              <a:rPr lang="en-US" smtClean="0"/>
              <a:t>11/12/2018</a:t>
            </a:fld>
            <a:endParaRPr lang="en-US"/>
          </a:p>
        </p:txBody>
      </p:sp>
      <p:sp>
        <p:nvSpPr>
          <p:cNvPr id="5" name="Footer Placeholder 4"/>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555FB3-19E9-4E98-8531-AD8514A72A84}" type="datetime1">
              <a:rPr lang="en-US" smtClean="0"/>
              <a:t>11/12/2018</a:t>
            </a:fld>
            <a:endParaRPr lang="en-US"/>
          </a:p>
        </p:txBody>
      </p:sp>
      <p:sp>
        <p:nvSpPr>
          <p:cNvPr id="6" name="Footer Placeholder 5"/>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60D7BD-5D7B-4078-9DDF-8030CD21017D}"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7A6BA3-9227-4A5E-B327-450DBD7E4DB8}" type="datetime1">
              <a:rPr lang="en-US" smtClean="0"/>
              <a:t>11/12/2018</a:t>
            </a:fld>
            <a:endParaRPr lang="en-US"/>
          </a:p>
        </p:txBody>
      </p:sp>
      <p:sp>
        <p:nvSpPr>
          <p:cNvPr id="4" name="Footer Placeholder 3"/>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F10FA-7ACF-4ABB-8E69-0591D118630A}" type="datetime1">
              <a:rPr lang="en-US" smtClean="0"/>
              <a:t>11/12/2018</a:t>
            </a:fld>
            <a:endParaRPr lang="en-US"/>
          </a:p>
        </p:txBody>
      </p:sp>
      <p:sp>
        <p:nvSpPr>
          <p:cNvPr id="3" name="Footer Placeholder 2"/>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2134A7-6C53-47A0-87FC-EBBD16B95B6F}" type="datetime1">
              <a:rPr lang="en-US" smtClean="0"/>
              <a:t>11/12/2018</a:t>
            </a:fld>
            <a:endParaRPr lang="en-US"/>
          </a:p>
        </p:txBody>
      </p:sp>
      <p:sp>
        <p:nvSpPr>
          <p:cNvPr id="6" name="Footer Placeholder 5"/>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291D4A-5E94-4A6A-880C-E18FB5CD0AB9}" type="datetime1">
              <a:rPr lang="en-US" smtClean="0"/>
              <a:t>11/12/2018</a:t>
            </a:fld>
            <a:endParaRPr lang="en-US"/>
          </a:p>
        </p:txBody>
      </p:sp>
      <p:sp>
        <p:nvSpPr>
          <p:cNvPr id="6" name="Footer Placeholder 5"/>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990A31-E524-4117-9935-D5C353F9A3D1}" type="datetime1">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Materials &amp; Methods of Construction Notes Prepared By: Engr. Abdul Rahim Khan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Times New Roman" pitchFamily="18" charset="0"/>
                <a:cs typeface="Times New Roman" pitchFamily="18" charset="0"/>
              </a:rPr>
              <a:t>Materials &amp; Methods </a:t>
            </a:r>
            <a:r>
              <a:rPr lang="en-US" smtClean="0">
                <a:latin typeface="Times New Roman" pitchFamily="18" charset="0"/>
                <a:cs typeface="Times New Roman" pitchFamily="18" charset="0"/>
              </a:rPr>
              <a:t>of Construction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Properties of Aggregates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t>Engr. Abdul Rahim Khan</a:t>
            </a:r>
            <a:endParaRPr lang="en-US" dirty="0"/>
          </a:p>
        </p:txBody>
      </p:sp>
      <p:sp>
        <p:nvSpPr>
          <p:cNvPr id="7" name="Date Placeholder 6"/>
          <p:cNvSpPr>
            <a:spLocks noGrp="1"/>
          </p:cNvSpPr>
          <p:nvPr>
            <p:ph type="dt" sz="half" idx="10"/>
          </p:nvPr>
        </p:nvSpPr>
        <p:spPr/>
        <p:txBody>
          <a:bodyPr/>
          <a:lstStyle/>
          <a:p>
            <a:fld id="{1CD46BED-9585-4225-A39B-06FDCBA582CC}"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80255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latin typeface="Times New Roman" pitchFamily="18" charset="0"/>
                <a:cs typeface="Times New Roman" pitchFamily="18" charset="0"/>
              </a:rPr>
              <a:t>Bulk specific </a:t>
            </a:r>
            <a:r>
              <a:rPr lang="en-US" dirty="0" smtClean="0">
                <a:latin typeface="Times New Roman" pitchFamily="18" charset="0"/>
                <a:cs typeface="Times New Roman" pitchFamily="18" charset="0"/>
              </a:rPr>
              <a:t>gravity</a:t>
            </a: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Bulk specific gravity is defined as the ratio of the weight of a given volume of aggregate, including the permeable and impermeable voids in the particles, to the weight of an equal volume of water</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80B2BE1C-B07F-4F1A-A224-5CD5B90A4657}"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744202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Importance of S.G</a:t>
            </a:r>
          </a:p>
        </p:txBody>
      </p:sp>
      <p:sp>
        <p:nvSpPr>
          <p:cNvPr id="3" name="Content Placeholder 2"/>
          <p:cNvSpPr>
            <a:spLocks noGrp="1"/>
          </p:cNvSpPr>
          <p:nvPr>
            <p:ph idx="1"/>
          </p:nvPr>
        </p:nvSpPr>
        <p:spPr/>
        <p:txBody>
          <a:bodyPr>
            <a:noAutofit/>
          </a:bodyPr>
          <a:lstStyle/>
          <a:p>
            <a:pPr algn="just"/>
            <a:r>
              <a:rPr lang="en-US" dirty="0">
                <a:latin typeface="Times New Roman" pitchFamily="18" charset="0"/>
                <a:cs typeface="Times New Roman" pitchFamily="18" charset="0"/>
              </a:rPr>
              <a:t>Specific gravity is a mean to decide the suitability of the aggregate. </a:t>
            </a:r>
            <a:r>
              <a:rPr lang="en-US" b="1" dirty="0">
                <a:latin typeface="Times New Roman" pitchFamily="18" charset="0"/>
                <a:cs typeface="Times New Roman" pitchFamily="18" charset="0"/>
              </a:rPr>
              <a:t>Low specific </a:t>
            </a:r>
            <a:r>
              <a:rPr lang="en-US" dirty="0">
                <a:latin typeface="Times New Roman" pitchFamily="18" charset="0"/>
                <a:cs typeface="Times New Roman" pitchFamily="18" charset="0"/>
              </a:rPr>
              <a:t>gravity generally indicates </a:t>
            </a:r>
            <a:r>
              <a:rPr lang="en-US" b="1" dirty="0">
                <a:latin typeface="Times New Roman" pitchFamily="18" charset="0"/>
                <a:cs typeface="Times New Roman" pitchFamily="18" charset="0"/>
              </a:rPr>
              <a:t>porous,</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weak</a:t>
            </a:r>
            <a:r>
              <a:rPr lang="en-US" dirty="0">
                <a:latin typeface="Times New Roman" pitchFamily="18" charset="0"/>
                <a:cs typeface="Times New Roman" pitchFamily="18" charset="0"/>
              </a:rPr>
              <a:t> and </a:t>
            </a:r>
            <a:r>
              <a:rPr lang="en-US" b="1" dirty="0">
                <a:latin typeface="Times New Roman" pitchFamily="18" charset="0"/>
                <a:cs typeface="Times New Roman" pitchFamily="18" charset="0"/>
              </a:rPr>
              <a:t>absorptive materials</a:t>
            </a:r>
            <a:r>
              <a:rPr lang="en-US" dirty="0">
                <a:latin typeface="Times New Roman" pitchFamily="18" charset="0"/>
                <a:cs typeface="Times New Roman" pitchFamily="18" charset="0"/>
              </a:rPr>
              <a:t>, whereas </a:t>
            </a:r>
            <a:r>
              <a:rPr lang="en-US" b="1" dirty="0">
                <a:latin typeface="Times New Roman" pitchFamily="18" charset="0"/>
                <a:cs typeface="Times New Roman" pitchFamily="18" charset="0"/>
              </a:rPr>
              <a:t>high specific </a:t>
            </a:r>
            <a:r>
              <a:rPr lang="en-US" dirty="0">
                <a:latin typeface="Times New Roman" pitchFamily="18" charset="0"/>
                <a:cs typeface="Times New Roman" pitchFamily="18" charset="0"/>
              </a:rPr>
              <a:t>gravity indicates materials of </a:t>
            </a:r>
            <a:r>
              <a:rPr lang="en-US" b="1" dirty="0">
                <a:latin typeface="Times New Roman" pitchFamily="18" charset="0"/>
                <a:cs typeface="Times New Roman" pitchFamily="18" charset="0"/>
              </a:rPr>
              <a:t>good quality</a:t>
            </a:r>
            <a:r>
              <a:rPr lang="en-US"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Specific </a:t>
            </a:r>
            <a:r>
              <a:rPr lang="en-US" dirty="0">
                <a:latin typeface="Times New Roman" pitchFamily="18" charset="0"/>
                <a:cs typeface="Times New Roman" pitchFamily="18" charset="0"/>
              </a:rPr>
              <a:t>gravity of major aggregates falls within the range of 2.6 to 2.9.</a:t>
            </a:r>
          </a:p>
          <a:p>
            <a:pPr algn="just"/>
            <a:r>
              <a:rPr lang="en-US" dirty="0">
                <a:latin typeface="Times New Roman" pitchFamily="18" charset="0"/>
                <a:cs typeface="Times New Roman" pitchFamily="18" charset="0"/>
              </a:rPr>
              <a:t>Specific gravity values are also used while designing concrete mix.</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53A8D7AE-FD35-4610-9E22-762F02E10DDC}"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271684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Bulk Density</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It is defined as the weight of the aggregate required to fill a container of unit volume. It is generally expressed in kg/</a:t>
            </a:r>
            <a:r>
              <a:rPr lang="en-US" dirty="0" err="1">
                <a:latin typeface="Times New Roman" pitchFamily="18" charset="0"/>
                <a:cs typeface="Times New Roman" pitchFamily="18" charset="0"/>
              </a:rPr>
              <a:t>litre</a:t>
            </a:r>
            <a:r>
              <a:rPr lang="en-US" dirty="0" smtClean="0">
                <a:latin typeface="Times New Roman" pitchFamily="18" charset="0"/>
                <a:cs typeface="Times New Roman" pitchFamily="18" charset="0"/>
              </a:rPr>
              <a:t>.</a:t>
            </a:r>
          </a:p>
        </p:txBody>
      </p:sp>
      <p:sp>
        <p:nvSpPr>
          <p:cNvPr id="7" name="Date Placeholder 6"/>
          <p:cNvSpPr>
            <a:spLocks noGrp="1"/>
          </p:cNvSpPr>
          <p:nvPr>
            <p:ph type="dt" sz="half" idx="10"/>
          </p:nvPr>
        </p:nvSpPr>
        <p:spPr/>
        <p:txBody>
          <a:bodyPr/>
          <a:lstStyle/>
          <a:p>
            <a:fld id="{9040DA66-07DD-4658-9EEF-C6566B948BB5}"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428520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Bulk density of aggregates depends upon the following 3 factors.</a:t>
            </a:r>
          </a:p>
          <a:p>
            <a:pPr lvl="0"/>
            <a:r>
              <a:rPr lang="en-US" dirty="0">
                <a:latin typeface="Times New Roman" pitchFamily="18" charset="0"/>
                <a:cs typeface="Times New Roman" pitchFamily="18" charset="0"/>
              </a:rPr>
              <a:t>Degree of compaction</a:t>
            </a:r>
          </a:p>
          <a:p>
            <a:pPr lvl="0"/>
            <a:r>
              <a:rPr lang="en-US" dirty="0">
                <a:latin typeface="Times New Roman" pitchFamily="18" charset="0"/>
                <a:cs typeface="Times New Roman" pitchFamily="18" charset="0"/>
              </a:rPr>
              <a:t>Grading of aggregates</a:t>
            </a:r>
          </a:p>
          <a:p>
            <a:pPr lvl="0"/>
            <a:r>
              <a:rPr lang="en-US" dirty="0">
                <a:latin typeface="Times New Roman" pitchFamily="18" charset="0"/>
                <a:cs typeface="Times New Roman" pitchFamily="18" charset="0"/>
              </a:rPr>
              <a:t>Shape of aggregate particles</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51B81210-7E72-4668-B773-11EC1B8BE2C8}"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13092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Voids</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empty spaces between the aggregate particles are known as voids.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volume of void equals the difference between the gross volume of the aggregate mass and the volume occupied by the particles alone.</a:t>
            </a:r>
          </a:p>
        </p:txBody>
      </p:sp>
      <p:sp>
        <p:nvSpPr>
          <p:cNvPr id="7" name="Date Placeholder 6"/>
          <p:cNvSpPr>
            <a:spLocks noGrp="1"/>
          </p:cNvSpPr>
          <p:nvPr>
            <p:ph type="dt" sz="half" idx="10"/>
          </p:nvPr>
        </p:nvSpPr>
        <p:spPr/>
        <p:txBody>
          <a:bodyPr/>
          <a:lstStyle/>
          <a:p>
            <a:fld id="{33F3B6B2-559A-46A8-B9F2-C6FE35F793FA}"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884756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Porosity &amp; Absorption</a:t>
            </a:r>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minute holes </a:t>
            </a:r>
            <a:r>
              <a:rPr lang="en-US" dirty="0">
                <a:latin typeface="Times New Roman" pitchFamily="18" charset="0"/>
                <a:cs typeface="Times New Roman" pitchFamily="18" charset="0"/>
              </a:rPr>
              <a:t>formed in rocks during </a:t>
            </a:r>
            <a:r>
              <a:rPr lang="en-US" b="1" dirty="0">
                <a:latin typeface="Times New Roman" pitchFamily="18" charset="0"/>
                <a:cs typeface="Times New Roman" pitchFamily="18" charset="0"/>
              </a:rPr>
              <a:t>solidification</a:t>
            </a:r>
            <a:r>
              <a:rPr lang="en-US" dirty="0">
                <a:latin typeface="Times New Roman" pitchFamily="18" charset="0"/>
                <a:cs typeface="Times New Roman" pitchFamily="18" charset="0"/>
              </a:rPr>
              <a:t> of the molten magma, due to air bubbles, are known as </a:t>
            </a:r>
            <a:r>
              <a:rPr lang="en-US" b="1" dirty="0">
                <a:latin typeface="Times New Roman" pitchFamily="18" charset="0"/>
                <a:cs typeface="Times New Roman" pitchFamily="18" charset="0"/>
              </a:rPr>
              <a:t>pores</a:t>
            </a:r>
            <a:r>
              <a:rPr lang="en-US" dirty="0">
                <a:latin typeface="Times New Roman" pitchFamily="18" charset="0"/>
                <a:cs typeface="Times New Roman" pitchFamily="18" charset="0"/>
              </a:rPr>
              <a:t>. Rocks containing pores are called porous rocks</a:t>
            </a:r>
            <a:r>
              <a:rPr lang="en-US" dirty="0" smtClean="0">
                <a:latin typeface="Times New Roman" pitchFamily="18" charset="0"/>
                <a:cs typeface="Times New Roman" pitchFamily="18" charset="0"/>
              </a:rPr>
              <a:t>.</a:t>
            </a:r>
          </a:p>
          <a:p>
            <a:pPr algn="just"/>
            <a:r>
              <a:rPr lang="en-US" b="1" dirty="0">
                <a:latin typeface="Times New Roman" pitchFamily="18" charset="0"/>
                <a:cs typeface="Times New Roman" pitchFamily="18" charset="0"/>
              </a:rPr>
              <a:t>Porosity</a:t>
            </a:r>
            <a:r>
              <a:rPr lang="en-US" dirty="0">
                <a:latin typeface="Times New Roman" pitchFamily="18" charset="0"/>
                <a:cs typeface="Times New Roman" pitchFamily="18" charset="0"/>
              </a:rPr>
              <a:t> is a ratio of the volume of the pores to the total volume of the particle.</a:t>
            </a:r>
          </a:p>
          <a:p>
            <a:pPr algn="just"/>
            <a:r>
              <a:rPr lang="en-US" dirty="0">
                <a:latin typeface="Times New Roman" pitchFamily="18" charset="0"/>
                <a:cs typeface="Times New Roman" pitchFamily="18" charset="0"/>
              </a:rPr>
              <a:t>Water absorption may be defined as the </a:t>
            </a:r>
            <a:r>
              <a:rPr lang="en-US" b="1" dirty="0">
                <a:latin typeface="Times New Roman" pitchFamily="18" charset="0"/>
                <a:cs typeface="Times New Roman" pitchFamily="18" charset="0"/>
              </a:rPr>
              <a:t>difference </a:t>
            </a:r>
            <a:r>
              <a:rPr lang="en-US" dirty="0">
                <a:latin typeface="Times New Roman" pitchFamily="18" charset="0"/>
                <a:cs typeface="Times New Roman" pitchFamily="18" charset="0"/>
              </a:rPr>
              <a:t>between the weight of very dry aggregates and the weight of the saturated aggregates with surface dry conditions.</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31903C1E-830E-4661-8455-342942E3C31A}"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4084544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Fineness </a:t>
            </a:r>
            <a:r>
              <a:rPr lang="en-US" dirty="0" smtClean="0">
                <a:latin typeface="Times New Roman" pitchFamily="18" charset="0"/>
                <a:cs typeface="Times New Roman" pitchFamily="18" charset="0"/>
              </a:rPr>
              <a:t>Modulus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sz="3500" dirty="0">
                <a:latin typeface="Times New Roman" pitchFamily="18" charset="0"/>
                <a:cs typeface="Times New Roman" pitchFamily="18" charset="0"/>
              </a:rPr>
              <a:t>Fineness modulus is an empirical factor obtained by adding the cumulative percentages of aggregate </a:t>
            </a:r>
            <a:r>
              <a:rPr lang="en-US" sz="3500" b="1" dirty="0">
                <a:latin typeface="Times New Roman" pitchFamily="18" charset="0"/>
                <a:cs typeface="Times New Roman" pitchFamily="18" charset="0"/>
              </a:rPr>
              <a:t>retained</a:t>
            </a:r>
            <a:r>
              <a:rPr lang="en-US" sz="3500" dirty="0">
                <a:latin typeface="Times New Roman" pitchFamily="18" charset="0"/>
                <a:cs typeface="Times New Roman" pitchFamily="18" charset="0"/>
              </a:rPr>
              <a:t> on each of the standard sieves ranging from </a:t>
            </a:r>
            <a:r>
              <a:rPr lang="en-US" sz="3500" b="1" dirty="0">
                <a:latin typeface="Times New Roman" pitchFamily="18" charset="0"/>
                <a:cs typeface="Times New Roman" pitchFamily="18" charset="0"/>
              </a:rPr>
              <a:t>80 mm to 150 micron </a:t>
            </a:r>
            <a:r>
              <a:rPr lang="en-US" sz="3500" dirty="0">
                <a:latin typeface="Times New Roman" pitchFamily="18" charset="0"/>
                <a:cs typeface="Times New Roman" pitchFamily="18" charset="0"/>
              </a:rPr>
              <a:t>and dividing this sum by 100.</a:t>
            </a:r>
          </a:p>
          <a:p>
            <a:pPr algn="just"/>
            <a:r>
              <a:rPr lang="en-US" sz="3500" dirty="0">
                <a:latin typeface="Times New Roman" pitchFamily="18" charset="0"/>
                <a:cs typeface="Times New Roman" pitchFamily="18" charset="0"/>
              </a:rPr>
              <a:t>Fineness modulus is generally used to get an idea of how coarse or fine the aggregate is. </a:t>
            </a:r>
            <a:r>
              <a:rPr lang="en-US" sz="3500" b="1" dirty="0">
                <a:latin typeface="Times New Roman" pitchFamily="18" charset="0"/>
                <a:cs typeface="Times New Roman" pitchFamily="18" charset="0"/>
              </a:rPr>
              <a:t>More fineness modulus value indicates </a:t>
            </a:r>
            <a:r>
              <a:rPr lang="en-US" sz="3500" dirty="0">
                <a:latin typeface="Times New Roman" pitchFamily="18" charset="0"/>
                <a:cs typeface="Times New Roman" pitchFamily="18" charset="0"/>
              </a:rPr>
              <a:t>that the aggregate is </a:t>
            </a:r>
            <a:r>
              <a:rPr lang="en-US" sz="3500" b="1" dirty="0">
                <a:latin typeface="Times New Roman" pitchFamily="18" charset="0"/>
                <a:cs typeface="Times New Roman" pitchFamily="18" charset="0"/>
              </a:rPr>
              <a:t>coarser</a:t>
            </a:r>
            <a:r>
              <a:rPr lang="en-US" sz="3500" dirty="0">
                <a:latin typeface="Times New Roman" pitchFamily="18" charset="0"/>
                <a:cs typeface="Times New Roman" pitchFamily="18" charset="0"/>
              </a:rPr>
              <a:t> and </a:t>
            </a:r>
            <a:r>
              <a:rPr lang="en-US" sz="3500" b="1" dirty="0">
                <a:latin typeface="Times New Roman" pitchFamily="18" charset="0"/>
                <a:cs typeface="Times New Roman" pitchFamily="18" charset="0"/>
              </a:rPr>
              <a:t>small value </a:t>
            </a:r>
            <a:r>
              <a:rPr lang="en-US" sz="3500" dirty="0">
                <a:latin typeface="Times New Roman" pitchFamily="18" charset="0"/>
                <a:cs typeface="Times New Roman" pitchFamily="18" charset="0"/>
              </a:rPr>
              <a:t>of </a:t>
            </a:r>
            <a:r>
              <a:rPr lang="en-US" sz="3500" b="1" dirty="0">
                <a:latin typeface="Times New Roman" pitchFamily="18" charset="0"/>
                <a:cs typeface="Times New Roman" pitchFamily="18" charset="0"/>
              </a:rPr>
              <a:t>fineness modulus </a:t>
            </a:r>
            <a:r>
              <a:rPr lang="en-US" sz="3500" dirty="0">
                <a:latin typeface="Times New Roman" pitchFamily="18" charset="0"/>
                <a:cs typeface="Times New Roman" pitchFamily="18" charset="0"/>
              </a:rPr>
              <a:t>indicates that the aggregate is </a:t>
            </a:r>
            <a:r>
              <a:rPr lang="en-US" sz="3500" b="1" dirty="0">
                <a:latin typeface="Times New Roman" pitchFamily="18" charset="0"/>
                <a:cs typeface="Times New Roman" pitchFamily="18" charset="0"/>
              </a:rPr>
              <a:t>finer.</a:t>
            </a:r>
          </a:p>
          <a:p>
            <a:endParaRPr lang="en-US" dirty="0"/>
          </a:p>
        </p:txBody>
      </p:sp>
      <p:sp>
        <p:nvSpPr>
          <p:cNvPr id="7" name="Date Placeholder 6"/>
          <p:cNvSpPr>
            <a:spLocks noGrp="1"/>
          </p:cNvSpPr>
          <p:nvPr>
            <p:ph type="dt" sz="half" idx="10"/>
          </p:nvPr>
        </p:nvSpPr>
        <p:spPr/>
        <p:txBody>
          <a:bodyPr/>
          <a:lstStyle/>
          <a:p>
            <a:fld id="{BDF3CAEF-BD5B-4B33-A453-E29A32BC5D6A}"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27224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Specific Surface of Aggregate</a:t>
            </a: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dirty="0">
                <a:latin typeface="Times New Roman" pitchFamily="18" charset="0"/>
                <a:cs typeface="Times New Roman" pitchFamily="18" charset="0"/>
              </a:rPr>
              <a:t>The surface area per unit weight of the material is termed as specific surface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This is an indirect measure of the aggregate grading.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Specific </a:t>
            </a:r>
            <a:r>
              <a:rPr lang="en-US" dirty="0">
                <a:latin typeface="Times New Roman" pitchFamily="18" charset="0"/>
                <a:cs typeface="Times New Roman" pitchFamily="18" charset="0"/>
              </a:rPr>
              <a:t>surface </a:t>
            </a:r>
            <a:r>
              <a:rPr lang="en-US" b="1" dirty="0">
                <a:latin typeface="Times New Roman" pitchFamily="18" charset="0"/>
                <a:cs typeface="Times New Roman" pitchFamily="18" charset="0"/>
              </a:rPr>
              <a:t>increases</a:t>
            </a:r>
            <a:r>
              <a:rPr lang="en-US" dirty="0">
                <a:latin typeface="Times New Roman" pitchFamily="18" charset="0"/>
                <a:cs typeface="Times New Roman" pitchFamily="18" charset="0"/>
              </a:rPr>
              <a:t> with the </a:t>
            </a:r>
            <a:r>
              <a:rPr lang="en-US" b="1" dirty="0">
                <a:latin typeface="Times New Roman" pitchFamily="18" charset="0"/>
                <a:cs typeface="Times New Roman" pitchFamily="18" charset="0"/>
              </a:rPr>
              <a:t>reduction </a:t>
            </a:r>
            <a:r>
              <a:rPr lang="en-US" dirty="0">
                <a:latin typeface="Times New Roman" pitchFamily="18" charset="0"/>
                <a:cs typeface="Times New Roman" pitchFamily="18" charset="0"/>
              </a:rPr>
              <a:t>in the size of aggregate particle.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specific surface area of the fine aggregate is </a:t>
            </a:r>
            <a:r>
              <a:rPr lang="en-US" b="1" dirty="0">
                <a:latin typeface="Times New Roman" pitchFamily="18" charset="0"/>
                <a:cs typeface="Times New Roman" pitchFamily="18" charset="0"/>
              </a:rPr>
              <a:t>very much more than </a:t>
            </a:r>
            <a:r>
              <a:rPr lang="en-US" dirty="0">
                <a:latin typeface="Times New Roman" pitchFamily="18" charset="0"/>
                <a:cs typeface="Times New Roman" pitchFamily="18" charset="0"/>
              </a:rPr>
              <a:t>that of coarse aggregate.</a:t>
            </a:r>
          </a:p>
          <a:p>
            <a:pPr marL="0" indent="0" algn="just">
              <a:buNone/>
            </a:pP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A32C9CBA-7557-4664-989E-22B575456498}"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950558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dirty="0">
                <a:latin typeface="Times New Roman" pitchFamily="18" charset="0"/>
                <a:cs typeface="Times New Roman" pitchFamily="18" charset="0"/>
              </a:rPr>
              <a:t>Deleterious Materials</a:t>
            </a:r>
          </a:p>
        </p:txBody>
      </p:sp>
      <p:sp>
        <p:nvSpPr>
          <p:cNvPr id="3" name="Content Placeholder 2"/>
          <p:cNvSpPr>
            <a:spLocks noGrp="1"/>
          </p:cNvSpPr>
          <p:nvPr>
            <p:ph idx="1"/>
          </p:nvPr>
        </p:nvSpPr>
        <p:spPr>
          <a:xfrm>
            <a:off x="498764" y="1600200"/>
            <a:ext cx="8610600" cy="4876800"/>
          </a:xfrm>
        </p:spPr>
        <p:txBody>
          <a:bodyPr>
            <a:noAutofit/>
          </a:bodyPr>
          <a:lstStyle/>
          <a:p>
            <a:pPr algn="just"/>
            <a:r>
              <a:rPr lang="en-US" dirty="0">
                <a:latin typeface="Times New Roman" pitchFamily="18" charset="0"/>
                <a:cs typeface="Times New Roman" pitchFamily="18" charset="0"/>
              </a:rPr>
              <a:t>Aggregates should not contain any harmful material in such a quantity so as to affect the strength and durability of the concrete. Such harmful materials are called deleterious materials. </a:t>
            </a:r>
          </a:p>
        </p:txBody>
      </p:sp>
      <p:sp>
        <p:nvSpPr>
          <p:cNvPr id="7" name="Date Placeholder 6"/>
          <p:cNvSpPr>
            <a:spLocks noGrp="1"/>
          </p:cNvSpPr>
          <p:nvPr>
            <p:ph type="dt" sz="half" idx="10"/>
          </p:nvPr>
        </p:nvSpPr>
        <p:spPr/>
        <p:txBody>
          <a:bodyPr/>
          <a:lstStyle/>
          <a:p>
            <a:fld id="{A32B1296-3F20-4B21-B3D4-2FD707604EC0}"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115828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Autofit/>
          </a:bodyPr>
          <a:lstStyle/>
          <a:p>
            <a:r>
              <a:rPr lang="en-US" dirty="0">
                <a:latin typeface="Times New Roman" pitchFamily="18" charset="0"/>
                <a:cs typeface="Times New Roman" pitchFamily="18" charset="0"/>
              </a:rPr>
              <a:t>Deleterious materials may cause one of the following effects</a:t>
            </a:r>
          </a:p>
          <a:p>
            <a:pPr lvl="0"/>
            <a:r>
              <a:rPr lang="en-US" dirty="0">
                <a:latin typeface="Times New Roman" pitchFamily="18" charset="0"/>
                <a:cs typeface="Times New Roman" pitchFamily="18" charset="0"/>
              </a:rPr>
              <a:t>To interfere hydration of cement</a:t>
            </a:r>
          </a:p>
          <a:p>
            <a:pPr lvl="0"/>
            <a:r>
              <a:rPr lang="en-US" dirty="0">
                <a:latin typeface="Times New Roman" pitchFamily="18" charset="0"/>
                <a:cs typeface="Times New Roman" pitchFamily="18" charset="0"/>
              </a:rPr>
              <a:t>To prevent development of proper bond</a:t>
            </a:r>
          </a:p>
          <a:p>
            <a:pPr lvl="0"/>
            <a:r>
              <a:rPr lang="en-US" dirty="0">
                <a:latin typeface="Times New Roman" pitchFamily="18" charset="0"/>
                <a:cs typeface="Times New Roman" pitchFamily="18" charset="0"/>
              </a:rPr>
              <a:t>To reduce strength and durability</a:t>
            </a:r>
          </a:p>
          <a:p>
            <a:pPr lvl="0"/>
            <a:r>
              <a:rPr lang="en-US" dirty="0">
                <a:latin typeface="Times New Roman" pitchFamily="18" charset="0"/>
                <a:cs typeface="Times New Roman" pitchFamily="18" charset="0"/>
              </a:rPr>
              <a:t>To modify setting times</a:t>
            </a:r>
          </a:p>
          <a:p>
            <a:r>
              <a:rPr lang="en-US" dirty="0">
                <a:latin typeface="Times New Roman" pitchFamily="18" charset="0"/>
                <a:cs typeface="Times New Roman" pitchFamily="18" charset="0"/>
              </a:rPr>
              <a:t>Deleterious materials generally found in aggregates, may be grouped as under</a:t>
            </a:r>
          </a:p>
          <a:p>
            <a:pPr lvl="0"/>
            <a:r>
              <a:rPr lang="en-US" dirty="0">
                <a:latin typeface="Times New Roman" pitchFamily="18" charset="0"/>
                <a:cs typeface="Times New Roman" pitchFamily="18" charset="0"/>
              </a:rPr>
              <a:t>Organic impurities</a:t>
            </a:r>
          </a:p>
          <a:p>
            <a:pPr lvl="0"/>
            <a:r>
              <a:rPr lang="en-US" dirty="0">
                <a:latin typeface="Times New Roman" pitchFamily="18" charset="0"/>
                <a:cs typeface="Times New Roman" pitchFamily="18" charset="0"/>
              </a:rPr>
              <a:t>Clay , silt &amp; dust</a:t>
            </a:r>
          </a:p>
          <a:p>
            <a:pPr lvl="0"/>
            <a:r>
              <a:rPr lang="en-US" dirty="0">
                <a:latin typeface="Times New Roman" pitchFamily="18" charset="0"/>
                <a:cs typeface="Times New Roman" pitchFamily="18" charset="0"/>
              </a:rPr>
              <a:t>Salt contamination</a:t>
            </a:r>
          </a:p>
        </p:txBody>
      </p:sp>
      <p:sp>
        <p:nvSpPr>
          <p:cNvPr id="6" name="Date Placeholder 5"/>
          <p:cNvSpPr>
            <a:spLocks noGrp="1"/>
          </p:cNvSpPr>
          <p:nvPr>
            <p:ph type="dt" sz="half" idx="10"/>
          </p:nvPr>
        </p:nvSpPr>
        <p:spPr/>
        <p:txBody>
          <a:bodyPr/>
          <a:lstStyle/>
          <a:p>
            <a:fld id="{8B406781-4A0B-4798-BE21-2A41266A9BA1}" type="datetime1">
              <a:rPr lang="en-US" smtClean="0"/>
              <a:t>11/12/2018</a:t>
            </a:fld>
            <a:endParaRPr lang="en-US"/>
          </a:p>
        </p:txBody>
      </p:sp>
      <p:sp>
        <p:nvSpPr>
          <p:cNvPr id="7" name="Footer Placeholder 6"/>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125437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Properties of Aggregates</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Aggregates are used in concrete to provide </a:t>
            </a:r>
            <a:r>
              <a:rPr lang="en-US" b="1" dirty="0">
                <a:latin typeface="Times New Roman" pitchFamily="18" charset="0"/>
                <a:cs typeface="Times New Roman" pitchFamily="18" charset="0"/>
              </a:rPr>
              <a:t>economy</a:t>
            </a:r>
            <a:r>
              <a:rPr lang="en-US" dirty="0">
                <a:latin typeface="Times New Roman" pitchFamily="18" charset="0"/>
                <a:cs typeface="Times New Roman" pitchFamily="18" charset="0"/>
              </a:rPr>
              <a:t> in the cost of concrete. Aggregates act as </a:t>
            </a:r>
            <a:r>
              <a:rPr lang="en-US" b="1" dirty="0">
                <a:latin typeface="Times New Roman" pitchFamily="18" charset="0"/>
                <a:cs typeface="Times New Roman" pitchFamily="18" charset="0"/>
              </a:rPr>
              <a:t>filler</a:t>
            </a:r>
            <a:r>
              <a:rPr lang="en-US" dirty="0">
                <a:latin typeface="Times New Roman" pitchFamily="18" charset="0"/>
                <a:cs typeface="Times New Roman" pitchFamily="18" charset="0"/>
              </a:rPr>
              <a:t> only. These do not react with cement and water</a:t>
            </a:r>
            <a:r>
              <a:rPr lang="en-US" dirty="0" smtClean="0">
                <a:latin typeface="Times New Roman" pitchFamily="18" charset="0"/>
                <a:cs typeface="Times New Roman" pitchFamily="18" charset="0"/>
              </a:rPr>
              <a:t>.</a:t>
            </a:r>
          </a:p>
          <a:p>
            <a:pPr algn="just"/>
            <a:r>
              <a:rPr lang="en-US" dirty="0">
                <a:latin typeface="Times New Roman" pitchFamily="18" charset="0"/>
                <a:cs typeface="Times New Roman" pitchFamily="18" charset="0"/>
              </a:rPr>
              <a:t>But there are properties or characteristics of aggregate which influence the properties of resulting concrete mix. These are as follow.</a:t>
            </a:r>
          </a:p>
          <a:p>
            <a:pPr algn="just"/>
            <a:endParaRPr lang="en-US" dirty="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0393016E-EFDA-4FC7-A9E1-432D4A698E95}"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682418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Crushing Value</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aggregates crushing value gives a relative measure of resistance of an aggregate to crushing under </a:t>
            </a:r>
            <a:r>
              <a:rPr lang="en-US" b="1" dirty="0">
                <a:latin typeface="Times New Roman" pitchFamily="18" charset="0"/>
                <a:cs typeface="Times New Roman" pitchFamily="18" charset="0"/>
              </a:rPr>
              <a:t>gradually applied compressive load</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aggregate crushing strength value is a useful factor to know the behavior of aggregates when subjected to compressive loads.</a:t>
            </a:r>
          </a:p>
        </p:txBody>
      </p:sp>
      <p:sp>
        <p:nvSpPr>
          <p:cNvPr id="7" name="Date Placeholder 6"/>
          <p:cNvSpPr>
            <a:spLocks noGrp="1"/>
          </p:cNvSpPr>
          <p:nvPr>
            <p:ph type="dt" sz="half" idx="10"/>
          </p:nvPr>
        </p:nvSpPr>
        <p:spPr/>
        <p:txBody>
          <a:bodyPr/>
          <a:lstStyle/>
          <a:p>
            <a:fld id="{BC139D9A-250C-4D88-8B5F-4A5B39BB0CAD}"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681545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Impact Value</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aggregate impact value gives a relative measure of the </a:t>
            </a:r>
            <a:r>
              <a:rPr lang="en-US" b="1" dirty="0">
                <a:latin typeface="Times New Roman" pitchFamily="18" charset="0"/>
                <a:cs typeface="Times New Roman" pitchFamily="18" charset="0"/>
              </a:rPr>
              <a:t>resistance of an aggregate to sudden shock or impact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impact value of an aggregate is sometime used as an alternative to its crushing value.</a:t>
            </a:r>
          </a:p>
        </p:txBody>
      </p:sp>
      <p:sp>
        <p:nvSpPr>
          <p:cNvPr id="7" name="Date Placeholder 6"/>
          <p:cNvSpPr>
            <a:spLocks noGrp="1"/>
          </p:cNvSpPr>
          <p:nvPr>
            <p:ph type="dt" sz="half" idx="10"/>
          </p:nvPr>
        </p:nvSpPr>
        <p:spPr/>
        <p:txBody>
          <a:bodyPr/>
          <a:lstStyle/>
          <a:p>
            <a:fld id="{18EF80AA-7553-4A8F-94C0-3D716DED2E3F}"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671687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Abrasion Value of Aggregates</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abrasion value gives a relative measure of resistance of an aggregate to </a:t>
            </a:r>
            <a:r>
              <a:rPr lang="en-US" b="1" dirty="0">
                <a:latin typeface="Times New Roman" pitchFamily="18" charset="0"/>
                <a:cs typeface="Times New Roman" pitchFamily="18" charset="0"/>
              </a:rPr>
              <a:t>wear </a:t>
            </a:r>
            <a:r>
              <a:rPr lang="en-US" dirty="0">
                <a:latin typeface="Times New Roman" pitchFamily="18" charset="0"/>
                <a:cs typeface="Times New Roman" pitchFamily="18" charset="0"/>
              </a:rPr>
              <a:t>when it is rotated in a cylinder along with some abrasive charge.</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E5285456-4793-4CCB-AC16-1C224F116B02}"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718217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4800" y="152400"/>
            <a:ext cx="7772400" cy="1143000"/>
          </a:xfrm>
        </p:spPr>
        <p:txBody>
          <a:bodyPr/>
          <a:lstStyle/>
          <a:p>
            <a:r>
              <a:rPr lang="en-US" dirty="0">
                <a:latin typeface="Times New Roman" pitchFamily="18" charset="0"/>
                <a:cs typeface="Times New Roman" pitchFamily="18" charset="0"/>
              </a:rPr>
              <a:t>Mechanical</a:t>
            </a:r>
            <a:r>
              <a:rPr lang="en-US" dirty="0" smtClean="0"/>
              <a:t> </a:t>
            </a:r>
            <a:r>
              <a:rPr lang="en-US" dirty="0">
                <a:latin typeface="Times New Roman" pitchFamily="18" charset="0"/>
                <a:cs typeface="Times New Roman" pitchFamily="18" charset="0"/>
              </a:rPr>
              <a:t>Properties</a:t>
            </a:r>
          </a:p>
        </p:txBody>
      </p:sp>
      <p:sp>
        <p:nvSpPr>
          <p:cNvPr id="43011" name="Rectangle 3" descr="Rectangle: Click to edit Master text styles&#10;Second level&#10;Third level&#10;Fourth level&#10;Fifth level"/>
          <p:cNvSpPr>
            <a:spLocks noGrp="1" noChangeArrowheads="1"/>
          </p:cNvSpPr>
          <p:nvPr>
            <p:ph type="body" sz="half" idx="1"/>
          </p:nvPr>
        </p:nvSpPr>
        <p:spPr>
          <a:xfrm>
            <a:off x="0" y="1905000"/>
            <a:ext cx="5943600" cy="4114800"/>
          </a:xfrm>
        </p:spPr>
        <p:txBody>
          <a:bodyPr>
            <a:noAutofit/>
          </a:bodyPr>
          <a:lstStyle/>
          <a:p>
            <a:pPr lvl="1"/>
            <a:r>
              <a:rPr lang="en-US" sz="3200" dirty="0">
                <a:latin typeface="Times New Roman" pitchFamily="18" charset="0"/>
                <a:cs typeface="Times New Roman" pitchFamily="18" charset="0"/>
              </a:rPr>
              <a:t>Compressive strength</a:t>
            </a:r>
          </a:p>
          <a:p>
            <a:pPr lvl="1"/>
            <a:r>
              <a:rPr lang="en-US" sz="3200" dirty="0">
                <a:latin typeface="Times New Roman" pitchFamily="18" charset="0"/>
                <a:cs typeface="Times New Roman" pitchFamily="18" charset="0"/>
              </a:rPr>
              <a:t>Toughness</a:t>
            </a:r>
          </a:p>
          <a:p>
            <a:pPr lvl="1"/>
            <a:r>
              <a:rPr lang="en-US" sz="3200" dirty="0">
                <a:latin typeface="Times New Roman" pitchFamily="18" charset="0"/>
                <a:cs typeface="Times New Roman" pitchFamily="18" charset="0"/>
              </a:rPr>
              <a:t>Abrasion </a:t>
            </a:r>
            <a:r>
              <a:rPr lang="en-US" sz="3200" dirty="0" smtClean="0">
                <a:latin typeface="Times New Roman" pitchFamily="18" charset="0"/>
                <a:cs typeface="Times New Roman" pitchFamily="18" charset="0"/>
              </a:rPr>
              <a:t>resistance</a:t>
            </a:r>
          </a:p>
          <a:p>
            <a:pPr lvl="1"/>
            <a:r>
              <a:rPr lang="en-US" sz="3200" dirty="0" smtClean="0">
                <a:latin typeface="Times New Roman" pitchFamily="18" charset="0"/>
                <a:cs typeface="Times New Roman" pitchFamily="18" charset="0"/>
              </a:rPr>
              <a:t>Crushing </a:t>
            </a:r>
            <a:r>
              <a:rPr lang="en-US" sz="3200" dirty="0">
                <a:latin typeface="Times New Roman" pitchFamily="18" charset="0"/>
                <a:cs typeface="Times New Roman" pitchFamily="18" charset="0"/>
              </a:rPr>
              <a:t>strength</a:t>
            </a:r>
          </a:p>
        </p:txBody>
      </p:sp>
      <p:pic>
        <p:nvPicPr>
          <p:cNvPr id="43012" name="Picture 4" descr="Expansion frame"/>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858000" y="685800"/>
            <a:ext cx="1760538" cy="2438400"/>
          </a:xfrm>
          <a:noFill/>
        </p:spPr>
      </p:pic>
      <p:pic>
        <p:nvPicPr>
          <p:cNvPr id="43013" name="Picture 5" descr="LA Abrasion mac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352800"/>
            <a:ext cx="2057400"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fld id="{23432D75-955B-45AB-AC3D-122C548370EC}" type="datetime1">
              <a:rPr lang="en-US" altLang="ja-JP" smtClean="0"/>
              <a:t>11/12/2018</a:t>
            </a:fld>
            <a:endParaRPr lang="en-US" altLang="ja-JP"/>
          </a:p>
        </p:txBody>
      </p:sp>
      <p:sp>
        <p:nvSpPr>
          <p:cNvPr id="3" name="Footer Placeholder 2"/>
          <p:cNvSpPr>
            <a:spLocks noGrp="1"/>
          </p:cNvSpPr>
          <p:nvPr>
            <p:ph type="ftr" sz="quarter" idx="11"/>
          </p:nvPr>
        </p:nvSpPr>
        <p:spPr/>
        <p:txBody>
          <a:bodyPr/>
          <a:lstStyle/>
          <a:p>
            <a:pPr>
              <a:defRPr/>
            </a:pPr>
            <a:r>
              <a:rPr lang="en-US" altLang="ja-JP" smtClean="0"/>
              <a:t>Materials &amp; Methods of Construction Notes Prepared By: Engr. Abdul Rahim Khan</a:t>
            </a:r>
            <a:endParaRPr lang="en-US" altLang="ja-JP"/>
          </a:p>
        </p:txBody>
      </p:sp>
      <p:sp>
        <p:nvSpPr>
          <p:cNvPr id="4" name="Slide Number Placeholder 3"/>
          <p:cNvSpPr>
            <a:spLocks noGrp="1"/>
          </p:cNvSpPr>
          <p:nvPr>
            <p:ph type="sldNum" sz="quarter" idx="12"/>
          </p:nvPr>
        </p:nvSpPr>
        <p:spPr/>
        <p:txBody>
          <a:bodyPr/>
          <a:lstStyle/>
          <a:p>
            <a:pPr>
              <a:defRPr/>
            </a:pPr>
            <a:fld id="{DA8DEAEE-37B1-42B6-BA1E-4F4B8C40A73B}" type="slidenum">
              <a:rPr lang="en-US" altLang="ja-JP" smtClean="0"/>
              <a:pPr>
                <a:defRPr/>
              </a:pPr>
              <a:t>23</a:t>
            </a:fld>
            <a:endParaRPr lang="en-US" altLang="ja-JP"/>
          </a:p>
        </p:txBody>
      </p:sp>
    </p:spTree>
    <p:extLst>
      <p:ext uri="{BB962C8B-B14F-4D97-AF65-F5344CB8AC3E}">
        <p14:creationId xmlns:p14="http://schemas.microsoft.com/office/powerpoint/2010/main" val="2423923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609600"/>
            <a:ext cx="7772400" cy="609600"/>
          </a:xfrm>
        </p:spPr>
        <p:txBody>
          <a:bodyPr>
            <a:normAutofit fontScale="90000"/>
          </a:bodyPr>
          <a:lstStyle/>
          <a:p>
            <a:pPr eaLnBrk="1" hangingPunct="1"/>
            <a:r>
              <a:rPr lang="en-GB" sz="4900" dirty="0">
                <a:latin typeface="Times New Roman" pitchFamily="18" charset="0"/>
                <a:cs typeface="Times New Roman" pitchFamily="18" charset="0"/>
              </a:rPr>
              <a:t>Toughness</a:t>
            </a:r>
            <a:r>
              <a:rPr lang="en-US" sz="4000" dirty="0" smtClean="0"/>
              <a:t> </a:t>
            </a:r>
          </a:p>
        </p:txBody>
      </p:sp>
      <p:sp>
        <p:nvSpPr>
          <p:cNvPr id="44035" name="Rectangle 3"/>
          <p:cNvSpPr>
            <a:spLocks noGrp="1" noChangeArrowheads="1"/>
          </p:cNvSpPr>
          <p:nvPr>
            <p:ph type="body" idx="1"/>
          </p:nvPr>
        </p:nvSpPr>
        <p:spPr>
          <a:xfrm>
            <a:off x="762000" y="1524000"/>
            <a:ext cx="7315200" cy="4648200"/>
          </a:xfrm>
          <a:solidFill>
            <a:srgbClr val="FFCC00"/>
          </a:solidFill>
          <a:ln>
            <a:solidFill>
              <a:srgbClr val="CC9900"/>
            </a:solidFill>
            <a:miter lim="800000"/>
            <a:headEnd/>
            <a:tailEnd/>
          </a:ln>
        </p:spPr>
        <p:txBody>
          <a:bodyPr>
            <a:normAutofit lnSpcReduction="10000"/>
          </a:bodyPr>
          <a:lstStyle/>
          <a:p>
            <a:pPr algn="just" eaLnBrk="1" hangingPunct="1">
              <a:lnSpc>
                <a:spcPct val="80000"/>
              </a:lnSpc>
              <a:buFontTx/>
              <a:buNone/>
            </a:pPr>
            <a:r>
              <a:rPr lang="en-US" sz="2800" dirty="0" smtClean="0"/>
              <a:t>	</a:t>
            </a:r>
            <a:r>
              <a:rPr lang="en-US" dirty="0">
                <a:latin typeface="Times New Roman" pitchFamily="18" charset="0"/>
                <a:cs typeface="Times New Roman" pitchFamily="18" charset="0"/>
              </a:rPr>
              <a:t>The toughness property test estimates the coarse aggregate resistance to abrasion and mechanical degradation that occurs during handling , construction and service. To perform the test, coarse aggregates larger than 2.36 mm are subjected to impact and grinding by steel spheres. Due to this mechanical degradation, the mass percentage of the coarse material lost gives the toughness. Typically the maximum loss values range from 35 – 45 percent.</a:t>
            </a:r>
          </a:p>
        </p:txBody>
      </p:sp>
      <p:sp>
        <p:nvSpPr>
          <p:cNvPr id="2" name="Date Placeholder 1"/>
          <p:cNvSpPr>
            <a:spLocks noGrp="1"/>
          </p:cNvSpPr>
          <p:nvPr>
            <p:ph type="dt" sz="half" idx="10"/>
          </p:nvPr>
        </p:nvSpPr>
        <p:spPr/>
        <p:txBody>
          <a:bodyPr/>
          <a:lstStyle/>
          <a:p>
            <a:fld id="{BD49796D-DD1D-4B4E-8526-AC9A3CAA7549}" type="datetime1">
              <a:rPr lang="en-US" smtClean="0"/>
              <a:t>11/12/2018</a:t>
            </a:fld>
            <a:endParaRPr lang="en-US"/>
          </a:p>
        </p:txBody>
      </p:sp>
      <p:sp>
        <p:nvSpPr>
          <p:cNvPr id="3" name="Footer Placeholder 2"/>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523875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304800"/>
            <a:ext cx="7772400" cy="990600"/>
          </a:xfrm>
          <a:solidFill>
            <a:srgbClr val="CCCC00"/>
          </a:solidFill>
        </p:spPr>
        <p:txBody>
          <a:bodyPr>
            <a:normAutofit/>
          </a:bodyPr>
          <a:lstStyle/>
          <a:p>
            <a:pPr eaLnBrk="1" hangingPunct="1"/>
            <a:r>
              <a:rPr lang="en-US" dirty="0">
                <a:latin typeface="Times New Roman" pitchFamily="18" charset="0"/>
                <a:cs typeface="Times New Roman" pitchFamily="18" charset="0"/>
              </a:rPr>
              <a:t>Los Angeles Abrasion Test</a:t>
            </a:r>
          </a:p>
        </p:txBody>
      </p:sp>
      <p:sp>
        <p:nvSpPr>
          <p:cNvPr id="45059" name="Rectangle 3"/>
          <p:cNvSpPr>
            <a:spLocks noGrp="1" noChangeArrowheads="1"/>
          </p:cNvSpPr>
          <p:nvPr>
            <p:ph type="body" idx="1"/>
          </p:nvPr>
        </p:nvSpPr>
        <p:spPr>
          <a:xfrm>
            <a:off x="381000" y="1447800"/>
            <a:ext cx="4267200" cy="4953000"/>
          </a:xfrm>
        </p:spPr>
        <p:txBody>
          <a:bodyPr/>
          <a:lstStyle/>
          <a:p>
            <a:pPr eaLnBrk="1" hangingPunct="1">
              <a:lnSpc>
                <a:spcPct val="80000"/>
              </a:lnSpc>
            </a:pPr>
            <a:r>
              <a:rPr lang="en-US" sz="1800" smtClean="0"/>
              <a:t>A common test used to characterize toughness and abrasion resistance is the Los Angeles (L.A.) abrasion test.  </a:t>
            </a:r>
          </a:p>
          <a:p>
            <a:pPr eaLnBrk="1" hangingPunct="1">
              <a:lnSpc>
                <a:spcPct val="80000"/>
              </a:lnSpc>
            </a:pPr>
            <a:r>
              <a:rPr lang="en-US" sz="1800" smtClean="0"/>
              <a:t>For the L.A. abrasion test, the portion of an aggregate sample is placed in a large rotating drum that contains a shelf plate attached to the outer wall.</a:t>
            </a:r>
          </a:p>
          <a:p>
            <a:pPr eaLnBrk="1" hangingPunct="1">
              <a:lnSpc>
                <a:spcPct val="80000"/>
              </a:lnSpc>
            </a:pPr>
            <a:r>
              <a:rPr lang="en-US" sz="1800" smtClean="0"/>
              <a:t>A specified number of steel spheres are then placed in the machine and the drum is rotated for 500 revolutions at a speed of 30 - 33 revolutions per minute (RPM).  </a:t>
            </a:r>
          </a:p>
          <a:p>
            <a:pPr eaLnBrk="1" hangingPunct="1">
              <a:lnSpc>
                <a:spcPct val="80000"/>
              </a:lnSpc>
            </a:pPr>
            <a:r>
              <a:rPr lang="en-US" sz="1800" smtClean="0"/>
              <a:t>The material is then extracted and separated into material passing the 1.70 mm (No. 12) sieve and material retained on the 1.70 mm (No. 12) sieve.  </a:t>
            </a:r>
          </a:p>
          <a:p>
            <a:pPr eaLnBrk="1" hangingPunct="1">
              <a:lnSpc>
                <a:spcPct val="80000"/>
              </a:lnSpc>
            </a:pPr>
            <a:r>
              <a:rPr lang="en-US" sz="1800" smtClean="0"/>
              <a:t>The retained material (larger particles) is then weighed and compared to the original sample weight.  The difference in weight is reported as a “percent” </a:t>
            </a:r>
          </a:p>
        </p:txBody>
      </p:sp>
      <p:pic>
        <p:nvPicPr>
          <p:cNvPr id="45060" name="Picture 4" descr="la_abra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362200"/>
            <a:ext cx="3733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Rectangle 5"/>
          <p:cNvSpPr>
            <a:spLocks noChangeArrowheads="1"/>
          </p:cNvSpPr>
          <p:nvPr/>
        </p:nvSpPr>
        <p:spPr bwMode="auto">
          <a:xfrm>
            <a:off x="4800600" y="5562600"/>
            <a:ext cx="4127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Los Angeles Abrasion Machine </a:t>
            </a:r>
          </a:p>
        </p:txBody>
      </p:sp>
      <p:sp>
        <p:nvSpPr>
          <p:cNvPr id="2" name="Date Placeholder 1"/>
          <p:cNvSpPr>
            <a:spLocks noGrp="1"/>
          </p:cNvSpPr>
          <p:nvPr>
            <p:ph type="dt" sz="half" idx="10"/>
          </p:nvPr>
        </p:nvSpPr>
        <p:spPr/>
        <p:txBody>
          <a:bodyPr/>
          <a:lstStyle/>
          <a:p>
            <a:fld id="{872FDE68-F155-4324-A98F-30604E140937}" type="datetime1">
              <a:rPr lang="en-US" smtClean="0"/>
              <a:t>11/12/2018</a:t>
            </a:fld>
            <a:endParaRPr lang="en-US"/>
          </a:p>
        </p:txBody>
      </p:sp>
      <p:sp>
        <p:nvSpPr>
          <p:cNvPr id="3" name="Footer Placeholder 2"/>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321678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r>
              <a:rPr lang="en-US" dirty="0">
                <a:latin typeface="Times New Roman" pitchFamily="18" charset="0"/>
                <a:cs typeface="Times New Roman" pitchFamily="18" charset="0"/>
              </a:rPr>
              <a:t>Abrasion Results</a:t>
            </a:r>
          </a:p>
        </p:txBody>
      </p:sp>
      <p:sp>
        <p:nvSpPr>
          <p:cNvPr id="46083" name="Rectangle 3" descr="Rectangle: Click to edit Master text styles&#10;Second level&#10;Third level&#10;Fourth level&#10;Fifth level"/>
          <p:cNvSpPr>
            <a:spLocks noGrp="1" noChangeArrowheads="1"/>
          </p:cNvSpPr>
          <p:nvPr>
            <p:ph type="body" sz="half" idx="1"/>
          </p:nvPr>
        </p:nvSpPr>
        <p:spPr>
          <a:xfrm>
            <a:off x="273627" y="1905000"/>
            <a:ext cx="4495800" cy="2209800"/>
          </a:xfrm>
        </p:spPr>
        <p:txBody>
          <a:bodyPr>
            <a:normAutofit/>
          </a:bodyPr>
          <a:lstStyle/>
          <a:p>
            <a:pPr algn="just">
              <a:buFont typeface="Wingdings" pitchFamily="2" charset="2"/>
              <a:buNone/>
            </a:pPr>
            <a:r>
              <a:rPr lang="en-US" sz="3200" dirty="0">
                <a:latin typeface="Times New Roman" pitchFamily="18" charset="0"/>
                <a:cs typeface="Times New Roman" pitchFamily="18" charset="0"/>
              </a:rPr>
              <a:t>Typical results of losses between 10 and 40%.  </a:t>
            </a:r>
          </a:p>
          <a:p>
            <a:pPr algn="just">
              <a:buFont typeface="Wingdings" pitchFamily="2" charset="2"/>
              <a:buNone/>
            </a:pPr>
            <a:r>
              <a:rPr lang="en-US" sz="3200" dirty="0">
                <a:latin typeface="Times New Roman" pitchFamily="18" charset="0"/>
                <a:cs typeface="Times New Roman" pitchFamily="18" charset="0"/>
              </a:rPr>
              <a:t>40% is the max. limit</a:t>
            </a:r>
          </a:p>
          <a:p>
            <a:pPr algn="just">
              <a:buFont typeface="Wingdings" pitchFamily="2" charset="2"/>
              <a:buNone/>
            </a:pPr>
            <a:endParaRPr lang="en-US" sz="3200" dirty="0">
              <a:latin typeface="Times New Roman" pitchFamily="18" charset="0"/>
              <a:cs typeface="Times New Roman" pitchFamily="18" charset="0"/>
            </a:endParaRPr>
          </a:p>
        </p:txBody>
      </p:sp>
      <p:sp>
        <p:nvSpPr>
          <p:cNvPr id="46084" name="Rectangle 4" descr="Rectangle: Click to edit Master text styles&#10;Second level&#10;Third level&#10;Fourth level&#10;Fifth level"/>
          <p:cNvSpPr>
            <a:spLocks noGrp="1" noChangeArrowheads="1"/>
          </p:cNvSpPr>
          <p:nvPr>
            <p:ph type="body" sz="half" idx="2"/>
          </p:nvPr>
        </p:nvSpPr>
        <p:spPr>
          <a:xfrm>
            <a:off x="4648200" y="1905000"/>
            <a:ext cx="4495800" cy="1905000"/>
          </a:xfrm>
        </p:spPr>
        <p:txBody>
          <a:bodyPr>
            <a:noAutofit/>
          </a:bodyPr>
          <a:lstStyle/>
          <a:p>
            <a:r>
              <a:rPr lang="en-US" sz="3200" dirty="0">
                <a:latin typeface="Times New Roman" pitchFamily="18" charset="0"/>
                <a:cs typeface="Times New Roman" pitchFamily="18" charset="0"/>
              </a:rPr>
              <a:t>Coefficient of Variation </a:t>
            </a:r>
          </a:p>
          <a:p>
            <a:pPr lvl="1">
              <a:buFont typeface="Wingdings" pitchFamily="2" charset="2"/>
              <a:buNone/>
            </a:pPr>
            <a:r>
              <a:rPr lang="en-US" sz="3200" dirty="0">
                <a:latin typeface="Times New Roman" pitchFamily="18" charset="0"/>
                <a:cs typeface="Times New Roman" pitchFamily="18" charset="0"/>
              </a:rPr>
              <a:t>Single Operator – 2%</a:t>
            </a:r>
          </a:p>
          <a:p>
            <a:pPr lvl="1">
              <a:buFont typeface="Wingdings" pitchFamily="2" charset="2"/>
              <a:buNone/>
            </a:pPr>
            <a:r>
              <a:rPr lang="en-US" sz="3200" dirty="0" smtClean="0">
                <a:latin typeface="Times New Roman" pitchFamily="18" charset="0"/>
                <a:cs typeface="Times New Roman" pitchFamily="18" charset="0"/>
              </a:rPr>
              <a:t>Multi lab </a:t>
            </a:r>
            <a:r>
              <a:rPr lang="en-US" sz="3200" dirty="0">
                <a:latin typeface="Times New Roman" pitchFamily="18" charset="0"/>
                <a:cs typeface="Times New Roman" pitchFamily="18" charset="0"/>
              </a:rPr>
              <a:t>– 4.5%</a:t>
            </a:r>
          </a:p>
          <a:p>
            <a:endParaRPr lang="en-US" sz="3200" dirty="0">
              <a:latin typeface="Times New Roman" pitchFamily="18" charset="0"/>
              <a:cs typeface="Times New Roman" pitchFamily="18" charset="0"/>
            </a:endParaRPr>
          </a:p>
        </p:txBody>
      </p:sp>
      <p:sp>
        <p:nvSpPr>
          <p:cNvPr id="46085" name="Text Box 5"/>
          <p:cNvSpPr txBox="1">
            <a:spLocks noChangeArrowheads="1"/>
          </p:cNvSpPr>
          <p:nvPr/>
        </p:nvSpPr>
        <p:spPr bwMode="auto">
          <a:xfrm>
            <a:off x="838200" y="4343400"/>
            <a:ext cx="784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1"/>
                </a:solidFill>
                <a:latin typeface="Verdana" pitchFamily="34" charset="0"/>
                <a:ea typeface="MS PGothic" pitchFamily="34" charset="-128"/>
              </a:defRPr>
            </a:lvl1pPr>
            <a:lvl2pPr marL="742950" indent="-285750" eaLnBrk="0" hangingPunct="0">
              <a:defRPr kumimoji="1" sz="2000">
                <a:solidFill>
                  <a:schemeClr val="tx1"/>
                </a:solidFill>
                <a:latin typeface="Verdana" pitchFamily="34" charset="0"/>
                <a:ea typeface="MS PGothic" pitchFamily="34" charset="-128"/>
              </a:defRPr>
            </a:lvl2pPr>
            <a:lvl3pPr marL="1143000" indent="-228600" eaLnBrk="0" hangingPunct="0">
              <a:defRPr kumimoji="1" sz="2000">
                <a:solidFill>
                  <a:schemeClr val="tx1"/>
                </a:solidFill>
                <a:latin typeface="Verdana" pitchFamily="34" charset="0"/>
                <a:ea typeface="MS PGothic" pitchFamily="34" charset="-128"/>
              </a:defRPr>
            </a:lvl3pPr>
            <a:lvl4pPr marL="1600200" indent="-228600" eaLnBrk="0" hangingPunct="0">
              <a:defRPr kumimoji="1" sz="2000">
                <a:solidFill>
                  <a:schemeClr val="tx1"/>
                </a:solidFill>
                <a:latin typeface="Verdana" pitchFamily="34" charset="0"/>
                <a:ea typeface="MS PGothic" pitchFamily="34" charset="-128"/>
              </a:defRPr>
            </a:lvl4pPr>
            <a:lvl5pPr marL="2057400" indent="-228600" eaLnBrk="0" hangingPunct="0">
              <a:defRPr kumimoji="1" sz="2000">
                <a:solidFill>
                  <a:schemeClr val="tx1"/>
                </a:solidFill>
                <a:latin typeface="Verdana" pitchFamily="34" charset="0"/>
                <a:ea typeface="MS PGothic" pitchFamily="34" charset="-128"/>
              </a:defRPr>
            </a:lvl5pPr>
            <a:lvl6pPr marL="2514600" indent="-228600" algn="ctr" eaLnBrk="0" fontAlgn="ctr" hangingPunct="0">
              <a:spcBef>
                <a:spcPct val="0"/>
              </a:spcBef>
              <a:spcAft>
                <a:spcPct val="0"/>
              </a:spcAft>
              <a:defRPr kumimoji="1" sz="2000">
                <a:solidFill>
                  <a:schemeClr val="tx1"/>
                </a:solidFill>
                <a:latin typeface="Verdana" pitchFamily="34" charset="0"/>
                <a:ea typeface="MS PGothic" pitchFamily="34" charset="-128"/>
              </a:defRPr>
            </a:lvl6pPr>
            <a:lvl7pPr marL="2971800" indent="-228600" algn="ctr" eaLnBrk="0" fontAlgn="ctr" hangingPunct="0">
              <a:spcBef>
                <a:spcPct val="0"/>
              </a:spcBef>
              <a:spcAft>
                <a:spcPct val="0"/>
              </a:spcAft>
              <a:defRPr kumimoji="1" sz="2000">
                <a:solidFill>
                  <a:schemeClr val="tx1"/>
                </a:solidFill>
                <a:latin typeface="Verdana" pitchFamily="34" charset="0"/>
                <a:ea typeface="MS PGothic" pitchFamily="34" charset="-128"/>
              </a:defRPr>
            </a:lvl7pPr>
            <a:lvl8pPr marL="3429000" indent="-228600" algn="ctr" eaLnBrk="0" fontAlgn="ctr" hangingPunct="0">
              <a:spcBef>
                <a:spcPct val="0"/>
              </a:spcBef>
              <a:spcAft>
                <a:spcPct val="0"/>
              </a:spcAft>
              <a:defRPr kumimoji="1" sz="2000">
                <a:solidFill>
                  <a:schemeClr val="tx1"/>
                </a:solidFill>
                <a:latin typeface="Verdana" pitchFamily="34" charset="0"/>
                <a:ea typeface="MS PGothic" pitchFamily="34" charset="-128"/>
              </a:defRPr>
            </a:lvl8pPr>
            <a:lvl9pPr marL="3886200" indent="-228600" algn="ctr" eaLnBrk="0" fontAlgn="ctr" hangingPunct="0">
              <a:spcBef>
                <a:spcPct val="0"/>
              </a:spcBef>
              <a:spcAft>
                <a:spcPct val="0"/>
              </a:spcAft>
              <a:defRPr kumimoji="1" sz="2000">
                <a:solidFill>
                  <a:schemeClr val="tx1"/>
                </a:solidFill>
                <a:latin typeface="Verdana" pitchFamily="34" charset="0"/>
                <a:ea typeface="MS PGothic" pitchFamily="34" charset="-128"/>
              </a:defRPr>
            </a:lvl9pPr>
          </a:lstStyle>
          <a:p>
            <a:pPr eaLnBrk="1" hangingPunct="1">
              <a:spcBef>
                <a:spcPct val="50000"/>
              </a:spcBef>
            </a:pPr>
            <a:r>
              <a:rPr lang="en-US">
                <a:latin typeface="Times New Roman" pitchFamily="18" charset="0"/>
              </a:rPr>
              <a:t>Two tests by the same operator on the same sample should not vary by more than  2.83*2.0=5.7% on the % loss  (the 2.83 represents 1 in 20 samples outside the range coefficient).</a:t>
            </a:r>
          </a:p>
        </p:txBody>
      </p:sp>
      <p:sp>
        <p:nvSpPr>
          <p:cNvPr id="2" name="Date Placeholder 1"/>
          <p:cNvSpPr>
            <a:spLocks noGrp="1"/>
          </p:cNvSpPr>
          <p:nvPr>
            <p:ph type="dt" sz="half" idx="10"/>
          </p:nvPr>
        </p:nvSpPr>
        <p:spPr/>
        <p:txBody>
          <a:bodyPr/>
          <a:lstStyle/>
          <a:p>
            <a:fld id="{B20DE582-2FF2-466B-8F16-2B5EF6B767CD}" type="datetime1">
              <a:rPr lang="en-US" smtClean="0"/>
              <a:t>11/12/2018</a:t>
            </a:fld>
            <a:endParaRPr lang="en-US"/>
          </a:p>
        </p:txBody>
      </p:sp>
      <p:sp>
        <p:nvSpPr>
          <p:cNvPr id="3" name="Footer Placeholder 2"/>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061344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228600"/>
            <a:ext cx="7772400" cy="838200"/>
          </a:xfrm>
        </p:spPr>
        <p:txBody>
          <a:bodyPr/>
          <a:lstStyle/>
          <a:p>
            <a:pPr eaLnBrk="1" hangingPunct="1"/>
            <a:r>
              <a:rPr lang="en-US" smtClean="0"/>
              <a:t>Other Important Properties</a:t>
            </a:r>
          </a:p>
        </p:txBody>
      </p:sp>
      <p:graphicFrame>
        <p:nvGraphicFramePr>
          <p:cNvPr id="72840" name="Group 136"/>
          <p:cNvGraphicFramePr>
            <a:graphicFrameLocks noGrp="1"/>
          </p:cNvGraphicFramePr>
          <p:nvPr>
            <p:ph idx="1"/>
          </p:nvPr>
        </p:nvGraphicFramePr>
        <p:xfrm>
          <a:off x="381000" y="1255713"/>
          <a:ext cx="8458200" cy="4999038"/>
        </p:xfrm>
        <a:graphic>
          <a:graphicData uri="http://schemas.openxmlformats.org/drawingml/2006/table">
            <a:tbl>
              <a:tblPr/>
              <a:tblGrid>
                <a:gridCol w="482600"/>
                <a:gridCol w="2095500"/>
                <a:gridCol w="4432300"/>
                <a:gridCol w="1447800"/>
              </a:tblGrid>
              <a:tr h="9081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Sr. No.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Aggregate Property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Definition</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ASTM Reference</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85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Aggregate Crushing value:</a:t>
                      </a:r>
                      <a:r>
                        <a:rPr kumimoji="0" lang="en-US" sz="2800" b="0" i="0" u="none" strike="noStrike" cap="none" normalizeH="0" baseline="0" smtClean="0">
                          <a:ln>
                            <a:noFill/>
                          </a:ln>
                          <a:solidFill>
                            <a:schemeClr val="tx1"/>
                          </a:solidFill>
                          <a:effectLst/>
                          <a:latin typeface="Times New Roman" pitchFamily="18" charset="0"/>
                        </a:rPr>
                        <a:t>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It is the relative measure of the resistance of an aggregate to crushing under a gradually applied compressive load. The method is applicable to aggregate passing a 14.00 mm test sieve and retained on a 10.00mm test sieve. This method is not suitable for testing aggregates with an aggregate crushing value higher than 30 and in such case the method for ten percent fines value.</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BS-812-110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44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Ten Percent fine value</a:t>
                      </a:r>
                      <a:r>
                        <a:rPr kumimoji="0" lang="en-US" sz="2800" b="0" i="0" u="none" strike="noStrike" cap="none" normalizeH="0" baseline="0" smtClean="0">
                          <a:ln>
                            <a:noFill/>
                          </a:ln>
                          <a:solidFill>
                            <a:schemeClr val="tx1"/>
                          </a:solidFill>
                          <a:effectLst/>
                          <a:latin typeface="Times New Roman" pitchFamily="18"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It gives us a relative measure of the resistance of an aggregate to crushing under a gradually applied compressive load. The method is applicable to both weak and strong aggregates passing a 14.00 mm test sieve and retained on 10.00 mm test sieve.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BS-812-111.</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13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Aggregate Impact Value</a:t>
                      </a:r>
                      <a:r>
                        <a:rPr kumimoji="0" lang="en-US" sz="1600" b="0" i="0" u="none" strike="noStrike" cap="none" normalizeH="0" baseline="0" smtClean="0">
                          <a:ln>
                            <a:noFill/>
                          </a:ln>
                          <a:solidFill>
                            <a:schemeClr val="tx1"/>
                          </a:solidFill>
                          <a:effectLst/>
                          <a:latin typeface="Times New Roman" pitchFamily="18"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It’s the relative measure of the resistance of an aggregate to sudden shock or impact. Aggregates ranges from 14.00mm to 10.00 mm size are used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BS-812-112</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47AF4DDE-AD30-42AB-9FCC-3C501F65DBEF}" type="datetime1">
              <a:rPr lang="en-US" altLang="ja-JP" smtClean="0"/>
              <a:t>11/12/2018</a:t>
            </a:fld>
            <a:endParaRPr lang="en-US" altLang="ja-JP"/>
          </a:p>
        </p:txBody>
      </p:sp>
      <p:sp>
        <p:nvSpPr>
          <p:cNvPr id="3" name="Footer Placeholder 2"/>
          <p:cNvSpPr>
            <a:spLocks noGrp="1"/>
          </p:cNvSpPr>
          <p:nvPr>
            <p:ph type="ftr" sz="quarter" idx="11"/>
          </p:nvPr>
        </p:nvSpPr>
        <p:spPr/>
        <p:txBody>
          <a:bodyPr/>
          <a:lstStyle/>
          <a:p>
            <a:pPr>
              <a:defRPr/>
            </a:pPr>
            <a:r>
              <a:rPr lang="en-US" altLang="ja-JP" smtClean="0"/>
              <a:t>Materials &amp; Methods of Construction Notes Prepared By: Engr. Abdul Rahim Khan</a:t>
            </a:r>
            <a:endParaRPr lang="en-US" altLang="ja-JP"/>
          </a:p>
        </p:txBody>
      </p:sp>
      <p:sp>
        <p:nvSpPr>
          <p:cNvPr id="4" name="Slide Number Placeholder 3"/>
          <p:cNvSpPr>
            <a:spLocks noGrp="1"/>
          </p:cNvSpPr>
          <p:nvPr>
            <p:ph type="sldNum" sz="quarter" idx="12"/>
          </p:nvPr>
        </p:nvSpPr>
        <p:spPr/>
        <p:txBody>
          <a:bodyPr/>
          <a:lstStyle/>
          <a:p>
            <a:pPr>
              <a:defRPr/>
            </a:pPr>
            <a:fld id="{46BC1E66-C44B-4C00-8C54-12496D470C1A}" type="slidenum">
              <a:rPr lang="en-US" altLang="ja-JP" smtClean="0"/>
              <a:pPr>
                <a:defRPr/>
              </a:pPr>
              <a:t>27</a:t>
            </a:fld>
            <a:endParaRPr lang="en-US" altLang="ja-JP"/>
          </a:p>
        </p:txBody>
      </p:sp>
    </p:spTree>
    <p:extLst>
      <p:ext uri="{BB962C8B-B14F-4D97-AF65-F5344CB8AC3E}">
        <p14:creationId xmlns:p14="http://schemas.microsoft.com/office/powerpoint/2010/main" val="3326321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lIns="90488" tIns="44450" rIns="90488" bIns="44450"/>
          <a:lstStyle/>
          <a:p>
            <a:r>
              <a:rPr lang="en-US" smtClean="0"/>
              <a:t>Strength of Aggregates</a:t>
            </a:r>
          </a:p>
        </p:txBody>
      </p:sp>
      <p:sp>
        <p:nvSpPr>
          <p:cNvPr id="19459" name="Rectangle 3" descr="Rectangle: Click to edit Master text styles&#10;Second level&#10;Third level&#10;Fourth level&#10;Fifth level"/>
          <p:cNvSpPr>
            <a:spLocks noGrp="1" noChangeArrowheads="1"/>
          </p:cNvSpPr>
          <p:nvPr>
            <p:ph type="body" idx="1"/>
          </p:nvPr>
        </p:nvSpPr>
        <p:spPr>
          <a:noFill/>
        </p:spPr>
        <p:txBody>
          <a:bodyPr lIns="90488" tIns="44450" rIns="90488" bIns="44450"/>
          <a:lstStyle/>
          <a:p>
            <a:r>
              <a:rPr lang="en-US" smtClean="0"/>
              <a:t>Shale and Sandstone: 35-90 MPa (5-13 ksi)</a:t>
            </a:r>
          </a:p>
          <a:p>
            <a:r>
              <a:rPr lang="en-US" smtClean="0"/>
              <a:t>Limestone:  48-270 MPa (7-39 ksi)		</a:t>
            </a:r>
          </a:p>
          <a:p>
            <a:r>
              <a:rPr lang="en-US" smtClean="0"/>
              <a:t>Granite:   27-275 MPa (4-40 ksi)</a:t>
            </a:r>
          </a:p>
          <a:p>
            <a:r>
              <a:rPr lang="en-US" smtClean="0"/>
              <a:t>Pumice: 2 MPa  (300 psi)</a:t>
            </a:r>
          </a:p>
          <a:p>
            <a:r>
              <a:rPr lang="en-US" smtClean="0"/>
              <a:t>Traprock:  105-235 MPa (15-34 ksi) </a:t>
            </a:r>
          </a:p>
        </p:txBody>
      </p:sp>
      <p:sp>
        <p:nvSpPr>
          <p:cNvPr id="2" name="Date Placeholder 1"/>
          <p:cNvSpPr>
            <a:spLocks noGrp="1"/>
          </p:cNvSpPr>
          <p:nvPr>
            <p:ph type="dt" sz="half" idx="10"/>
          </p:nvPr>
        </p:nvSpPr>
        <p:spPr/>
        <p:txBody>
          <a:bodyPr/>
          <a:lstStyle/>
          <a:p>
            <a:fld id="{7F859C44-0812-49E4-BBFB-9D38F7D7F4B0}" type="datetime1">
              <a:rPr lang="en-US" smtClean="0"/>
              <a:t>11/12/2018</a:t>
            </a:fld>
            <a:endParaRPr lang="en-US"/>
          </a:p>
        </p:txBody>
      </p:sp>
      <p:sp>
        <p:nvSpPr>
          <p:cNvPr id="3" name="Footer Placeholder 2"/>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153476150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anim to="" calcmode="lin" valueType="num">
                                      <p:cBhvr>
                                        <p:cTn id="7" dur="1" fill="hold"/>
                                        <p:tgtEl>
                                          <p:spTgt spid="19459">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9459">
                                            <p:txEl>
                                              <p:pRg st="1" end="1"/>
                                            </p:txEl>
                                          </p:spTgt>
                                        </p:tgtEl>
                                        <p:attrNameLst>
                                          <p:attrName>style.visibility</p:attrName>
                                        </p:attrNameLst>
                                      </p:cBhvr>
                                      <p:to>
                                        <p:strVal val="visible"/>
                                      </p:to>
                                    </p:set>
                                    <p:anim to="" calcmode="lin" valueType="num">
                                      <p:cBhvr>
                                        <p:cTn id="12" dur="1" fill="hold"/>
                                        <p:tgtEl>
                                          <p:spTgt spid="19459">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19459">
                                            <p:txEl>
                                              <p:pRg st="2" end="2"/>
                                            </p:txEl>
                                          </p:spTgt>
                                        </p:tgtEl>
                                        <p:attrNameLst>
                                          <p:attrName>style.visibility</p:attrName>
                                        </p:attrNameLst>
                                      </p:cBhvr>
                                      <p:to>
                                        <p:strVal val="visible"/>
                                      </p:to>
                                    </p:set>
                                    <p:anim to="" calcmode="lin" valueType="num">
                                      <p:cBhvr>
                                        <p:cTn id="17" dur="1" fill="hold"/>
                                        <p:tgtEl>
                                          <p:spTgt spid="19459">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19459">
                                            <p:txEl>
                                              <p:pRg st="3" end="3"/>
                                            </p:txEl>
                                          </p:spTgt>
                                        </p:tgtEl>
                                        <p:attrNameLst>
                                          <p:attrName>style.visibility</p:attrName>
                                        </p:attrNameLst>
                                      </p:cBhvr>
                                      <p:to>
                                        <p:strVal val="visible"/>
                                      </p:to>
                                    </p:set>
                                    <p:anim to="" calcmode="lin" valueType="num">
                                      <p:cBhvr>
                                        <p:cTn id="22" dur="1" fill="hold"/>
                                        <p:tgtEl>
                                          <p:spTgt spid="19459">
                                            <p:txEl>
                                              <p:pRg st="3" end="3"/>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19459">
                                            <p:txEl>
                                              <p:pRg st="4" end="4"/>
                                            </p:txEl>
                                          </p:spTgt>
                                        </p:tgtEl>
                                        <p:attrNameLst>
                                          <p:attrName>style.visibility</p:attrName>
                                        </p:attrNameLst>
                                      </p:cBhvr>
                                      <p:to>
                                        <p:strVal val="visible"/>
                                      </p:to>
                                    </p:set>
                                    <p:anim to="" calcmode="lin" valueType="num">
                                      <p:cBhvr>
                                        <p:cTn id="27" dur="1" fill="hold"/>
                                        <p:tgtEl>
                                          <p:spTgt spid="1945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latin typeface="Times New Roman" pitchFamily="18" charset="0"/>
                <a:cs typeface="Times New Roman" pitchFamily="18" charset="0"/>
              </a:rPr>
              <a:t>Composition</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Aggregates consisting of materials that can react with </a:t>
            </a:r>
            <a:r>
              <a:rPr lang="en-US" b="1" dirty="0" err="1">
                <a:latin typeface="Times New Roman" pitchFamily="18" charset="0"/>
                <a:cs typeface="Times New Roman" pitchFamily="18" charset="0"/>
              </a:rPr>
              <a:t>alkalies</a:t>
            </a:r>
            <a:r>
              <a:rPr lang="en-US" dirty="0">
                <a:latin typeface="Times New Roman" pitchFamily="18" charset="0"/>
                <a:cs typeface="Times New Roman" pitchFamily="18" charset="0"/>
              </a:rPr>
              <a:t> in cement and cause excessive </a:t>
            </a:r>
            <a:r>
              <a:rPr lang="en-US" b="1" dirty="0">
                <a:latin typeface="Times New Roman" pitchFamily="18" charset="0"/>
                <a:cs typeface="Times New Roman" pitchFamily="18" charset="0"/>
              </a:rPr>
              <a:t>expansion</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cracking</a:t>
            </a:r>
            <a:r>
              <a:rPr lang="en-US" dirty="0">
                <a:latin typeface="Times New Roman" pitchFamily="18" charset="0"/>
                <a:cs typeface="Times New Roman" pitchFamily="18" charset="0"/>
              </a:rPr>
              <a:t> and </a:t>
            </a:r>
            <a:r>
              <a:rPr lang="en-US" b="1" dirty="0">
                <a:latin typeface="Times New Roman" pitchFamily="18" charset="0"/>
                <a:cs typeface="Times New Roman" pitchFamily="18" charset="0"/>
              </a:rPr>
              <a:t>deterioration </a:t>
            </a:r>
            <a:r>
              <a:rPr lang="en-US" dirty="0">
                <a:latin typeface="Times New Roman" pitchFamily="18" charset="0"/>
                <a:cs typeface="Times New Roman" pitchFamily="18" charset="0"/>
              </a:rPr>
              <a:t>of concrete mix should never be used.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Therefore </a:t>
            </a:r>
            <a:r>
              <a:rPr lang="en-US" dirty="0">
                <a:latin typeface="Times New Roman" pitchFamily="18" charset="0"/>
                <a:cs typeface="Times New Roman" pitchFamily="18" charset="0"/>
              </a:rPr>
              <a:t>it is required to test aggregates to know whether there is presence of any such constituents in aggregate or not.</a:t>
            </a:r>
          </a:p>
          <a:p>
            <a:pPr marL="0" indent="0">
              <a:buNone/>
            </a:pPr>
            <a:endParaRPr lang="en-US" dirty="0"/>
          </a:p>
        </p:txBody>
      </p:sp>
      <p:sp>
        <p:nvSpPr>
          <p:cNvPr id="7" name="Date Placeholder 6"/>
          <p:cNvSpPr>
            <a:spLocks noGrp="1"/>
          </p:cNvSpPr>
          <p:nvPr>
            <p:ph type="dt" sz="half" idx="10"/>
          </p:nvPr>
        </p:nvSpPr>
        <p:spPr/>
        <p:txBody>
          <a:bodyPr/>
          <a:lstStyle/>
          <a:p>
            <a:fld id="{E0EFCC62-1CBC-4698-96E4-7F1E923AED90}"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86357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Size &amp; Shape</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size and shape of the aggregate particles greatly influence the </a:t>
            </a:r>
            <a:r>
              <a:rPr lang="en-US" b="1" dirty="0">
                <a:latin typeface="Times New Roman" pitchFamily="18" charset="0"/>
                <a:cs typeface="Times New Roman" pitchFamily="18" charset="0"/>
              </a:rPr>
              <a:t>quantity of cement </a:t>
            </a:r>
            <a:r>
              <a:rPr lang="en-US" dirty="0">
                <a:latin typeface="Times New Roman" pitchFamily="18" charset="0"/>
                <a:cs typeface="Times New Roman" pitchFamily="18" charset="0"/>
              </a:rPr>
              <a:t>required in concrete mix and hence ultimately </a:t>
            </a:r>
            <a:r>
              <a:rPr lang="en-US" dirty="0" smtClean="0">
                <a:latin typeface="Times New Roman" pitchFamily="18" charset="0"/>
                <a:cs typeface="Times New Roman" pitchFamily="18" charset="0"/>
              </a:rPr>
              <a:t>economy </a:t>
            </a:r>
            <a:r>
              <a:rPr lang="en-US" dirty="0">
                <a:latin typeface="Times New Roman" pitchFamily="18" charset="0"/>
                <a:cs typeface="Times New Roman" pitchFamily="18" charset="0"/>
              </a:rPr>
              <a:t>of concrete</a:t>
            </a:r>
            <a:r>
              <a:rPr lang="en-US" dirty="0" smtClean="0">
                <a:latin typeface="Times New Roman" pitchFamily="18" charset="0"/>
                <a:cs typeface="Times New Roman" pitchFamily="18" charset="0"/>
              </a:rPr>
              <a:t>.</a:t>
            </a:r>
          </a:p>
          <a:p>
            <a:pPr algn="just"/>
            <a:r>
              <a:rPr lang="en-US" dirty="0">
                <a:latin typeface="Times New Roman" pitchFamily="18" charset="0"/>
                <a:cs typeface="Times New Roman" pitchFamily="18" charset="0"/>
              </a:rPr>
              <a:t>Maximum size of aggregate should be less </a:t>
            </a:r>
            <a:r>
              <a:rPr lang="en-US" dirty="0" smtClean="0">
                <a:latin typeface="Times New Roman" pitchFamily="18" charset="0"/>
                <a:cs typeface="Times New Roman" pitchFamily="18" charset="0"/>
              </a:rPr>
              <a:t>than the following Condition</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DB9623AB-83E5-4D00-B4D8-06B88C66BD60}"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675338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lvl="0" algn="just"/>
            <a:r>
              <a:rPr lang="en-US" b="1" dirty="0">
                <a:latin typeface="Times New Roman" pitchFamily="18" charset="0"/>
                <a:cs typeface="Times New Roman" pitchFamily="18" charset="0"/>
              </a:rPr>
              <a:t>One-fourth</a:t>
            </a:r>
            <a:r>
              <a:rPr lang="en-US" dirty="0">
                <a:latin typeface="Times New Roman" pitchFamily="18" charset="0"/>
                <a:cs typeface="Times New Roman" pitchFamily="18" charset="0"/>
              </a:rPr>
              <a:t> of the minimum dimension of the concrete member.</a:t>
            </a:r>
          </a:p>
          <a:p>
            <a:pPr lvl="0" algn="just"/>
            <a:r>
              <a:rPr lang="en-US" b="1" dirty="0">
                <a:latin typeface="Times New Roman" pitchFamily="18" charset="0"/>
                <a:cs typeface="Times New Roman" pitchFamily="18" charset="0"/>
              </a:rPr>
              <a:t>One-fifth</a:t>
            </a:r>
            <a:r>
              <a:rPr lang="en-US" dirty="0">
                <a:latin typeface="Times New Roman" pitchFamily="18" charset="0"/>
                <a:cs typeface="Times New Roman" pitchFamily="18" charset="0"/>
              </a:rPr>
              <a:t> of the minimum dimension of the reinforced concrete member.</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3CA9E1AB-0B7F-4AA6-935D-6A5EEF0984C9}"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864381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Surface Texture</a:t>
            </a:r>
          </a:p>
        </p:txBody>
      </p:sp>
      <p:sp>
        <p:nvSpPr>
          <p:cNvPr id="3" name="Content Placeholder 2"/>
          <p:cNvSpPr>
            <a:spLocks noGrp="1"/>
          </p:cNvSpPr>
          <p:nvPr>
            <p:ph idx="1"/>
          </p:nvPr>
        </p:nvSpPr>
        <p:spPr/>
        <p:txBody>
          <a:bodyPr>
            <a:noAutofit/>
          </a:bodyPr>
          <a:lstStyle/>
          <a:p>
            <a:pPr algn="just"/>
            <a:r>
              <a:rPr lang="en-US" dirty="0">
                <a:latin typeface="Times New Roman" pitchFamily="18" charset="0"/>
                <a:cs typeface="Times New Roman" pitchFamily="18" charset="0"/>
              </a:rPr>
              <a:t>The development of </a:t>
            </a:r>
            <a:r>
              <a:rPr lang="en-US" b="1" dirty="0">
                <a:latin typeface="Times New Roman" pitchFamily="18" charset="0"/>
                <a:cs typeface="Times New Roman" pitchFamily="18" charset="0"/>
              </a:rPr>
              <a:t>hard bond </a:t>
            </a:r>
            <a:r>
              <a:rPr lang="en-US" dirty="0">
                <a:latin typeface="Times New Roman" pitchFamily="18" charset="0"/>
                <a:cs typeface="Times New Roman" pitchFamily="18" charset="0"/>
              </a:rPr>
              <a:t>strength between </a:t>
            </a:r>
            <a:r>
              <a:rPr lang="en-US" b="1" dirty="0">
                <a:latin typeface="Times New Roman" pitchFamily="18" charset="0"/>
                <a:cs typeface="Times New Roman" pitchFamily="18" charset="0"/>
              </a:rPr>
              <a:t>aggregate</a:t>
            </a:r>
            <a:r>
              <a:rPr lang="en-US" dirty="0">
                <a:latin typeface="Times New Roman" pitchFamily="18" charset="0"/>
                <a:cs typeface="Times New Roman" pitchFamily="18" charset="0"/>
              </a:rPr>
              <a:t> particles and </a:t>
            </a:r>
            <a:r>
              <a:rPr lang="en-US" b="1" dirty="0">
                <a:latin typeface="Times New Roman" pitchFamily="18" charset="0"/>
                <a:cs typeface="Times New Roman" pitchFamily="18" charset="0"/>
              </a:rPr>
              <a:t>cement paste </a:t>
            </a:r>
            <a:r>
              <a:rPr lang="en-US" dirty="0">
                <a:latin typeface="Times New Roman" pitchFamily="18" charset="0"/>
                <a:cs typeface="Times New Roman" pitchFamily="18" charset="0"/>
              </a:rPr>
              <a:t>depends upon the surface texture, surface </a:t>
            </a:r>
            <a:r>
              <a:rPr lang="en-US" b="1" dirty="0">
                <a:latin typeface="Times New Roman" pitchFamily="18" charset="0"/>
                <a:cs typeface="Times New Roman" pitchFamily="18" charset="0"/>
              </a:rPr>
              <a:t>roughness</a:t>
            </a:r>
            <a:r>
              <a:rPr lang="en-US" dirty="0">
                <a:latin typeface="Times New Roman" pitchFamily="18" charset="0"/>
                <a:cs typeface="Times New Roman" pitchFamily="18" charset="0"/>
              </a:rPr>
              <a:t> and </a:t>
            </a:r>
            <a:r>
              <a:rPr lang="en-US" b="1" dirty="0">
                <a:latin typeface="Times New Roman" pitchFamily="18" charset="0"/>
                <a:cs typeface="Times New Roman" pitchFamily="18" charset="0"/>
              </a:rPr>
              <a:t>surface porosity </a:t>
            </a:r>
            <a:r>
              <a:rPr lang="en-US" dirty="0">
                <a:latin typeface="Times New Roman" pitchFamily="18" charset="0"/>
                <a:cs typeface="Times New Roman" pitchFamily="18" charset="0"/>
              </a:rPr>
              <a:t>of the aggregate particles.</a:t>
            </a:r>
          </a:p>
          <a:p>
            <a:pPr algn="just"/>
            <a:r>
              <a:rPr lang="en-US" dirty="0">
                <a:latin typeface="Times New Roman" pitchFamily="18" charset="0"/>
                <a:cs typeface="Times New Roman" pitchFamily="18" charset="0"/>
              </a:rPr>
              <a:t>If the surface is </a:t>
            </a:r>
            <a:r>
              <a:rPr lang="en-US" b="1" dirty="0">
                <a:latin typeface="Times New Roman" pitchFamily="18" charset="0"/>
                <a:cs typeface="Times New Roman" pitchFamily="18" charset="0"/>
              </a:rPr>
              <a:t>rough</a:t>
            </a:r>
            <a:r>
              <a:rPr lang="en-US" dirty="0">
                <a:latin typeface="Times New Roman" pitchFamily="18" charset="0"/>
                <a:cs typeface="Times New Roman" pitchFamily="18" charset="0"/>
              </a:rPr>
              <a:t> but </a:t>
            </a:r>
            <a:r>
              <a:rPr lang="en-US" b="1" dirty="0">
                <a:latin typeface="Times New Roman" pitchFamily="18" charset="0"/>
                <a:cs typeface="Times New Roman" pitchFamily="18" charset="0"/>
              </a:rPr>
              <a:t>porous</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maximum</a:t>
            </a:r>
            <a:r>
              <a:rPr lang="en-US" dirty="0">
                <a:latin typeface="Times New Roman" pitchFamily="18" charset="0"/>
                <a:cs typeface="Times New Roman" pitchFamily="18" charset="0"/>
              </a:rPr>
              <a:t> bond strength develops. In porous surface aggregates, the bond strength increases due to </a:t>
            </a:r>
            <a:r>
              <a:rPr lang="en-US" b="1" dirty="0">
                <a:latin typeface="Times New Roman" pitchFamily="18" charset="0"/>
                <a:cs typeface="Times New Roman" pitchFamily="18" charset="0"/>
              </a:rPr>
              <a:t>setting of cement </a:t>
            </a:r>
            <a:r>
              <a:rPr lang="en-US" dirty="0">
                <a:latin typeface="Times New Roman" pitchFamily="18" charset="0"/>
                <a:cs typeface="Times New Roman" pitchFamily="18" charset="0"/>
              </a:rPr>
              <a:t>paste in the pores.</a:t>
            </a:r>
          </a:p>
        </p:txBody>
      </p:sp>
      <p:sp>
        <p:nvSpPr>
          <p:cNvPr id="7" name="Date Placeholder 6"/>
          <p:cNvSpPr>
            <a:spLocks noGrp="1"/>
          </p:cNvSpPr>
          <p:nvPr>
            <p:ph type="dt" sz="half" idx="10"/>
          </p:nvPr>
        </p:nvSpPr>
        <p:spPr/>
        <p:txBody>
          <a:bodyPr/>
          <a:lstStyle/>
          <a:p>
            <a:fld id="{F6F4FA54-5C76-4154-8DCD-51D8D250BD0D}"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68535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Specific Gravity</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ratio of weight of oven dried aggregates maintained for 24 hours at a temperature of 100 to 110</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 to the weight of equal volume of water displaced by saturated dry surface aggregate is known as specific gravity of aggregates.</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C8C76F38-D00C-4949-ABC6-72A92EB45E89}"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14890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latin typeface="Times New Roman" pitchFamily="18" charset="0"/>
                <a:cs typeface="Times New Roman" pitchFamily="18" charset="0"/>
              </a:rPr>
              <a:t>Specific gravities are primarily of two types.</a:t>
            </a:r>
          </a:p>
          <a:p>
            <a:pPr lvl="0"/>
            <a:r>
              <a:rPr lang="en-US" dirty="0">
                <a:latin typeface="Times New Roman" pitchFamily="18" charset="0"/>
                <a:cs typeface="Times New Roman" pitchFamily="18" charset="0"/>
              </a:rPr>
              <a:t>Apparent specific gravity</a:t>
            </a:r>
          </a:p>
          <a:p>
            <a:pPr lvl="0"/>
            <a:r>
              <a:rPr lang="en-US" dirty="0">
                <a:latin typeface="Times New Roman" pitchFamily="18" charset="0"/>
                <a:cs typeface="Times New Roman" pitchFamily="18" charset="0"/>
              </a:rPr>
              <a:t>Bulk specific gravity</a:t>
            </a:r>
          </a:p>
          <a:p>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3C8F586B-AAA8-4887-8380-28536811371B}"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90718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latin typeface="Times New Roman" pitchFamily="18" charset="0"/>
                <a:cs typeface="Times New Roman" pitchFamily="18" charset="0"/>
              </a:rPr>
              <a:t>Apparent specific </a:t>
            </a:r>
            <a:r>
              <a:rPr lang="en-US" dirty="0" smtClean="0">
                <a:latin typeface="Times New Roman" pitchFamily="18" charset="0"/>
                <a:cs typeface="Times New Roman" pitchFamily="18" charset="0"/>
              </a:rPr>
              <a:t>gravity</a:t>
            </a:r>
            <a:endParaRPr lang="en-US" dirty="0"/>
          </a:p>
        </p:txBody>
      </p:sp>
      <p:sp>
        <p:nvSpPr>
          <p:cNvPr id="3" name="Content Placeholder 2"/>
          <p:cNvSpPr>
            <a:spLocks noGrp="1"/>
          </p:cNvSpPr>
          <p:nvPr>
            <p:ph idx="1"/>
          </p:nvPr>
        </p:nvSpPr>
        <p:spPr/>
        <p:txBody>
          <a:bodyPr>
            <a:normAutofit/>
          </a:bodyPr>
          <a:lstStyle/>
          <a:p>
            <a:pPr algn="just">
              <a:spcBef>
                <a:spcPct val="50000"/>
              </a:spcBef>
            </a:pP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atio </a:t>
            </a:r>
            <a:r>
              <a:rPr lang="en-US" dirty="0">
                <a:latin typeface="Times New Roman" pitchFamily="18" charset="0"/>
                <a:cs typeface="Times New Roman" pitchFamily="18" charset="0"/>
              </a:rPr>
              <a:t>of the weight of the </a:t>
            </a:r>
            <a:r>
              <a:rPr lang="en-US" dirty="0">
                <a:latin typeface="Times New Roman" pitchFamily="18" charset="0"/>
                <a:cs typeface="Times New Roman" pitchFamily="18" charset="0"/>
              </a:rPr>
              <a:t>aggregate (including the </a:t>
            </a:r>
            <a:r>
              <a:rPr lang="en-US" b="1" dirty="0">
                <a:latin typeface="Times New Roman" pitchFamily="18" charset="0"/>
                <a:cs typeface="Times New Roman" pitchFamily="18" charset="0"/>
              </a:rPr>
              <a:t>impermeable </a:t>
            </a:r>
            <a:r>
              <a:rPr lang="en-US" dirty="0" smtClean="0">
                <a:latin typeface="Times New Roman" pitchFamily="18" charset="0"/>
                <a:cs typeface="Times New Roman" pitchFamily="18" charset="0"/>
              </a:rPr>
              <a:t>pores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(dried in an oven </a:t>
            </a:r>
            <a:r>
              <a:rPr lang="en-US" dirty="0" smtClean="0">
                <a:latin typeface="Times New Roman" pitchFamily="18" charset="0"/>
                <a:cs typeface="Times New Roman" pitchFamily="18" charset="0"/>
              </a:rPr>
              <a:t>at 212- </a:t>
            </a:r>
            <a:r>
              <a:rPr lang="en-US" dirty="0">
                <a:latin typeface="Times New Roman" pitchFamily="18" charset="0"/>
                <a:cs typeface="Times New Roman" pitchFamily="18" charset="0"/>
              </a:rPr>
              <a:t>230ºF for 24 hours) to the weight of water </a:t>
            </a:r>
            <a:r>
              <a:rPr lang="en-US" dirty="0" smtClean="0">
                <a:latin typeface="Times New Roman" pitchFamily="18" charset="0"/>
                <a:cs typeface="Times New Roman" pitchFamily="18" charset="0"/>
              </a:rPr>
              <a:t>occupying </a:t>
            </a:r>
            <a:r>
              <a:rPr lang="en-US" dirty="0">
                <a:latin typeface="Times New Roman" pitchFamily="18" charset="0"/>
                <a:cs typeface="Times New Roman" pitchFamily="18" charset="0"/>
              </a:rPr>
              <a:t>a volume equal to that of the </a:t>
            </a:r>
            <a:r>
              <a:rPr lang="en-US" dirty="0" smtClean="0">
                <a:latin typeface="Times New Roman" pitchFamily="18" charset="0"/>
                <a:cs typeface="Times New Roman" pitchFamily="18" charset="0"/>
              </a:rPr>
              <a:t>solid</a:t>
            </a:r>
          </a:p>
          <a:p>
            <a:pPr algn="just">
              <a:spcBef>
                <a:spcPct val="50000"/>
              </a:spcBef>
            </a:pPr>
            <a:r>
              <a:rPr lang="en-US" dirty="0" smtClean="0">
                <a:latin typeface="Times New Roman" pitchFamily="18" charset="0"/>
                <a:cs typeface="Times New Roman" pitchFamily="18" charset="0"/>
              </a:rPr>
              <a:t>Volume </a:t>
            </a:r>
            <a:r>
              <a:rPr lang="en-US" dirty="0">
                <a:latin typeface="Times New Roman" pitchFamily="18" charset="0"/>
                <a:cs typeface="Times New Roman" pitchFamily="18" charset="0"/>
              </a:rPr>
              <a:t>of solid includes impermeable pores (but </a:t>
            </a:r>
            <a:r>
              <a:rPr lang="en-US" dirty="0" smtClean="0">
                <a:latin typeface="Times New Roman" pitchFamily="18" charset="0"/>
                <a:cs typeface="Times New Roman" pitchFamily="18" charset="0"/>
              </a:rPr>
              <a:t>not capillary </a:t>
            </a:r>
            <a:r>
              <a:rPr lang="en-US" dirty="0">
                <a:latin typeface="Times New Roman" pitchFamily="18" charset="0"/>
                <a:cs typeface="Times New Roman" pitchFamily="18" charset="0"/>
              </a:rPr>
              <a:t>pores) </a:t>
            </a:r>
          </a:p>
          <a:p>
            <a:pPr algn="just"/>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2567D400-AA20-43CF-AD8F-B845BD12937F}" type="datetime1">
              <a:rPr lang="en-US" smtClean="0"/>
              <a:t>11/12/2018</a:t>
            </a:fld>
            <a:endParaRPr lang="en-US"/>
          </a:p>
        </p:txBody>
      </p:sp>
      <p:sp>
        <p:nvSpPr>
          <p:cNvPr id="8" name="Footer Placeholder 7"/>
          <p:cNvSpPr>
            <a:spLocks noGrp="1"/>
          </p:cNvSpPr>
          <p:nvPr>
            <p:ph type="ftr" sz="quarter" idx="11"/>
          </p:nvPr>
        </p:nvSpPr>
        <p:spPr/>
        <p:txBody>
          <a:bodyPr/>
          <a:lstStyle/>
          <a:p>
            <a:r>
              <a:rPr lang="en-US" smtClean="0"/>
              <a:t>Materials &amp; Methods of Construction Notes Prepared By: Engr. Abdul Rahim Khan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240785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1760</Words>
  <Application>Microsoft Office PowerPoint</Application>
  <PresentationFormat>On-screen Show (4:3)</PresentationFormat>
  <Paragraphs>199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Materials &amp; Methods of Construction Properties of Aggregates</vt:lpstr>
      <vt:lpstr>Properties of Aggregates</vt:lpstr>
      <vt:lpstr>Composition</vt:lpstr>
      <vt:lpstr>Size &amp; Shape</vt:lpstr>
      <vt:lpstr>PowerPoint Presentation</vt:lpstr>
      <vt:lpstr>Surface Texture</vt:lpstr>
      <vt:lpstr>Specific Gravity</vt:lpstr>
      <vt:lpstr>PowerPoint Presentation</vt:lpstr>
      <vt:lpstr>Apparent specific gravity</vt:lpstr>
      <vt:lpstr>Bulk specific gravity</vt:lpstr>
      <vt:lpstr>Importance of S.G</vt:lpstr>
      <vt:lpstr>Bulk Density</vt:lpstr>
      <vt:lpstr>PowerPoint Presentation</vt:lpstr>
      <vt:lpstr>Voids</vt:lpstr>
      <vt:lpstr>Porosity &amp; Absorption</vt:lpstr>
      <vt:lpstr>Fineness Modulus</vt:lpstr>
      <vt:lpstr>Specific Surface of Aggregate</vt:lpstr>
      <vt:lpstr>Deleterious Materials</vt:lpstr>
      <vt:lpstr>PowerPoint Presentation</vt:lpstr>
      <vt:lpstr>Crushing Value</vt:lpstr>
      <vt:lpstr>Impact Value</vt:lpstr>
      <vt:lpstr>Abrasion Value of Aggregates</vt:lpstr>
      <vt:lpstr>Mechanical Properties</vt:lpstr>
      <vt:lpstr>Toughness </vt:lpstr>
      <vt:lpstr>Los Angeles Abrasion Test</vt:lpstr>
      <vt:lpstr>Abrasion Results</vt:lpstr>
      <vt:lpstr>Other Important Properties</vt:lpstr>
      <vt:lpstr>Strength of Aggregates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Concrete Technology-I Properties of Aggregates</dc:title>
  <dc:creator>Abdul Rahim Khan</dc:creator>
  <cp:lastModifiedBy>ABDUL RAHIM KHAN</cp:lastModifiedBy>
  <cp:revision>29</cp:revision>
  <dcterms:created xsi:type="dcterms:W3CDTF">2006-08-16T00:00:00Z</dcterms:created>
  <dcterms:modified xsi:type="dcterms:W3CDTF">2018-11-12T16:00:30Z</dcterms:modified>
</cp:coreProperties>
</file>