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82" r:id="rId4"/>
    <p:sldId id="283" r:id="rId5"/>
    <p:sldId id="275" r:id="rId6"/>
    <p:sldId id="276" r:id="rId7"/>
    <p:sldId id="277" r:id="rId8"/>
    <p:sldId id="278" r:id="rId9"/>
    <p:sldId id="268" r:id="rId10"/>
    <p:sldId id="269" r:id="rId11"/>
    <p:sldId id="260" r:id="rId12"/>
    <p:sldId id="279" r:id="rId13"/>
    <p:sldId id="261" r:id="rId14"/>
    <p:sldId id="280" r:id="rId15"/>
    <p:sldId id="28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1AD822-9F3B-4AF2-8F71-45BB74D08B78}" type="datetimeFigureOut">
              <a:rPr lang="en-US" smtClean="0"/>
              <a:pPr/>
              <a:t>10/20/2020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3F560-5843-4442-8C1B-2B70E4D0F8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AD822-9F3B-4AF2-8F71-45BB74D08B78}" type="datetimeFigureOut">
              <a:rPr lang="en-US" smtClean="0"/>
              <a:pPr/>
              <a:t>10/20/2020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13F560-5843-4442-8C1B-2B70E4D0F8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2506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 calcmode="lin" valueType="num">
                                      <p:cBhvr>
                                        <p:cTn id="9" dur="1000" fill="hold"/>
                                        <p:tgtEl>
                                          <p:spTgt spid="11266"/>
                                        </p:tgtEl>
                                        <p:attrNameLst>
                                          <p:attrName>style.rotation</p:attrName>
                                        </p:attrNameLst>
                                      </p:cBhvr>
                                      <p:tavLst>
                                        <p:tav tm="0">
                                          <p:val>
                                            <p:fltVal val="90"/>
                                          </p:val>
                                        </p:tav>
                                        <p:tav tm="100000">
                                          <p:val>
                                            <p:fltVal val="0"/>
                                          </p:val>
                                        </p:tav>
                                      </p:tavLst>
                                    </p:anim>
                                    <p:animEffect transition="in" filter="fade">
                                      <p:cBhvr>
                                        <p:cTn id="10"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www.nzdl.org/gsdl/collect/hdl/index/assoc/HASHf4f4.dir/p033.png"/>
          <p:cNvPicPr>
            <a:picLocks noGrp="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534400" cy="6324600"/>
          </a:xfrm>
        </p:spPr>
        <p:txBody>
          <a:bodyPr>
            <a:normAutofit/>
          </a:bodyPr>
          <a:lstStyle/>
          <a:p>
            <a:pPr>
              <a:buNone/>
            </a:pPr>
            <a:r>
              <a:rPr lang="en-US" sz="4400" b="1" dirty="0" smtClean="0">
                <a:latin typeface="+mj-lt"/>
              </a:rPr>
              <a:t>      ROLE IN CONSERVATION</a:t>
            </a:r>
          </a:p>
          <a:p>
            <a:pPr>
              <a:buNone/>
            </a:pPr>
            <a:endParaRPr lang="en-US" sz="4400" b="1" dirty="0" smtClean="0">
              <a:latin typeface="+mj-lt"/>
            </a:endParaRPr>
          </a:p>
          <a:p>
            <a:r>
              <a:rPr lang="en-US" dirty="0" smtClean="0"/>
              <a:t>From this  method  sloppy land is utilized properly.</a:t>
            </a:r>
          </a:p>
          <a:p>
            <a:r>
              <a:rPr lang="en-US" dirty="0" smtClean="0"/>
              <a:t> It also reduces the erosion.</a:t>
            </a:r>
          </a:p>
          <a:p>
            <a:r>
              <a:rPr lang="en-US" dirty="0" smtClean="0"/>
              <a:t>Reduces transport of sediments, other solid and particles attached to them.</a:t>
            </a:r>
          </a:p>
          <a:p>
            <a:r>
              <a:rPr lang="en-US" dirty="0" smtClean="0"/>
              <a:t>It reduces the run off.</a:t>
            </a:r>
          </a:p>
          <a:p>
            <a:r>
              <a:rPr lang="en-US" dirty="0" smtClean="0"/>
              <a:t>It give the water more time to infiltrate  into the soil , instead of directly rushing off.</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Autofit/>
          </a:bodyPr>
          <a:lstStyle/>
          <a:p>
            <a:r>
              <a:rPr lang="en-US" dirty="0" smtClean="0"/>
              <a:t>Reduced sheet, rill and gully erosion.</a:t>
            </a:r>
          </a:p>
          <a:p>
            <a:r>
              <a:rPr lang="en-US" dirty="0" smtClean="0"/>
              <a:t>Increased moisture retention . </a:t>
            </a:r>
          </a:p>
          <a:p>
            <a:r>
              <a:rPr lang="en-US" dirty="0" smtClean="0"/>
              <a:t>Improved irrigation distribution uniformity.</a:t>
            </a:r>
          </a:p>
          <a:p>
            <a:r>
              <a:rPr lang="en-US" dirty="0" smtClean="0"/>
              <a:t>Can reduce size and cost of downstream runoff management</a:t>
            </a:r>
          </a:p>
          <a:p>
            <a:r>
              <a:rPr lang="en-US" dirty="0" smtClean="0"/>
              <a:t>Low cost for erosion control.</a:t>
            </a:r>
          </a:p>
          <a:p>
            <a:r>
              <a:rPr lang="en-US" dirty="0" smtClean="0"/>
              <a:t>It reduces soil loss by 50% on slopes of 2-8%</a:t>
            </a:r>
          </a:p>
          <a:p>
            <a:r>
              <a:rPr lang="en-US" dirty="0" smtClean="0"/>
              <a:t>If the soil is permeable and its infiltration capacity is high, a large part of the rainfall water enters into the soil. </a:t>
            </a:r>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82000" cy="6019800"/>
          </a:xfrm>
        </p:spPr>
        <p:txBody>
          <a:bodyPr>
            <a:normAutofit/>
          </a:bodyPr>
          <a:lstStyle/>
          <a:p>
            <a:pPr marL="514350" indent="-514350"/>
            <a:r>
              <a:rPr lang="en-US" dirty="0" smtClean="0"/>
              <a:t>Contour farming is a sustainable agricultural method as it:</a:t>
            </a:r>
          </a:p>
          <a:p>
            <a:pPr marL="571500" indent="-571500">
              <a:buFont typeface="+mj-lt"/>
              <a:buAutoNum type="romanLcPeriod"/>
            </a:pPr>
            <a:r>
              <a:rPr lang="en-US" dirty="0" smtClean="0"/>
              <a:t> Provides food locally to satisfy human food requirements. (social benefits)</a:t>
            </a:r>
          </a:p>
          <a:p>
            <a:pPr marL="571500" indent="-571500">
              <a:buFont typeface="+mj-lt"/>
              <a:buAutoNum type="romanLcPeriod"/>
            </a:pPr>
            <a:r>
              <a:rPr lang="en-US" dirty="0" smtClean="0"/>
              <a:t>Enhances environmental quality and the natural resource. (conserve water and prevent soil erosion)</a:t>
            </a:r>
          </a:p>
          <a:p>
            <a:pPr marL="571500" indent="-571500">
              <a:buFont typeface="+mj-lt"/>
              <a:buAutoNum type="romanLcPeriod"/>
            </a:pPr>
            <a:r>
              <a:rPr lang="en-US" dirty="0" smtClean="0"/>
              <a:t>It can be practiced on a large scale, providing market for the crop internationally which builds or promotes economic development. (economic benefit) </a:t>
            </a:r>
          </a:p>
          <a:p>
            <a:pPr marL="571500" indent="-571500">
              <a:buFont typeface="+mj-lt"/>
              <a:buAutoNum type="romanLcPeriod"/>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943600"/>
          </a:xfrm>
        </p:spPr>
        <p:txBody>
          <a:bodyPr/>
          <a:lstStyle/>
          <a:p>
            <a:r>
              <a:rPr lang="en-US" dirty="0" smtClean="0"/>
              <a:t>Reducing fertilizer loss not only saves the farmer time and money, but it also decreases risk of harming regional freshwater systems.</a:t>
            </a:r>
          </a:p>
          <a:p>
            <a:r>
              <a:rPr lang="en-US" dirty="0" smtClean="0"/>
              <a:t>Contour farming is most effective when used with other soil conservation methods like strip cropping, terrace (agriculture) farming, and the use of a cover crop.</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DISADVANTAGS</a:t>
            </a:r>
            <a:endParaRPr lang="en-US" b="1" dirty="0"/>
          </a:p>
        </p:txBody>
      </p:sp>
      <p:sp>
        <p:nvSpPr>
          <p:cNvPr id="3" name="Content Placeholder 2"/>
          <p:cNvSpPr>
            <a:spLocks noGrp="1"/>
          </p:cNvSpPr>
          <p:nvPr>
            <p:ph idx="1"/>
          </p:nvPr>
        </p:nvSpPr>
        <p:spPr/>
        <p:txBody>
          <a:bodyPr>
            <a:normAutofit fontScale="92500"/>
          </a:bodyPr>
          <a:lstStyle/>
          <a:p>
            <a:r>
              <a:rPr lang="en-US" dirty="0" smtClean="0"/>
              <a:t>Not suitable for lands with heavy overland flows unless these flows can be diverted to safe outlets.</a:t>
            </a:r>
          </a:p>
          <a:p>
            <a:r>
              <a:rPr lang="en-US" dirty="0" smtClean="0"/>
              <a:t> Curved rows impractical for some farm machinery or for drip tape installation</a:t>
            </a:r>
          </a:p>
          <a:p>
            <a:r>
              <a:rPr lang="en-US" dirty="0" smtClean="0"/>
              <a:t>On slowly permeable soil the effect of contouring is much smaller because the surface storage is soon filled up and since only little water enters the soil, much of it flows off superficially.</a:t>
            </a:r>
          </a:p>
          <a:p>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229600" cy="1523999"/>
          </a:xfrm>
        </p:spPr>
        <p:txBody>
          <a:bodyPr/>
          <a:lstStyle/>
          <a:p>
            <a:pPr algn="l"/>
            <a:r>
              <a:rPr lang="en-US" b="1" i="1" dirty="0" smtClean="0"/>
              <a:t/>
            </a:r>
            <a:br>
              <a:rPr lang="en-US" b="1" i="1" dirty="0" smtClean="0"/>
            </a:br>
            <a:r>
              <a:rPr lang="en-US" b="1" i="1" dirty="0" smtClean="0"/>
              <a:t>                 CONTOURING</a:t>
            </a:r>
            <a:endParaRPr lang="en-US" b="1" i="1" dirty="0"/>
          </a:p>
        </p:txBody>
      </p:sp>
      <p:sp>
        <p:nvSpPr>
          <p:cNvPr id="3" name="Subtitle 2"/>
          <p:cNvSpPr>
            <a:spLocks noGrp="1"/>
          </p:cNvSpPr>
          <p:nvPr>
            <p:ph type="subTitle" idx="1"/>
          </p:nvPr>
        </p:nvSpPr>
        <p:spPr>
          <a:xfrm>
            <a:off x="152400" y="1600200"/>
            <a:ext cx="8534400" cy="5257800"/>
          </a:xfrm>
        </p:spPr>
        <p:txBody>
          <a:bodyPr/>
          <a:lstStyle/>
          <a:p>
            <a:pPr algn="l">
              <a:buFont typeface="Arial" pitchFamily="34" charset="0"/>
              <a:buChar char="•"/>
            </a:pPr>
            <a:r>
              <a:rPr lang="en-US" dirty="0" smtClean="0">
                <a:solidFill>
                  <a:schemeClr val="tx1"/>
                </a:solidFill>
              </a:rPr>
              <a:t> It is a tillage practice of plowing the land in sloppy areas across the slope not along the slope.</a:t>
            </a:r>
          </a:p>
          <a:p>
            <a:pPr algn="l">
              <a:buFont typeface="Arial" pitchFamily="34" charset="0"/>
              <a:buChar char="•"/>
            </a:pPr>
            <a:r>
              <a:rPr lang="en-US" dirty="0" smtClean="0">
                <a:solidFill>
                  <a:schemeClr val="tx1"/>
                </a:solidFill>
              </a:rPr>
              <a:t>This include Plowing, furrowing and planting across the slope.</a:t>
            </a:r>
          </a:p>
          <a:p>
            <a:pPr algn="l">
              <a:buFont typeface="Arial" pitchFamily="34" charset="0"/>
              <a:buChar char="•"/>
            </a:pPr>
            <a:r>
              <a:rPr lang="en-US" dirty="0" smtClean="0">
                <a:solidFill>
                  <a:schemeClr val="tx1"/>
                </a:solidFill>
              </a:rPr>
              <a:t>Contour plowing or contour farming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1026" name="AutoShape 2" descr="https://encrypted-tbn0.gstatic.com/images?q=tbn:ANd9GcQTiNC4nOs4o2AyzAmxrIgS-ZvdnRbO3OLHjv8hR8fvrodoqu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descr="C:\Users\adil\Desktop\800px-NRCSCA00002_-_California_(519)(NRCS_Photo_Gallery).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8674" name="Picture 2" descr="C:\Users\adil\Desktop\washington-the-palouse-farm-contour-farming-plowing-E48M7F.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dirty="0" smtClean="0"/>
              <a:t>History</a:t>
            </a:r>
            <a:r>
              <a:rPr lang="en-US" b="1" dirty="0" smtClean="0"/>
              <a:t/>
            </a:r>
            <a:br>
              <a:rPr lang="en-US" b="1" dirty="0" smtClean="0"/>
            </a:br>
            <a:endParaRPr lang="en-US" dirty="0"/>
          </a:p>
        </p:txBody>
      </p:sp>
      <p:sp>
        <p:nvSpPr>
          <p:cNvPr id="3" name="Content Placeholder 2"/>
          <p:cNvSpPr>
            <a:spLocks noGrp="1"/>
          </p:cNvSpPr>
          <p:nvPr>
            <p:ph idx="1"/>
          </p:nvPr>
        </p:nvSpPr>
        <p:spPr/>
        <p:txBody>
          <a:bodyPr/>
          <a:lstStyle/>
          <a:p>
            <a:r>
              <a:rPr lang="en-US" dirty="0" smtClean="0"/>
              <a:t>The Phoenicians first developed the practice of contour farming between 1500 BC and 300 BC.</a:t>
            </a:r>
          </a:p>
          <a:p>
            <a:r>
              <a:rPr lang="en-US" dirty="0" smtClean="0"/>
              <a:t>This was one of the main procedures promoted by the US Soil Conservation Service (the current Natural Resources Conservation Service) during the 1930s.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900" b="1" dirty="0" smtClean="0"/>
              <a:t>APPLICABILITY</a:t>
            </a:r>
            <a:endParaRPr lang="en-US" dirty="0"/>
          </a:p>
        </p:txBody>
      </p:sp>
      <p:sp>
        <p:nvSpPr>
          <p:cNvPr id="3" name="Content Placeholder 2"/>
          <p:cNvSpPr>
            <a:spLocks noGrp="1"/>
          </p:cNvSpPr>
          <p:nvPr>
            <p:ph idx="1"/>
          </p:nvPr>
        </p:nvSpPr>
        <p:spPr/>
        <p:txBody>
          <a:bodyPr/>
          <a:lstStyle/>
          <a:p>
            <a:endParaRPr lang="en-US" dirty="0" smtClean="0"/>
          </a:p>
          <a:p>
            <a:r>
              <a:rPr lang="en-US" dirty="0" smtClean="0"/>
              <a:t> This best management practice applies to agricultural users whose crops are irrigated on moderately sloping lands. </a:t>
            </a:r>
          </a:p>
          <a:p>
            <a:endParaRPr lang="en-US" dirty="0" smtClean="0"/>
          </a:p>
          <a:p>
            <a:r>
              <a:rPr lang="en-US" dirty="0" smtClean="0"/>
              <a:t> This method is most effective on slopes between two (2) and ten (10) percent. </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t>IMPLEMENTATION</a:t>
            </a:r>
            <a:endParaRPr lang="en-US" b="1" dirty="0"/>
          </a:p>
        </p:txBody>
      </p:sp>
      <p:sp>
        <p:nvSpPr>
          <p:cNvPr id="3" name="Content Placeholder 2"/>
          <p:cNvSpPr>
            <a:spLocks noGrp="1"/>
          </p:cNvSpPr>
          <p:nvPr>
            <p:ph idx="1"/>
          </p:nvPr>
        </p:nvSpPr>
        <p:spPr>
          <a:xfrm>
            <a:off x="457200" y="838200"/>
            <a:ext cx="8229600" cy="5715000"/>
          </a:xfrm>
        </p:spPr>
        <p:txBody>
          <a:bodyPr>
            <a:normAutofit/>
          </a:bodyPr>
          <a:lstStyle/>
          <a:p>
            <a:endParaRPr lang="en-US" dirty="0" smtClean="0"/>
          </a:p>
          <a:p>
            <a:pPr>
              <a:buNone/>
            </a:pPr>
            <a:r>
              <a:rPr lang="en-US" dirty="0" smtClean="0"/>
              <a:t>The steps necessary for implementing contour farming are.</a:t>
            </a:r>
          </a:p>
          <a:p>
            <a:r>
              <a:rPr lang="en-US" dirty="0" smtClean="0"/>
              <a:t> Topographic survey of field. </a:t>
            </a:r>
          </a:p>
          <a:p>
            <a:r>
              <a:rPr lang="en-US" dirty="0" smtClean="0"/>
              <a:t> Layout of a baseline contour with markers. </a:t>
            </a:r>
          </a:p>
          <a:p>
            <a:r>
              <a:rPr lang="en-US" dirty="0" smtClean="0"/>
              <a:t> Prepare field borders to allow room for farm implements to turn. </a:t>
            </a:r>
          </a:p>
          <a:p>
            <a:r>
              <a:rPr lang="en-US" dirty="0" smtClean="0"/>
              <a:t> Perform all farming activities parallel to baseline contour(s).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CONTOURING IS DONE</a:t>
            </a:r>
            <a:r>
              <a:rPr lang="en-US" b="1" i="1" dirty="0" smtClean="0"/>
              <a:t/>
            </a:r>
            <a:br>
              <a:rPr lang="en-US" b="1" i="1" dirty="0" smtClean="0"/>
            </a:br>
            <a:endParaRPr lang="en-US" dirty="0"/>
          </a:p>
        </p:txBody>
      </p:sp>
      <p:sp>
        <p:nvSpPr>
          <p:cNvPr id="3" name="Content Placeholder 2"/>
          <p:cNvSpPr>
            <a:spLocks noGrp="1"/>
          </p:cNvSpPr>
          <p:nvPr>
            <p:ph idx="1"/>
          </p:nvPr>
        </p:nvSpPr>
        <p:spPr>
          <a:xfrm>
            <a:off x="457200" y="838200"/>
            <a:ext cx="8229600" cy="5791200"/>
          </a:xfrm>
        </p:spPr>
        <p:txBody>
          <a:bodyPr>
            <a:normAutofit/>
          </a:bodyPr>
          <a:lstStyle/>
          <a:p>
            <a:r>
              <a:rPr lang="en-US" dirty="0" smtClean="0"/>
              <a:t>Plant rows and tillage lines are kept at right angle to the normal flow of surface runoff.</a:t>
            </a:r>
          </a:p>
          <a:p>
            <a:r>
              <a:rPr lang="en-US" dirty="0" smtClean="0"/>
              <a:t>Normally bunding is done along the slopes to reduce its length of slope.</a:t>
            </a:r>
          </a:p>
          <a:p>
            <a:r>
              <a:rPr lang="en-US" dirty="0" smtClean="0"/>
              <a:t>The land slope is broken up into smaller simply by constructing earthen embankment of suitable sizes on contours.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l_fi" descr="http://pdsblogs.org/2011pdsapes5/files/2011/02/ContourstrawfarmNRCS-LG1-300x214.jpg"/>
          <p:cNvPicPr>
            <a:picLocks noGrp="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TotalTime>
  <Words>533</Words>
  <Application>Microsoft Office PowerPoint</Application>
  <PresentationFormat>On-screen Show (4:3)</PresentationFormat>
  <Paragraphs>47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                  CONTOURING</vt:lpstr>
      <vt:lpstr>PowerPoint Presentation</vt:lpstr>
      <vt:lpstr>PowerPoint Presentation</vt:lpstr>
      <vt:lpstr>History </vt:lpstr>
      <vt:lpstr>APPLICABILITY</vt:lpstr>
      <vt:lpstr>IMPLEMENTATION</vt:lpstr>
      <vt:lpstr>HOW CONTOURING IS DONE </vt:lpstr>
      <vt:lpstr>PowerPoint Presentation</vt:lpstr>
      <vt:lpstr>PowerPoint Presentation</vt:lpstr>
      <vt:lpstr>PowerPoint Presentation</vt:lpstr>
      <vt:lpstr>PowerPoint Presentation</vt:lpstr>
      <vt:lpstr>PowerPoint Presentation</vt:lpstr>
      <vt:lpstr>PowerPoint Presentation</vt:lpstr>
      <vt:lpstr>DISADVANTAGS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CONTOUR:</dc:title>
  <dc:creator>TANVEER ABBAS</dc:creator>
  <cp:lastModifiedBy>Windows User</cp:lastModifiedBy>
  <cp:revision>50</cp:revision>
  <dcterms:created xsi:type="dcterms:W3CDTF">2013-09-21T03:21:03Z</dcterms:created>
  <dcterms:modified xsi:type="dcterms:W3CDTF">2020-10-20T08:06:31Z</dcterms:modified>
</cp:coreProperties>
</file>