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81" r:id="rId4"/>
    <p:sldId id="276" r:id="rId5"/>
    <p:sldId id="272" r:id="rId6"/>
    <p:sldId id="278" r:id="rId7"/>
    <p:sldId id="287" r:id="rId8"/>
    <p:sldId id="291" r:id="rId9"/>
    <p:sldId id="277" r:id="rId10"/>
    <p:sldId id="260" r:id="rId11"/>
    <p:sldId id="261" r:id="rId12"/>
    <p:sldId id="266" r:id="rId13"/>
    <p:sldId id="257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8E61-F839-487A-962A-70748C2B6E29}" type="datetimeFigureOut">
              <a:rPr lang="en-PK" smtClean="0"/>
              <a:t>03/05/2020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DD267-1F26-439D-B9AA-71AE2EE2EE3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1598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5C2E24-1FA6-4C0D-AE58-5EBAD5373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854C4-BB65-44EA-8EE8-9987AEC0140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4E00A879-FBB8-4145-81FA-F060B1895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07716AFA-2D11-4A26-93D4-16CAFDBC5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6285-1ED1-4028-9EC5-A24970E1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0D3F59AF-1DEC-44E3-A23F-29185A66AA9B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B350D-614B-4A20-A031-D7F3EB15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1CD9-3845-45FD-98CD-CFA9C428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ED5EC-81BE-4C15-960A-B21F8E0F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F44218C-835D-40C3-A19D-9E227A31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2930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7601-1437-4BCA-AFBA-7E327108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017E872F-28DC-47DA-8C22-46545A5EAB78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74C71-6E6F-47B8-A6A1-BEE2EC825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8B4FC-0967-4FB1-BF91-E08D9528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AB3B0-3AD9-482B-9109-56C4980B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0DAC2-D9E6-409B-870A-62D88B7C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C9291BE-6FCE-4E1B-8DB7-E87BEFEBB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53738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1407-3240-4AB3-A3D3-4A6F5FF69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The Creative Side of Advertising</a:t>
            </a:r>
            <a:br>
              <a:rPr lang="en-US" altLang="en-US" dirty="0"/>
            </a:b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63F0B-2E29-4678-BCE0-C39D6965A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Dr Mudassar H. Shah</a:t>
            </a:r>
          </a:p>
          <a:p>
            <a:r>
              <a:rPr lang="en-US" altLang="en-US"/>
              <a:t>Advertising </a:t>
            </a:r>
            <a:r>
              <a:rPr lang="en-US" altLang="en-US" dirty="0"/>
              <a:t>Project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28806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43A9AE9-6179-41E0-A1CC-8DABD20EF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/>
              <a:t>Advertising Execution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6FA59620-3AD4-4B6F-9343-A703A1DB4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133600"/>
            <a:ext cx="7772400" cy="4191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PK"/>
              <a:t>Straight sell or factual message</a:t>
            </a:r>
          </a:p>
          <a:p>
            <a:pPr>
              <a:lnSpc>
                <a:spcPct val="110000"/>
              </a:lnSpc>
            </a:pPr>
            <a:r>
              <a:rPr lang="en-US" altLang="en-PK"/>
              <a:t>Scientific/technical evidence</a:t>
            </a:r>
          </a:p>
          <a:p>
            <a:pPr>
              <a:lnSpc>
                <a:spcPct val="110000"/>
              </a:lnSpc>
            </a:pPr>
            <a:r>
              <a:rPr lang="en-US" altLang="en-PK"/>
              <a:t>Demonstration</a:t>
            </a:r>
          </a:p>
          <a:p>
            <a:pPr>
              <a:lnSpc>
                <a:spcPct val="110000"/>
              </a:lnSpc>
            </a:pPr>
            <a:r>
              <a:rPr lang="en-US" altLang="en-PK"/>
              <a:t>Comparison</a:t>
            </a:r>
          </a:p>
          <a:p>
            <a:pPr>
              <a:lnSpc>
                <a:spcPct val="110000"/>
              </a:lnSpc>
            </a:pPr>
            <a:r>
              <a:rPr lang="en-US" altLang="en-PK"/>
              <a:t>Testimonial</a:t>
            </a:r>
          </a:p>
          <a:p>
            <a:pPr>
              <a:lnSpc>
                <a:spcPct val="110000"/>
              </a:lnSpc>
            </a:pPr>
            <a:r>
              <a:rPr lang="en-US" altLang="en-PK"/>
              <a:t>Slice of Life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5CB1A1-6FE9-411F-8C67-4C835DC7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982-0B30-4A60-81F0-805D7E5799C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5157B4-C3EF-4F2B-9FD2-51BFD06A8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/>
              <a:t>Advertising Execution (cont.)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0C9F881-E0D4-4EF7-B7BA-8BBA7C777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1336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PK"/>
              <a:t>Animation</a:t>
            </a:r>
          </a:p>
          <a:p>
            <a:pPr>
              <a:lnSpc>
                <a:spcPct val="110000"/>
              </a:lnSpc>
            </a:pPr>
            <a:r>
              <a:rPr lang="en-US" altLang="en-PK"/>
              <a:t>Personality symbol</a:t>
            </a:r>
          </a:p>
          <a:p>
            <a:pPr>
              <a:lnSpc>
                <a:spcPct val="110000"/>
              </a:lnSpc>
            </a:pPr>
            <a:r>
              <a:rPr lang="en-US" altLang="en-PK"/>
              <a:t>Fantasy</a:t>
            </a:r>
          </a:p>
          <a:p>
            <a:pPr>
              <a:lnSpc>
                <a:spcPct val="110000"/>
              </a:lnSpc>
            </a:pPr>
            <a:r>
              <a:rPr lang="en-US" altLang="en-PK"/>
              <a:t>Dramatization</a:t>
            </a:r>
          </a:p>
          <a:p>
            <a:pPr>
              <a:lnSpc>
                <a:spcPct val="110000"/>
              </a:lnSpc>
            </a:pPr>
            <a:r>
              <a:rPr lang="en-US" altLang="en-PK"/>
              <a:t>Humor</a:t>
            </a:r>
          </a:p>
          <a:p>
            <a:pPr>
              <a:lnSpc>
                <a:spcPct val="110000"/>
              </a:lnSpc>
            </a:pPr>
            <a:r>
              <a:rPr lang="en-US" altLang="en-PK"/>
              <a:t>Combinations</a:t>
            </a:r>
          </a:p>
          <a:p>
            <a:pPr>
              <a:lnSpc>
                <a:spcPct val="110000"/>
              </a:lnSpc>
            </a:pPr>
            <a:endParaRPr lang="en-US" altLang="en-P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9BBB-0047-4857-8779-4E2DAC87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7BF0-5920-477D-9C33-3CACBE5D8BEE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195B2A45-4BFE-4593-9485-C3FAFBA42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PK" sz="2400" b="1"/>
              <a:t>The Foote, Cone &amp; Belding Grid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D48C8BC1-3BCD-4DE4-B923-5E674D67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973-7A1E-49EE-987B-639EA7FB72DD}" type="slidenum">
              <a:rPr lang="en-US" altLang="en-US"/>
              <a:pPr/>
              <a:t>12</a:t>
            </a:fld>
            <a:endParaRPr lang="en-US" altLang="en-US"/>
          </a:p>
        </p:txBody>
      </p:sp>
      <p:graphicFrame>
        <p:nvGraphicFramePr>
          <p:cNvPr id="146556" name="Group 124">
            <a:extLst>
              <a:ext uri="{FF2B5EF4-FFF2-40B4-BE49-F238E27FC236}">
                <a16:creationId xmlns:a16="http://schemas.microsoft.com/office/drawing/2014/main" id="{ECAF6BCD-84CD-4C73-B5A3-7E006A8BAFA4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914400"/>
          <a:ext cx="7391400" cy="4572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352258899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36648388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Thinking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763243"/>
                  </a:ext>
                </a:extLst>
              </a:tr>
            </a:tbl>
          </a:graphicData>
        </a:graphic>
      </p:graphicFrame>
      <p:graphicFrame>
        <p:nvGraphicFramePr>
          <p:cNvPr id="146554" name="Group 122">
            <a:extLst>
              <a:ext uri="{FF2B5EF4-FFF2-40B4-BE49-F238E27FC236}">
                <a16:creationId xmlns:a16="http://schemas.microsoft.com/office/drawing/2014/main" id="{80D6E9DB-7AC7-4C49-B2D2-5E8E6B2B55F1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371601"/>
          <a:ext cx="8686800" cy="29915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191480518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643565524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610851273"/>
                    </a:ext>
                  </a:extLst>
                </a:gridCol>
              </a:tblGrid>
              <a:tr h="2590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Involve-ment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1.Informative (thinker)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Car-house-furnishings-new products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Model: Learn-feel-do (Economic?)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Possible Implications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Test:      Recall, Diagnostics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Media:   Long copy format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Reflective Vehicles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P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Creative:Specific</a:t>
                      </a: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information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Demonstration</a:t>
                      </a:r>
                      <a:r>
                        <a:rPr kumimoji="0" lang="en-US" altLang="en-P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7813" indent="-277813"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Affective (feeler)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Jewelry-cosmetics-fashion             apparel-motorcycles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Model:  Fell-learn-do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(Psychological?)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Possible implications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Test:      Attitude Change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Emotional Arousal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Media:   Large space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Image specials</a:t>
                      </a:r>
                    </a:p>
                    <a:p>
                      <a:pPr marL="277813" marR="0" lvl="0" indent="-27781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altLang="en-P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Creative:Executional</a:t>
                      </a: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537031"/>
                  </a:ext>
                </a:extLst>
              </a:tr>
            </a:tbl>
          </a:graphicData>
        </a:graphic>
      </p:graphicFrame>
      <p:graphicFrame>
        <p:nvGraphicFramePr>
          <p:cNvPr id="146558" name="Group 126">
            <a:extLst>
              <a:ext uri="{FF2B5EF4-FFF2-40B4-BE49-F238E27FC236}">
                <a16:creationId xmlns:a16="http://schemas.microsoft.com/office/drawing/2014/main" id="{6F7F0A28-C055-4CE6-8311-D243DC3F7F69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4343401"/>
          <a:ext cx="8686800" cy="250386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153041565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622808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953533857"/>
                    </a:ext>
                  </a:extLst>
                </a:gridCol>
              </a:tblGrid>
              <a:tr h="228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Involve-ment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09688" indent="-1309688"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4239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538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5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 Habit formation (Doer)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Food-household items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Model: Do-learn-feel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(Responsive)?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Possible Implications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Test:      Sales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Media:   Small space Ads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10 second I.D.’s</a:t>
                      </a:r>
                    </a:p>
                    <a:p>
                      <a:pPr marL="1309688" marR="0" lvl="0" indent="-130968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Creative:Reminder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0938" indent="-1150938"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265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795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 Self-satisfaction (reactor)</a:t>
                      </a:r>
                    </a:p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Cigarettes-liquor-candy</a:t>
                      </a:r>
                    </a:p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Model: Do-feel-learn (social?)</a:t>
                      </a:r>
                    </a:p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Possible implications</a:t>
                      </a:r>
                    </a:p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Test:      Sales</a:t>
                      </a:r>
                    </a:p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Media:   Billboards</a:t>
                      </a:r>
                    </a:p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Newspapers, Pos</a:t>
                      </a:r>
                    </a:p>
                    <a:p>
                      <a:pPr marL="1150938" marR="0" lvl="0" indent="-11509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Creative:Attention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043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449A2BFB-6A46-4911-B932-6FAB3C3D5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Creative Strategy and Execution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2AFD4EA-4CCB-461A-BF66-DF8CEA028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PK" sz="2800"/>
              <a:t>Creative strategy (what to communicate) and execution (how to communicate)</a:t>
            </a:r>
          </a:p>
          <a:p>
            <a:pPr>
              <a:lnSpc>
                <a:spcPct val="90000"/>
              </a:lnSpc>
            </a:pPr>
            <a:r>
              <a:rPr lang="en-US" altLang="en-PK" sz="2800"/>
              <a:t>Copy Platform (“Creative Brief”, “Copy Strategy”)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PK" sz="2400"/>
              <a:t> - (1) Problem or issue that adv must address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PK" sz="2400"/>
              <a:t> - (2) Advertising and communication objective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PK" sz="2400"/>
              <a:t> - (3) Target audience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PK" sz="2400"/>
              <a:t> - (4) Major selling idea or key benefits to communicate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PK" sz="2400"/>
              <a:t> - (5) Creative strategy (theme, appeal, execution)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PK" sz="2400"/>
              <a:t> - (6) Supportive information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FAAB6B-F033-4198-88F6-B6CA1ADE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071B-39EF-49C1-BE10-991D6C652F69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8D84FF08-424F-41E0-8B07-4375A7FE3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1447800" cy="304800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en-US" altLang="en-PK" sz="1600"/>
              <a:t>EXH 13-12</a:t>
            </a:r>
          </a:p>
        </p:txBody>
      </p:sp>
      <p:pic>
        <p:nvPicPr>
          <p:cNvPr id="180226" name="Picture 2">
            <a:extLst>
              <a:ext uri="{FF2B5EF4-FFF2-40B4-BE49-F238E27FC236}">
                <a16:creationId xmlns:a16="http://schemas.microsoft.com/office/drawing/2014/main" id="{3F5E6F19-74F6-46F6-A8E4-1FA91E78EF4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0"/>
            <a:ext cx="63246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E65780E-922D-47D8-8293-300E4889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2476-B351-4CB0-9D81-16ABC3E17F01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>
            <a:extLst>
              <a:ext uri="{FF2B5EF4-FFF2-40B4-BE49-F238E27FC236}">
                <a16:creationId xmlns:a16="http://schemas.microsoft.com/office/drawing/2014/main" id="{DC66131D-4EFD-4B1A-9459-C3E8DAE8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1295400" cy="381000"/>
          </a:xfrm>
          <a:solidFill>
            <a:srgbClr val="FF3300"/>
          </a:solidFill>
        </p:spPr>
        <p:txBody>
          <a:bodyPr/>
          <a:lstStyle/>
          <a:p>
            <a:r>
              <a:rPr lang="en-US" altLang="en-PK" sz="1600"/>
              <a:t>EXH13-13</a:t>
            </a:r>
          </a:p>
        </p:txBody>
      </p:sp>
      <p:pic>
        <p:nvPicPr>
          <p:cNvPr id="181250" name="Picture 2">
            <a:extLst>
              <a:ext uri="{FF2B5EF4-FFF2-40B4-BE49-F238E27FC236}">
                <a16:creationId xmlns:a16="http://schemas.microsoft.com/office/drawing/2014/main" id="{AC689007-EE28-4355-8C87-DB8AB3F15B2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"/>
            <a:ext cx="853440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90EE8F3-6EA3-4B46-A21F-8633B367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474-8790-4529-9DF2-114AFBA006AD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A1EDD1A-8BE6-4E87-9653-CA7617715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PK" sz="3600"/>
              <a:t>Criteria for Evaluating Creative Approaches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2030607C-D3CF-4756-9C4F-A89528CD44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0574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PK" sz="2500" dirty="0"/>
              <a:t>Is the creative approach consistent with the brand’s marketing and advertising objectives?</a:t>
            </a:r>
          </a:p>
          <a:p>
            <a:pPr>
              <a:lnSpc>
                <a:spcPct val="90000"/>
              </a:lnSpc>
            </a:pPr>
            <a:r>
              <a:rPr lang="en-US" altLang="en-PK" sz="2500" dirty="0"/>
              <a:t>Is the creative approach consistent with the creative strategy and does it communicate what it is supposed to?</a:t>
            </a:r>
          </a:p>
          <a:p>
            <a:pPr>
              <a:lnSpc>
                <a:spcPct val="90000"/>
              </a:lnSpc>
            </a:pPr>
            <a:r>
              <a:rPr lang="en-US" altLang="en-PK" sz="2500" dirty="0"/>
              <a:t>Is the creative approach appropriate for the target audience?</a:t>
            </a:r>
          </a:p>
          <a:p>
            <a:pPr>
              <a:lnSpc>
                <a:spcPct val="90000"/>
              </a:lnSpc>
            </a:pPr>
            <a:r>
              <a:rPr lang="en-US" altLang="en-PK" sz="2500" dirty="0"/>
              <a:t>Does the creative strategy communicate a clear and convincing message to the customer?</a:t>
            </a:r>
          </a:p>
          <a:p>
            <a:pPr>
              <a:lnSpc>
                <a:spcPct val="90000"/>
              </a:lnSpc>
            </a:pPr>
            <a:r>
              <a:rPr lang="en-US" altLang="en-PK" sz="2500" dirty="0"/>
              <a:t>Does the creative execution overwhelm the message?</a:t>
            </a:r>
          </a:p>
          <a:p>
            <a:pPr>
              <a:lnSpc>
                <a:spcPct val="90000"/>
              </a:lnSpc>
            </a:pPr>
            <a:r>
              <a:rPr lang="en-US" altLang="en-PK" sz="2500" dirty="0"/>
              <a:t>Is the creative approach appropriate for the media environment in which it is likely to be seen?</a:t>
            </a:r>
          </a:p>
          <a:p>
            <a:pPr>
              <a:lnSpc>
                <a:spcPct val="90000"/>
              </a:lnSpc>
            </a:pPr>
            <a:r>
              <a:rPr lang="en-US" altLang="en-PK" sz="2500" dirty="0"/>
              <a:t>Is the advertisement truthful and tasteful?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236E5D-B339-4125-979E-A2DAB35D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EAB0-75D9-48D2-BDE0-39DFD7C514C7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DA70061-E46F-411A-B726-085709F74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31853"/>
            <a:ext cx="8610600" cy="1293028"/>
          </a:xfrm>
        </p:spPr>
        <p:txBody>
          <a:bodyPr/>
          <a:lstStyle/>
          <a:p>
            <a:r>
              <a:rPr lang="en-US" altLang="en-US" dirty="0"/>
              <a:t>Creative Roles</a:t>
            </a:r>
          </a:p>
        </p:txBody>
      </p:sp>
      <p:sp>
        <p:nvSpPr>
          <p:cNvPr id="162819" name="AutoShape 3">
            <a:extLst>
              <a:ext uri="{FF2B5EF4-FFF2-40B4-BE49-F238E27FC236}">
                <a16:creationId xmlns:a16="http://schemas.microsoft.com/office/drawing/2014/main" id="{C4DBE8C9-7A42-43FA-A37F-E529F7B6B8D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28800" y="1524000"/>
            <a:ext cx="4191000" cy="5029200"/>
          </a:xfrm>
          <a:prstGeom prst="bevel">
            <a:avLst>
              <a:gd name="adj" fmla="val 12500"/>
            </a:avLst>
          </a:prstGeom>
          <a:pattFill prst="pct90">
            <a:fgClr>
              <a:srgbClr val="B6B6CE"/>
            </a:fgClr>
            <a:bgClr>
              <a:schemeClr val="bg1"/>
            </a:bgClr>
          </a:patt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50507"/>
                </a:solidFill>
              </a:rPr>
              <a:t>Art Director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solidFill>
                  <a:srgbClr val="050507"/>
                </a:solidFill>
              </a:rPr>
              <a:t>Person most responsible for the graphic image of the ad.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solidFill>
                  <a:srgbClr val="050507"/>
                </a:solidFill>
              </a:rPr>
              <a:t>Makes decisions about using art or photography in print.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solidFill>
                  <a:srgbClr val="050507"/>
                </a:solidFill>
              </a:rPr>
              <a:t>Use of color is another important design decision.</a:t>
            </a:r>
            <a:endParaRPr lang="en-US" altLang="en-US">
              <a:solidFill>
                <a:srgbClr val="050507"/>
              </a:solidFill>
            </a:endParaRPr>
          </a:p>
        </p:txBody>
      </p:sp>
      <p:sp>
        <p:nvSpPr>
          <p:cNvPr id="162820" name="AutoShape 4">
            <a:extLst>
              <a:ext uri="{FF2B5EF4-FFF2-40B4-BE49-F238E27FC236}">
                <a16:creationId xmlns:a16="http://schemas.microsoft.com/office/drawing/2014/main" id="{4F1C0C9C-4F18-4247-A6C8-53F7743214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524000"/>
            <a:ext cx="4267200" cy="5029200"/>
          </a:xfrm>
          <a:prstGeom prst="bevel">
            <a:avLst>
              <a:gd name="adj" fmla="val 12500"/>
            </a:avLst>
          </a:prstGeom>
          <a:pattFill prst="pct90">
            <a:fgClr>
              <a:schemeClr val="bg2"/>
            </a:fgClr>
            <a:bgClr>
              <a:schemeClr val="bg1"/>
            </a:bgClr>
          </a:patt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50507"/>
                </a:solidFill>
              </a:rPr>
              <a:t>Copywriter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050507"/>
                </a:solidFill>
              </a:rPr>
              <a:t>Person who shapes and sculpts the words in an ad.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050507"/>
                </a:solidFill>
              </a:rPr>
              <a:t>Copy should be as simple as possible and should have impact.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050507"/>
                </a:solidFill>
              </a:rPr>
              <a:t>Avoid </a:t>
            </a:r>
            <a:r>
              <a:rPr lang="en-US" altLang="en-US" sz="2200" b="1" dirty="0" err="1">
                <a:solidFill>
                  <a:srgbClr val="050507"/>
                </a:solidFill>
              </a:rPr>
              <a:t>Adese</a:t>
            </a:r>
            <a:r>
              <a:rPr lang="en-US" altLang="en-US" sz="2200" dirty="0">
                <a:solidFill>
                  <a:srgbClr val="050507"/>
                </a:solidFill>
              </a:rPr>
              <a:t>, which is formula ad copy.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2A9C6B1-C264-489F-8D04-BF1DFD55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F6F-5A71-4E88-94BA-D6F4BC2A543F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590D317-60CB-4D04-AD6E-FF05A3A0F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Creative Advertising?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C85DFC4A-F391-45E3-A7D0-3D0316608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0700" y="1853248"/>
            <a:ext cx="8610600" cy="5334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Advertising tries to deliver the right message to the right person at the right time and must have:</a:t>
            </a:r>
          </a:p>
          <a:p>
            <a:pPr lvl="1"/>
            <a:r>
              <a:rPr lang="en-US" altLang="en-US" b="1" dirty="0"/>
              <a:t>Relevance</a:t>
            </a:r>
            <a:r>
              <a:rPr lang="en-US" altLang="en-US" dirty="0"/>
              <a:t> – ideas have to mean something important to the audience.</a:t>
            </a:r>
          </a:p>
          <a:p>
            <a:pPr lvl="1"/>
            <a:r>
              <a:rPr lang="en-US" altLang="en-US" b="1" dirty="0"/>
              <a:t>Originality</a:t>
            </a:r>
            <a:r>
              <a:rPr lang="en-US" altLang="en-US" dirty="0"/>
              <a:t> – one of a kind ideas that only one person thinks of.</a:t>
            </a:r>
          </a:p>
          <a:p>
            <a:pPr lvl="1"/>
            <a:r>
              <a:rPr lang="en-US" altLang="en-US" b="1" dirty="0"/>
              <a:t>Impact</a:t>
            </a:r>
            <a:r>
              <a:rPr lang="en-US" altLang="en-US" dirty="0"/>
              <a:t> – a commercial with impact has the stopping power that comes from an intriguing idea, something you have never thought about before.</a:t>
            </a:r>
          </a:p>
          <a:p>
            <a:r>
              <a:rPr lang="en-US" altLang="en-US" sz="2400" dirty="0"/>
              <a:t>This creativity leads to a </a:t>
            </a:r>
            <a:r>
              <a:rPr lang="en-US" altLang="en-US" sz="2400" b="1" dirty="0"/>
              <a:t>Big Idea</a:t>
            </a:r>
            <a:r>
              <a:rPr lang="en-US" altLang="en-US" sz="2400" dirty="0"/>
              <a:t>, which expresses an original advertising thought, and involves a mind shift.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36CD6B-1CDB-46D1-AEC7-607C58D7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8D3-91B5-4B55-88DE-07971DC96D9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4497CB56-811D-4CB7-BB98-36CFD43C9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altLang="en-PK"/>
              <a:t>Creative Processes Compared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6911D3E-7659-4F04-B6C6-696F1727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C5-FC07-44C0-A914-2EEF59E7223B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152669" name="Group 93">
            <a:extLst>
              <a:ext uri="{FF2B5EF4-FFF2-40B4-BE49-F238E27FC236}">
                <a16:creationId xmlns:a16="http://schemas.microsoft.com/office/drawing/2014/main" id="{EFF5A0BB-4C33-4787-80B5-FCEF9528AA8C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743200"/>
          <a:ext cx="8534400" cy="3962400"/>
        </p:xfrm>
        <a:graphic>
          <a:graphicData uri="http://schemas.openxmlformats.org/drawingml/2006/table">
            <a:tbl>
              <a:tblPr/>
              <a:tblGrid>
                <a:gridCol w="1846263">
                  <a:extLst>
                    <a:ext uri="{9D8B030D-6E8A-4147-A177-3AD203B41FA5}">
                      <a16:colId xmlns:a16="http://schemas.microsoft.com/office/drawing/2014/main" val="377870569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81923610"/>
                    </a:ext>
                  </a:extLst>
                </a:gridCol>
                <a:gridCol w="2173287">
                  <a:extLst>
                    <a:ext uri="{9D8B030D-6E8A-4147-A177-3AD203B41FA5}">
                      <a16:colId xmlns:a16="http://schemas.microsoft.com/office/drawing/2014/main" val="48848689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93541546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 Explorer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 Preparation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1.Orientation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Preparation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 Problem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definition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Perception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96113"/>
                  </a:ext>
                </a:extLst>
              </a:tr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Artist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Incubation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 Illumination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 Ideation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 Incubation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 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8138" indent="-338138"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38138" marR="0" lvl="0" indent="-3381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 confrontation    with problem</a:t>
                      </a:r>
                    </a:p>
                    <a:p>
                      <a:pPr marL="338138" marR="0" lvl="0" indent="-3381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 Incubation</a:t>
                      </a:r>
                    </a:p>
                    <a:p>
                      <a:pPr marL="338138" marR="0" lvl="0" indent="-3381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and </a:t>
                      </a:r>
                    </a:p>
                    <a:p>
                      <a:pPr marL="338138" marR="0" lvl="0" indent="-338138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Illumination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1983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 Judge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PK" altLang="en-P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PK" altLang="en-P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PK" altLang="en-P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65532"/>
                  </a:ext>
                </a:extLst>
              </a:tr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 Warrior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 Verification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 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 Execution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 Run ad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campaign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P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 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090343"/>
                  </a:ext>
                </a:extLst>
              </a:tr>
            </a:tbl>
          </a:graphicData>
        </a:graphic>
      </p:graphicFrame>
      <p:sp>
        <p:nvSpPr>
          <p:cNvPr id="152653" name="Text Box 77">
            <a:extLst>
              <a:ext uri="{FF2B5EF4-FFF2-40B4-BE49-F238E27FC236}">
                <a16:creationId xmlns:a16="http://schemas.microsoft.com/office/drawing/2014/main" id="{DD1346AA-F17E-482B-ADFC-223D40D59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0"/>
            <a:ext cx="18288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PK" sz="2000" b="1"/>
              <a:t>Roger Von Oech model 1986</a:t>
            </a:r>
          </a:p>
          <a:p>
            <a:pPr>
              <a:spcBef>
                <a:spcPct val="50000"/>
              </a:spcBef>
            </a:pPr>
            <a:endParaRPr lang="en-US" altLang="en-PK" sz="2000" b="1"/>
          </a:p>
        </p:txBody>
      </p:sp>
      <p:sp>
        <p:nvSpPr>
          <p:cNvPr id="152659" name="Text Box 83">
            <a:extLst>
              <a:ext uri="{FF2B5EF4-FFF2-40B4-BE49-F238E27FC236}">
                <a16:creationId xmlns:a16="http://schemas.microsoft.com/office/drawing/2014/main" id="{748516AF-A8A1-4409-AAF1-8B39CD80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000" b="1"/>
              <a:t>Graham Wallas model 1926</a:t>
            </a:r>
          </a:p>
        </p:txBody>
      </p:sp>
      <p:sp>
        <p:nvSpPr>
          <p:cNvPr id="152660" name="Text Box 84">
            <a:extLst>
              <a:ext uri="{FF2B5EF4-FFF2-40B4-BE49-F238E27FC236}">
                <a16:creationId xmlns:a16="http://schemas.microsoft.com/office/drawing/2014/main" id="{1468987F-4D2E-4917-B7FF-7D30537A1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524001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000" b="1"/>
              <a:t>Alex Osborn model 1963</a:t>
            </a:r>
          </a:p>
        </p:txBody>
      </p:sp>
      <p:sp>
        <p:nvSpPr>
          <p:cNvPr id="152661" name="Text Box 85">
            <a:extLst>
              <a:ext uri="{FF2B5EF4-FFF2-40B4-BE49-F238E27FC236}">
                <a16:creationId xmlns:a16="http://schemas.microsoft.com/office/drawing/2014/main" id="{AE98F6DC-5589-41DB-910D-C46DFEB2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600201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000" b="1"/>
              <a:t>James Young model 1983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Rectangle 8">
            <a:extLst>
              <a:ext uri="{FF2B5EF4-FFF2-40B4-BE49-F238E27FC236}">
                <a16:creationId xmlns:a16="http://schemas.microsoft.com/office/drawing/2014/main" id="{606D5A00-6E56-4F6D-B1C9-476D631C2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Creative Concept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157FBD8-3BC0-478E-B1F5-43A2204A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38A1-26DA-48F5-8EA3-951A7877159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8722" name="Line 2">
            <a:extLst>
              <a:ext uri="{FF2B5EF4-FFF2-40B4-BE49-F238E27FC236}">
                <a16:creationId xmlns:a16="http://schemas.microsoft.com/office/drawing/2014/main" id="{7603D249-0921-4497-8300-10C5996B8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267200"/>
            <a:ext cx="12192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PK"/>
          </a:p>
        </p:txBody>
      </p:sp>
      <p:sp>
        <p:nvSpPr>
          <p:cNvPr id="158723" name="Line 3">
            <a:extLst>
              <a:ext uri="{FF2B5EF4-FFF2-40B4-BE49-F238E27FC236}">
                <a16:creationId xmlns:a16="http://schemas.microsoft.com/office/drawing/2014/main" id="{5E89C6F1-072F-4672-9F06-0548C15263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4267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PK"/>
          </a:p>
        </p:txBody>
      </p:sp>
      <p:sp>
        <p:nvSpPr>
          <p:cNvPr id="158724" name="Line 4">
            <a:extLst>
              <a:ext uri="{FF2B5EF4-FFF2-40B4-BE49-F238E27FC236}">
                <a16:creationId xmlns:a16="http://schemas.microsoft.com/office/drawing/2014/main" id="{7958A644-67D7-466A-AB94-A4789AD7B5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200400"/>
            <a:ext cx="13716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PK"/>
          </a:p>
        </p:txBody>
      </p:sp>
      <p:grpSp>
        <p:nvGrpSpPr>
          <p:cNvPr id="158725" name="Group 5">
            <a:extLst>
              <a:ext uri="{FF2B5EF4-FFF2-40B4-BE49-F238E27FC236}">
                <a16:creationId xmlns:a16="http://schemas.microsoft.com/office/drawing/2014/main" id="{0F65F281-B649-4D00-B7F3-6BB7ECF5F5D7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2057400" cy="4814888"/>
            <a:chOff x="1344" y="1056"/>
            <a:chExt cx="1296" cy="3033"/>
          </a:xfrm>
        </p:grpSpPr>
        <p:sp>
          <p:nvSpPr>
            <p:cNvPr id="158726" name="AutoShape 6">
              <a:extLst>
                <a:ext uri="{FF2B5EF4-FFF2-40B4-BE49-F238E27FC236}">
                  <a16:creationId xmlns:a16="http://schemas.microsoft.com/office/drawing/2014/main" id="{20008D9C-AD00-4D23-B604-C2DE5F6FBC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171" y="1229"/>
              <a:ext cx="1641" cy="1296"/>
            </a:xfrm>
            <a:prstGeom prst="homePlate">
              <a:avLst>
                <a:gd name="adj" fmla="val 42207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eaVert" wrap="none" lIns="81204" tIns="39889" rIns="81204" bIns="39889"/>
            <a:lstStyle>
              <a:lvl1pPr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endParaRPr lang="en-US" altLang="en-US" sz="2200" b="1"/>
            </a:p>
          </p:txBody>
        </p:sp>
        <p:sp>
          <p:nvSpPr>
            <p:cNvPr id="158727" name="AutoShape 7">
              <a:extLst>
                <a:ext uri="{FF2B5EF4-FFF2-40B4-BE49-F238E27FC236}">
                  <a16:creationId xmlns:a16="http://schemas.microsoft.com/office/drawing/2014/main" id="{21F8F01C-5B9F-429D-A07D-5A8E5FDB7C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290" y="2742"/>
              <a:ext cx="1401" cy="1293"/>
            </a:xfrm>
            <a:prstGeom prst="homePlate">
              <a:avLst>
                <a:gd name="adj" fmla="val 36118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eaVert" wrap="none" lIns="81204" tIns="39889" rIns="81204" bIns="39889"/>
            <a:lstStyle>
              <a:lvl1pPr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endParaRPr lang="en-US" altLang="en-US" sz="2200" b="1"/>
            </a:p>
          </p:txBody>
        </p:sp>
      </p:grpSp>
      <p:sp>
        <p:nvSpPr>
          <p:cNvPr id="158729" name="Oval 9">
            <a:extLst>
              <a:ext uri="{FF2B5EF4-FFF2-40B4-BE49-F238E27FC236}">
                <a16:creationId xmlns:a16="http://schemas.microsoft.com/office/drawing/2014/main" id="{312E946D-0207-453B-AA5F-BA8E213D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1447800" cy="1295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5372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PK"/>
          </a:p>
        </p:txBody>
      </p:sp>
      <p:sp>
        <p:nvSpPr>
          <p:cNvPr id="158730" name="Oval 10">
            <a:extLst>
              <a:ext uri="{FF2B5EF4-FFF2-40B4-BE49-F238E27FC236}">
                <a16:creationId xmlns:a16="http://schemas.microsoft.com/office/drawing/2014/main" id="{177AAB2F-A775-46C5-B902-A7CCD7C3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505200"/>
            <a:ext cx="1447800" cy="1295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PK"/>
          </a:p>
        </p:txBody>
      </p:sp>
      <p:sp>
        <p:nvSpPr>
          <p:cNvPr id="158731" name="Oval 11">
            <a:extLst>
              <a:ext uri="{FF2B5EF4-FFF2-40B4-BE49-F238E27FC236}">
                <a16:creationId xmlns:a16="http://schemas.microsoft.com/office/drawing/2014/main" id="{781070F0-C7B9-4711-9A8C-921529E3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800600"/>
            <a:ext cx="1524000" cy="1295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8392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PK"/>
          </a:p>
        </p:txBody>
      </p:sp>
      <p:sp>
        <p:nvSpPr>
          <p:cNvPr id="158732" name="Text Box 12">
            <a:extLst>
              <a:ext uri="{FF2B5EF4-FFF2-40B4-BE49-F238E27FC236}">
                <a16:creationId xmlns:a16="http://schemas.microsoft.com/office/drawing/2014/main" id="{1EE0ECFC-C199-4380-A5FB-DBA5264F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743200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  Relevance</a:t>
            </a:r>
          </a:p>
        </p:txBody>
      </p:sp>
      <p:sp>
        <p:nvSpPr>
          <p:cNvPr id="158733" name="Text Box 13">
            <a:extLst>
              <a:ext uri="{FF2B5EF4-FFF2-40B4-BE49-F238E27FC236}">
                <a16:creationId xmlns:a16="http://schemas.microsoft.com/office/drawing/2014/main" id="{97590993-175C-49F9-A26B-34983B5B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9624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Originality</a:t>
            </a:r>
          </a:p>
        </p:txBody>
      </p:sp>
      <p:sp>
        <p:nvSpPr>
          <p:cNvPr id="158734" name="Text Box 14">
            <a:extLst>
              <a:ext uri="{FF2B5EF4-FFF2-40B4-BE49-F238E27FC236}">
                <a16:creationId xmlns:a16="http://schemas.microsoft.com/office/drawing/2014/main" id="{E1FF2C77-8545-4BE2-AD67-44D8CB1C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Impact     </a:t>
            </a:r>
          </a:p>
        </p:txBody>
      </p:sp>
      <p:sp>
        <p:nvSpPr>
          <p:cNvPr id="158735" name="AutoShape 15">
            <a:extLst>
              <a:ext uri="{FF2B5EF4-FFF2-40B4-BE49-F238E27FC236}">
                <a16:creationId xmlns:a16="http://schemas.microsoft.com/office/drawing/2014/main" id="{B0D3E6EF-FA5E-48F9-A5F2-B0C611240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1828800" cy="1905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PK"/>
          </a:p>
        </p:txBody>
      </p:sp>
      <p:sp>
        <p:nvSpPr>
          <p:cNvPr id="158736" name="Text Box 16">
            <a:extLst>
              <a:ext uri="{FF2B5EF4-FFF2-40B4-BE49-F238E27FC236}">
                <a16:creationId xmlns:a16="http://schemas.microsoft.com/office/drawing/2014/main" id="{6C316EE4-3AF8-4F7B-B8F9-907273DC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Strategy</a:t>
            </a:r>
          </a:p>
        </p:txBody>
      </p:sp>
      <p:sp>
        <p:nvSpPr>
          <p:cNvPr id="158737" name="Rectangle 17">
            <a:extLst>
              <a:ext uri="{FF2B5EF4-FFF2-40B4-BE49-F238E27FC236}">
                <a16:creationId xmlns:a16="http://schemas.microsoft.com/office/drawing/2014/main" id="{C07A847D-EC0D-489D-BF10-5F62348F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38400"/>
            <a:ext cx="205740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Creative Concept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Message that is Attention-Getting and Memorable &amp; Serves as an Umbrella for a Series of Ads in a Campaign</a:t>
            </a:r>
          </a:p>
        </p:txBody>
      </p:sp>
      <p:sp>
        <p:nvSpPr>
          <p:cNvPr id="158738" name="AutoShape 18">
            <a:extLst>
              <a:ext uri="{FF2B5EF4-FFF2-40B4-BE49-F238E27FC236}">
                <a16:creationId xmlns:a16="http://schemas.microsoft.com/office/drawing/2014/main" id="{B29F6865-8311-4DFB-A0B1-3A7FE825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1828800" cy="1905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PK"/>
          </a:p>
        </p:txBody>
      </p:sp>
      <p:sp>
        <p:nvSpPr>
          <p:cNvPr id="158739" name="Text Box 19">
            <a:extLst>
              <a:ext uri="{FF2B5EF4-FFF2-40B4-BE49-F238E27FC236}">
                <a16:creationId xmlns:a16="http://schemas.microsoft.com/office/drawing/2014/main" id="{D6D78257-FB99-49FD-8F13-DC5D1812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768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Creativity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6552389-9C76-4062-AB2F-191AFB1C3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</p:spPr>
        <p:txBody>
          <a:bodyPr/>
          <a:lstStyle/>
          <a:p>
            <a:r>
              <a:rPr lang="en-US" altLang="en-US"/>
              <a:t>Effective Creativity</a:t>
            </a:r>
          </a:p>
        </p:txBody>
      </p:sp>
      <p:graphicFrame>
        <p:nvGraphicFramePr>
          <p:cNvPr id="169987" name="Object 3">
            <a:extLst>
              <a:ext uri="{FF2B5EF4-FFF2-40B4-BE49-F238E27FC236}">
                <a16:creationId xmlns:a16="http://schemas.microsoft.com/office/drawing/2014/main" id="{5DF78286-466E-485D-A465-6126C761B36E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3311526" y="1600200"/>
          <a:ext cx="53387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S Org Chart" r:id="rId3" imgW="1022040" imgH="730080" progId="OrgPlusWOPX.4">
                  <p:embed followColorScheme="full"/>
                </p:oleObj>
              </mc:Choice>
              <mc:Fallback>
                <p:oleObj name="MS Org Chart" r:id="rId3" imgW="1022040" imgH="730080" progId="OrgPlusWOPX.4">
                  <p:embed followColorScheme="full"/>
                  <p:pic>
                    <p:nvPicPr>
                      <p:cNvPr id="169987" name="Object 3">
                        <a:extLst>
                          <a:ext uri="{FF2B5EF4-FFF2-40B4-BE49-F238E27FC236}">
                            <a16:creationId xmlns:a16="http://schemas.microsoft.com/office/drawing/2014/main" id="{5DF78286-466E-485D-A465-6126C761B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6" y="1600200"/>
                        <a:ext cx="5338763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2F530-C8C1-4755-A4C3-09DD9A95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E893-3BDA-4321-B927-B2734B25A67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6F572005-FC67-45A8-A9BB-F308ED35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62600"/>
            <a:ext cx="868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The Most Important Principle of Effective Creativity is </a:t>
            </a:r>
            <a:r>
              <a:rPr lang="en-US" altLang="en-US" b="1"/>
              <a:t>Unity</a:t>
            </a:r>
            <a:r>
              <a:rPr lang="en-US" altLang="en-US"/>
              <a:t>, Where the Ad Must Integrate the Words and Pictures, as Well as the Strategy and Execution.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19A62B71-3BB1-4D13-BB45-DA79536F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/>
              <a:t>Creative Pyramid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31E541EF-B5AD-49BA-B3ED-38C5242A0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7772400" cy="4191000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endParaRPr lang="en-US" altLang="en-PK" dirty="0"/>
          </a:p>
          <a:p>
            <a:pPr algn="ctr">
              <a:lnSpc>
                <a:spcPct val="110000"/>
              </a:lnSpc>
              <a:buFontTx/>
              <a:buNone/>
            </a:pPr>
            <a:endParaRPr lang="en-US" altLang="en-PK" sz="2400" dirty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PK" sz="2400" b="1" dirty="0">
                <a:solidFill>
                  <a:schemeClr val="tx2"/>
                </a:solidFill>
              </a:rPr>
              <a:t>5. Action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PK" sz="2400" b="1" dirty="0">
                <a:solidFill>
                  <a:schemeClr val="tx2"/>
                </a:solidFill>
              </a:rPr>
              <a:t>4. Desire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PK" sz="2400" b="1" dirty="0">
                <a:solidFill>
                  <a:schemeClr val="tx2"/>
                </a:solidFill>
              </a:rPr>
              <a:t>3. Credibility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PK" sz="2400" b="1" dirty="0">
                <a:solidFill>
                  <a:schemeClr val="tx2"/>
                </a:solidFill>
              </a:rPr>
              <a:t>2. Interest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PK" sz="2400" b="1" dirty="0">
                <a:solidFill>
                  <a:schemeClr val="tx2"/>
                </a:solidFill>
              </a:rPr>
              <a:t>1. Awareness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860D19-B670-4D33-B2FC-A9E1A402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945E-5FAE-4634-8B62-B1129B1FCF5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084" name="AutoShape 4">
            <a:extLst>
              <a:ext uri="{FF2B5EF4-FFF2-40B4-BE49-F238E27FC236}">
                <a16:creationId xmlns:a16="http://schemas.microsoft.com/office/drawing/2014/main" id="{13B73041-C730-4733-8502-04ADE1B3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28800"/>
            <a:ext cx="4800600" cy="403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PK" altLang="en-PK" sz="2800"/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8BBAEF92-4643-4BEB-B924-979B6AFFB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81400"/>
            <a:ext cx="2057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PK"/>
          </a:p>
        </p:txBody>
      </p:sp>
      <p:sp>
        <p:nvSpPr>
          <p:cNvPr id="174086" name="Line 6">
            <a:extLst>
              <a:ext uri="{FF2B5EF4-FFF2-40B4-BE49-F238E27FC236}">
                <a16:creationId xmlns:a16="http://schemas.microsoft.com/office/drawing/2014/main" id="{5AB5907C-F9E4-4556-A452-2B2DE68EF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038600"/>
            <a:ext cx="2667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PK"/>
          </a:p>
        </p:txBody>
      </p:sp>
      <p:sp>
        <p:nvSpPr>
          <p:cNvPr id="174087" name="Line 7">
            <a:extLst>
              <a:ext uri="{FF2B5EF4-FFF2-40B4-BE49-F238E27FC236}">
                <a16:creationId xmlns:a16="http://schemas.microsoft.com/office/drawing/2014/main" id="{3A52BE2D-88B5-42F4-A002-A4AEC7C0A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572000"/>
            <a:ext cx="3276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PK"/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14980619-F349-441C-9223-DD39AFD82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029200"/>
            <a:ext cx="381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PK"/>
          </a:p>
        </p:txBody>
      </p:sp>
      <p:sp>
        <p:nvSpPr>
          <p:cNvPr id="174089" name="Text Box 9">
            <a:extLst>
              <a:ext uri="{FF2B5EF4-FFF2-40B4-BE49-F238E27FC236}">
                <a16:creationId xmlns:a16="http://schemas.microsoft.com/office/drawing/2014/main" id="{E5B929A6-0A71-4F37-ADF0-E4469A0AC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19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800" dirty="0">
                <a:solidFill>
                  <a:schemeClr val="bg1"/>
                </a:solidFill>
              </a:rPr>
              <a:t>5. Action</a:t>
            </a:r>
          </a:p>
        </p:txBody>
      </p:sp>
      <p:sp>
        <p:nvSpPr>
          <p:cNvPr id="174090" name="Text Box 10">
            <a:extLst>
              <a:ext uri="{FF2B5EF4-FFF2-40B4-BE49-F238E27FC236}">
                <a16:creationId xmlns:a16="http://schemas.microsoft.com/office/drawing/2014/main" id="{0BB3291A-485F-46D5-BAF4-0716066C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505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800" dirty="0">
                <a:solidFill>
                  <a:srgbClr val="FF5050"/>
                </a:solidFill>
              </a:rPr>
              <a:t>4. Desire</a:t>
            </a:r>
          </a:p>
        </p:txBody>
      </p:sp>
      <p:sp>
        <p:nvSpPr>
          <p:cNvPr id="174091" name="Text Box 11">
            <a:extLst>
              <a:ext uri="{FF2B5EF4-FFF2-40B4-BE49-F238E27FC236}">
                <a16:creationId xmlns:a16="http://schemas.microsoft.com/office/drawing/2014/main" id="{EE85031E-00B2-4A30-8F56-8AAC4737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0386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800" dirty="0">
                <a:solidFill>
                  <a:srgbClr val="3DF375"/>
                </a:solidFill>
              </a:rPr>
              <a:t>3.Credibility</a:t>
            </a:r>
          </a:p>
        </p:txBody>
      </p:sp>
      <p:sp>
        <p:nvSpPr>
          <p:cNvPr id="174092" name="Text Box 12">
            <a:extLst>
              <a:ext uri="{FF2B5EF4-FFF2-40B4-BE49-F238E27FC236}">
                <a16:creationId xmlns:a16="http://schemas.microsoft.com/office/drawing/2014/main" id="{FFC64E60-D268-4862-AC7F-95D9BBBE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10088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800" dirty="0">
                <a:solidFill>
                  <a:srgbClr val="CFCA61"/>
                </a:solidFill>
              </a:rPr>
              <a:t>2. Interest</a:t>
            </a:r>
          </a:p>
        </p:txBody>
      </p:sp>
      <p:sp>
        <p:nvSpPr>
          <p:cNvPr id="174093" name="Text Box 13">
            <a:extLst>
              <a:ext uri="{FF2B5EF4-FFF2-40B4-BE49-F238E27FC236}">
                <a16:creationId xmlns:a16="http://schemas.microsoft.com/office/drawing/2014/main" id="{91BE0A3E-B90E-4011-B9DB-95E5F70BE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816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800">
                <a:solidFill>
                  <a:srgbClr val="CC00FF"/>
                </a:solidFill>
              </a:rPr>
              <a:t>1. Awareness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 autoUpdateAnimBg="0"/>
      <p:bldP spid="174090" grpId="0" autoUpdateAnimBg="0"/>
      <p:bldP spid="174091" grpId="0" autoUpdateAnimBg="0"/>
      <p:bldP spid="174092" grpId="0" autoUpdateAnimBg="0"/>
      <p:bldP spid="1740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66016297-B8A0-4F21-BBA3-9FDC7D81B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696200" cy="609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Practical Tips # 1</a:t>
            </a:r>
            <a:br>
              <a:rPr lang="en-US" altLang="en-US"/>
            </a:br>
            <a:r>
              <a:rPr lang="en-US" altLang="en-US"/>
              <a:t>Creating Original Ideas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011618C2-0C96-40E5-B3E9-5CC577DA0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2057400"/>
            <a:ext cx="8915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To create an original and unexpected idea, use the following techniques:</a:t>
            </a:r>
            <a:r>
              <a:rPr lang="en-US" alt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 unexpected twist.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 unexpected association.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Catchy phrasing.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play on words.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Analogy and metaphor.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Familiar and strange.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To prevent unoriginal ideas, avoid the following: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common.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look-alike.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Clichés and tasteless ideas.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21CBFC-3850-4703-8164-A8CCD9E3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0E3A-1B21-4679-8B73-51827AAF2D76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{CD5702A0-61AF-4BDF-8D37-79A9DB060018}tf04033937</Template>
  <TotalTime>156</TotalTime>
  <Words>835</Words>
  <Application>Microsoft Office PowerPoint</Application>
  <PresentationFormat>Widescreen</PresentationFormat>
  <Paragraphs>175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MS Org Chart</vt:lpstr>
      <vt:lpstr>The Creative Side of Advertising </vt:lpstr>
      <vt:lpstr>Criteria for Evaluating Creative Approaches</vt:lpstr>
      <vt:lpstr>Creative Roles</vt:lpstr>
      <vt:lpstr>What is Creative Advertising?</vt:lpstr>
      <vt:lpstr>Creative Processes Compared</vt:lpstr>
      <vt:lpstr>The Creative Concept</vt:lpstr>
      <vt:lpstr>Effective Creativity</vt:lpstr>
      <vt:lpstr>Creative Pyramid</vt:lpstr>
      <vt:lpstr>Practical Tips # 1 Creating Original Ideas</vt:lpstr>
      <vt:lpstr>Advertising Execution</vt:lpstr>
      <vt:lpstr>Advertising Execution (cont.)</vt:lpstr>
      <vt:lpstr>The Foote, Cone &amp; Belding Grid</vt:lpstr>
      <vt:lpstr>Creative Strategy and Execution</vt:lpstr>
      <vt:lpstr>EXH 13-12</vt:lpstr>
      <vt:lpstr>EXH13-13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</cp:revision>
  <dcterms:created xsi:type="dcterms:W3CDTF">2020-03-18T04:40:10Z</dcterms:created>
  <dcterms:modified xsi:type="dcterms:W3CDTF">2020-05-03T16:40:01Z</dcterms:modified>
</cp:coreProperties>
</file>