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79" r:id="rId4"/>
    <p:sldId id="280" r:id="rId5"/>
    <p:sldId id="271" r:id="rId6"/>
    <p:sldId id="272" r:id="rId7"/>
    <p:sldId id="273" r:id="rId8"/>
    <p:sldId id="275" r:id="rId9"/>
    <p:sldId id="276" r:id="rId10"/>
    <p:sldId id="277" r:id="rId11"/>
    <p:sldId id="281" r:id="rId12"/>
    <p:sldId id="278" r:id="rId13"/>
    <p:sldId id="266" r:id="rId14"/>
    <p:sldId id="267" r:id="rId15"/>
    <p:sldId id="269" r:id="rId16"/>
    <p:sldId id="268" r:id="rId17"/>
    <p:sldId id="259" r:id="rId18"/>
    <p:sldId id="260" r:id="rId19"/>
    <p:sldId id="261" r:id="rId20"/>
    <p:sldId id="262" r:id="rId21"/>
    <p:sldId id="264" r:id="rId22"/>
    <p:sldId id="270" r:id="rId23"/>
    <p:sldId id="26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ma khan" initials="ak" lastIdx="1" clrIdx="0">
    <p:extLst>
      <p:ext uri="{19B8F6BF-5375-455C-9EA6-DF929625EA0E}">
        <p15:presenceInfo xmlns:p15="http://schemas.microsoft.com/office/powerpoint/2012/main" userId="a8c1e2d9b48780a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53" autoAdjust="0"/>
    <p:restoredTop sz="94249" autoAdjust="0"/>
  </p:normalViewPr>
  <p:slideViewPr>
    <p:cSldViewPr snapToGrid="0">
      <p:cViewPr varScale="1">
        <p:scale>
          <a:sx n="68" d="100"/>
          <a:sy n="68" d="100"/>
        </p:scale>
        <p:origin x="92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09273A-CA98-4FA5-9977-58E9C488DB3A}" type="datetimeFigureOut">
              <a:rPr lang="en-US" smtClean="0"/>
              <a:t>4/16/2020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389AC5-FEDC-432F-A162-67BBB0D94E70}" type="slidenum">
              <a:rPr lang="en-US" smtClean="0"/>
              <a:t>‹#›</a:t>
            </a:fld>
            <a:endParaRPr lang="en-US"/>
          </a:p>
        </p:txBody>
      </p:sp>
    </p:spTree>
    <p:extLst>
      <p:ext uri="{BB962C8B-B14F-4D97-AF65-F5344CB8AC3E}">
        <p14:creationId xmlns:p14="http://schemas.microsoft.com/office/powerpoint/2010/main" val="194509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just"/>
            <a:r>
              <a:rPr lang="en-GB" dirty="0"/>
              <a:t>For example, if the changes are exported as they are made, then the CASE tool and the CM system are consistent for the majority of the time. </a:t>
            </a:r>
          </a:p>
          <a:p>
            <a:pPr lvl="1" algn="just"/>
            <a:r>
              <a:rPr lang="en-GB" dirty="0"/>
              <a:t>However, the overhead involved in propagating the changes may be very high. </a:t>
            </a:r>
          </a:p>
          <a:p>
            <a:pPr lvl="1" algn="just"/>
            <a:r>
              <a:rPr lang="en-GB" dirty="0"/>
              <a:t>In a working context in which relatively few people will wish to access the latest design changes, this overhead </a:t>
            </a:r>
            <a:r>
              <a:rPr lang="en-US" dirty="0"/>
              <a:t>may be unwarranted.</a:t>
            </a:r>
          </a:p>
          <a:p>
            <a:r>
              <a:rPr lang="en-GB" sz="1200" b="0" i="0" u="none" strike="noStrike" kern="1200" baseline="0" dirty="0">
                <a:solidFill>
                  <a:schemeClr val="tx1"/>
                </a:solidFill>
                <a:latin typeface="+mn-lt"/>
                <a:ea typeface="+mn-ea"/>
                <a:cs typeface="+mn-cs"/>
              </a:rPr>
              <a:t>On the other hand, exporting changes at the end of lifecycle phases will mean that the CASE tool and CM system may be inconsistent for long periods of time. If many other tools are using the data recorded in the CM system, then problems of out-of-date information may arise.</a:t>
            </a:r>
            <a:endParaRPr lang="en-US" dirty="0"/>
          </a:p>
        </p:txBody>
      </p:sp>
      <p:sp>
        <p:nvSpPr>
          <p:cNvPr id="4" name="Slide Number Placeholder 3"/>
          <p:cNvSpPr>
            <a:spLocks noGrp="1"/>
          </p:cNvSpPr>
          <p:nvPr>
            <p:ph type="sldNum" sz="quarter" idx="5"/>
          </p:nvPr>
        </p:nvSpPr>
        <p:spPr/>
        <p:txBody>
          <a:bodyPr/>
          <a:lstStyle/>
          <a:p>
            <a:fld id="{FD389AC5-FEDC-432F-A162-67BBB0D94E70}" type="slidenum">
              <a:rPr lang="en-US" smtClean="0"/>
              <a:t>4</a:t>
            </a:fld>
            <a:endParaRPr lang="en-US"/>
          </a:p>
        </p:txBody>
      </p:sp>
    </p:spTree>
    <p:extLst>
      <p:ext uri="{BB962C8B-B14F-4D97-AF65-F5344CB8AC3E}">
        <p14:creationId xmlns:p14="http://schemas.microsoft.com/office/powerpoint/2010/main" val="356212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the former case, the integration addresses global process constraints; in the latter case, the integration addresses the more interactive tool-level aspects involving the coordination of tools across different lifecycle </a:t>
            </a:r>
            <a:r>
              <a:rPr lang="en-US" dirty="0"/>
              <a:t>steps.</a:t>
            </a:r>
          </a:p>
          <a:p>
            <a:endParaRPr lang="en-US" dirty="0"/>
          </a:p>
        </p:txBody>
      </p:sp>
      <p:sp>
        <p:nvSpPr>
          <p:cNvPr id="4" name="Slide Number Placeholder 3"/>
          <p:cNvSpPr>
            <a:spLocks noGrp="1"/>
          </p:cNvSpPr>
          <p:nvPr>
            <p:ph type="sldNum" sz="quarter" idx="5"/>
          </p:nvPr>
        </p:nvSpPr>
        <p:spPr/>
        <p:txBody>
          <a:bodyPr/>
          <a:lstStyle/>
          <a:p>
            <a:fld id="{FD389AC5-FEDC-432F-A162-67BBB0D94E70}" type="slidenum">
              <a:rPr lang="en-US" smtClean="0"/>
              <a:t>6</a:t>
            </a:fld>
            <a:endParaRPr lang="en-US"/>
          </a:p>
        </p:txBody>
      </p:sp>
    </p:spTree>
    <p:extLst>
      <p:ext uri="{BB962C8B-B14F-4D97-AF65-F5344CB8AC3E}">
        <p14:creationId xmlns:p14="http://schemas.microsoft.com/office/powerpoint/2010/main" val="12427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Figure 33 illustrates a profile of three different CM systems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r>
              <a:rPr lang="en-GB" b="1" dirty="0"/>
              <a:t>1. </a:t>
            </a:r>
            <a:r>
              <a:rPr lang="en-GB" dirty="0"/>
              <a:t>Change and Configuration Control Environment (CCC) and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b="1" dirty="0"/>
              <a:t>2. </a:t>
            </a:r>
            <a:r>
              <a:rPr lang="en-US" sz="1800" b="0" i="0" u="none" strike="noStrike" baseline="0" dirty="0">
                <a:latin typeface="Times-Roman"/>
              </a:rPr>
              <a:t>Network Software Environment(</a:t>
            </a:r>
            <a:r>
              <a:rPr lang="en-GB" dirty="0"/>
              <a:t>NSE), which are commercial products; and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3. </a:t>
            </a:r>
            <a:r>
              <a:rPr lang="en-GB" dirty="0" err="1"/>
              <a:t>NetherWorld</a:t>
            </a:r>
            <a:r>
              <a:rPr lang="en-GB" dirty="0"/>
              <a:t>, which is an internal U.S. government CM system)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and a CASE programming support tools with a significant CM component (</a:t>
            </a:r>
            <a:r>
              <a:rPr lang="en-GB" dirty="0" err="1"/>
              <a:t>SMARTSystem</a:t>
            </a:r>
            <a:r>
              <a:rPr lang="en-GB" dirty="0"/>
              <a:t>).</a:t>
            </a:r>
          </a:p>
          <a:p>
            <a:endParaRPr lang="en-US" dirty="0"/>
          </a:p>
        </p:txBody>
      </p:sp>
      <p:sp>
        <p:nvSpPr>
          <p:cNvPr id="4" name="Slide Number Placeholder 3"/>
          <p:cNvSpPr>
            <a:spLocks noGrp="1"/>
          </p:cNvSpPr>
          <p:nvPr>
            <p:ph type="sldNum" sz="quarter" idx="5"/>
          </p:nvPr>
        </p:nvSpPr>
        <p:spPr/>
        <p:txBody>
          <a:bodyPr/>
          <a:lstStyle/>
          <a:p>
            <a:fld id="{FD389AC5-FEDC-432F-A162-67BBB0D94E70}" type="slidenum">
              <a:rPr lang="en-US" smtClean="0"/>
              <a:t>8</a:t>
            </a:fld>
            <a:endParaRPr lang="en-US"/>
          </a:p>
        </p:txBody>
      </p:sp>
    </p:spTree>
    <p:extLst>
      <p:ext uri="{BB962C8B-B14F-4D97-AF65-F5344CB8AC3E}">
        <p14:creationId xmlns:p14="http://schemas.microsoft.com/office/powerpoint/2010/main" val="1485936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FD389AC5-FEDC-432F-A162-67BBB0D94E70}" type="slidenum">
              <a:rPr lang="en-US" smtClean="0"/>
              <a:t>9</a:t>
            </a:fld>
            <a:endParaRPr lang="en-US"/>
          </a:p>
        </p:txBody>
      </p:sp>
    </p:spTree>
    <p:extLst>
      <p:ext uri="{BB962C8B-B14F-4D97-AF65-F5344CB8AC3E}">
        <p14:creationId xmlns:p14="http://schemas.microsoft.com/office/powerpoint/2010/main" val="2538934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dirty="0">
                <a:latin typeface="Times-Roman"/>
              </a:rPr>
              <a:t>In Figure 34, for example, a subset of the CM requirements discussed in </a:t>
            </a:r>
            <a:r>
              <a:rPr lang="en-GB" sz="1800" b="0" i="0" u="none" strike="noStrike" baseline="0" dirty="0" err="1">
                <a:latin typeface="Times-Roman"/>
              </a:rPr>
              <a:t>Nejmeh</a:t>
            </a:r>
            <a:r>
              <a:rPr lang="en-GB" sz="1800" b="0" i="0" u="none" strike="noStrike" baseline="0" dirty="0">
                <a:latin typeface="Times-Roman"/>
              </a:rPr>
              <a:t> [50] that may be considered as supportive of developer CM defines a perspective for profiling NSE and the CM component of </a:t>
            </a:r>
            <a:r>
              <a:rPr lang="en-GB" sz="1800" b="0" i="0" u="none" strike="noStrike" baseline="0" dirty="0" err="1">
                <a:latin typeface="Times-Roman"/>
              </a:rPr>
              <a:t>SMARTSystem</a:t>
            </a:r>
            <a:r>
              <a:rPr lang="en-GB" sz="1800" b="0" i="0" u="none" strike="noStrike" baseline="0" dirty="0">
                <a:latin typeface="Times-Roman"/>
              </a:rPr>
              <a:t>. </a:t>
            </a:r>
          </a:p>
          <a:p>
            <a:pPr algn="l"/>
            <a:r>
              <a:rPr lang="en-GB" sz="1800" b="0" i="0" u="none" strike="noStrike" baseline="0" dirty="0">
                <a:latin typeface="Times-Roman"/>
              </a:rPr>
              <a:t>This profile depicts the level of support for various developer CM services on a scale of </a:t>
            </a:r>
            <a:r>
              <a:rPr lang="en-GB" sz="1800" b="1" i="1" u="none" strike="noStrike" baseline="0" dirty="0">
                <a:latin typeface="Times-Italic"/>
              </a:rPr>
              <a:t>no </a:t>
            </a:r>
            <a:r>
              <a:rPr lang="en-GB" sz="1800" b="1" i="0" u="none" strike="noStrike" baseline="0" dirty="0">
                <a:latin typeface="Times-Roman"/>
              </a:rPr>
              <a:t>support</a:t>
            </a:r>
            <a:r>
              <a:rPr lang="en-GB" sz="1800" b="0" i="0" u="none" strike="noStrike" baseline="0" dirty="0">
                <a:latin typeface="Times-Roman"/>
              </a:rPr>
              <a:t>, </a:t>
            </a:r>
            <a:r>
              <a:rPr lang="en-GB" sz="1800" b="1" i="1" u="none" strike="noStrike" baseline="0" dirty="0">
                <a:latin typeface="Times-Italic"/>
              </a:rPr>
              <a:t>medium </a:t>
            </a:r>
            <a:r>
              <a:rPr lang="en-GB" sz="1800" b="1" i="0" u="none" strike="noStrike" baseline="0" dirty="0">
                <a:latin typeface="Times-Roman"/>
              </a:rPr>
              <a:t>support</a:t>
            </a:r>
            <a:r>
              <a:rPr lang="en-GB" sz="1800" b="0" i="0" u="none" strike="noStrike" baseline="0" dirty="0">
                <a:latin typeface="Times-Roman"/>
              </a:rPr>
              <a:t>, and </a:t>
            </a:r>
            <a:r>
              <a:rPr lang="en-GB" sz="1800" b="1" i="1" u="none" strike="noStrike" baseline="0" dirty="0">
                <a:latin typeface="Times-Italic"/>
              </a:rPr>
              <a:t>high </a:t>
            </a:r>
            <a:r>
              <a:rPr lang="en-GB" sz="1800" b="1" i="0" u="none" strike="noStrike" baseline="0" dirty="0">
                <a:latin typeface="Times-Roman"/>
              </a:rPr>
              <a:t>support </a:t>
            </a:r>
            <a:r>
              <a:rPr lang="en-GB" sz="1800" b="0" i="0" u="none" strike="noStrike" baseline="0" dirty="0">
                <a:latin typeface="Times-Roman"/>
              </a:rPr>
              <a:t>(with the circumference defining high support).</a:t>
            </a:r>
            <a:endParaRPr lang="en-US" dirty="0"/>
          </a:p>
        </p:txBody>
      </p:sp>
      <p:sp>
        <p:nvSpPr>
          <p:cNvPr id="4" name="Slide Number Placeholder 3"/>
          <p:cNvSpPr>
            <a:spLocks noGrp="1"/>
          </p:cNvSpPr>
          <p:nvPr>
            <p:ph type="sldNum" sz="quarter" idx="5"/>
          </p:nvPr>
        </p:nvSpPr>
        <p:spPr/>
        <p:txBody>
          <a:bodyPr/>
          <a:lstStyle/>
          <a:p>
            <a:fld id="{FD389AC5-FEDC-432F-A162-67BBB0D94E70}" type="slidenum">
              <a:rPr lang="en-US" smtClean="0"/>
              <a:t>10</a:t>
            </a:fld>
            <a:endParaRPr lang="en-US"/>
          </a:p>
        </p:txBody>
      </p:sp>
    </p:spTree>
    <p:extLst>
      <p:ext uri="{BB962C8B-B14F-4D97-AF65-F5344CB8AC3E}">
        <p14:creationId xmlns:p14="http://schemas.microsoft.com/office/powerpoint/2010/main" val="153124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1C7C2-A44F-4FCC-9B4C-CCE35B3CA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6A6981-D0EC-44A9-9C2B-4FABE3F4F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4F0B77-7CAE-4F2A-BBEF-D345CA586A41}"/>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5" name="Footer Placeholder 4">
            <a:extLst>
              <a:ext uri="{FF2B5EF4-FFF2-40B4-BE49-F238E27FC236}">
                <a16:creationId xmlns:a16="http://schemas.microsoft.com/office/drawing/2014/main" id="{A3E817C1-E493-4C6A-B94C-0F421FECC3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8DE5CF-C725-46B8-AE65-D639C0E99E3A}"/>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641181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144E-0985-49D9-B4CA-EDE7EFD3F8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00CBF4-31B9-4536-B623-D5B27A6AB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BF460E-A58D-4C26-B7BD-5CFF11A51496}"/>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5" name="Footer Placeholder 4">
            <a:extLst>
              <a:ext uri="{FF2B5EF4-FFF2-40B4-BE49-F238E27FC236}">
                <a16:creationId xmlns:a16="http://schemas.microsoft.com/office/drawing/2014/main" id="{BCCF67AE-9C7F-48FD-9067-3F44BC8F21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5E1513-AD83-4440-B6D1-DBBBD23DBD32}"/>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3852117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9FA029-EA7C-4BF0-8AB6-0E4967A02D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31A96-A03F-4B9C-99F5-435CB1B33E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5471A-22E8-45EF-925F-29C32F972D44}"/>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5" name="Footer Placeholder 4">
            <a:extLst>
              <a:ext uri="{FF2B5EF4-FFF2-40B4-BE49-F238E27FC236}">
                <a16:creationId xmlns:a16="http://schemas.microsoft.com/office/drawing/2014/main" id="{6E9EBA36-E99E-4804-9758-ECC6BAAFD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C815EC-3701-4D79-847B-F9975F4BA08B}"/>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266903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4D136-D2E7-4594-BCD5-DF3634E744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01D318-527A-4556-A482-F1C54A72DC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1F9144-B68A-4020-8250-2B2F8C875C4A}"/>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5" name="Footer Placeholder 4">
            <a:extLst>
              <a:ext uri="{FF2B5EF4-FFF2-40B4-BE49-F238E27FC236}">
                <a16:creationId xmlns:a16="http://schemas.microsoft.com/office/drawing/2014/main" id="{EE260966-049A-4DF4-B32B-100C349ED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852DE1-8D87-4256-9BB0-52A75F9A46B5}"/>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428531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6CE33-D2E4-4187-B682-66945DC491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F0E54B-92DA-49C5-8C7C-8D215F7B3D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05E152-C1E3-49F9-BCE0-1F35823E70AA}"/>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5" name="Footer Placeholder 4">
            <a:extLst>
              <a:ext uri="{FF2B5EF4-FFF2-40B4-BE49-F238E27FC236}">
                <a16:creationId xmlns:a16="http://schemas.microsoft.com/office/drawing/2014/main" id="{CEF0CB4C-C528-40B7-849B-8C707BAAD1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93E1F0-46F5-4D52-89C1-8FBCB1AD558E}"/>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2864206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0AA11-F160-48A4-BEA0-F54F84E1A2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7D57E9-0F49-44C3-BF64-D21F369328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891886-E4D5-49E9-AD9D-7B0DCB6D77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4E930F-8C6C-43F8-863C-268F11F1DCF4}"/>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6" name="Footer Placeholder 5">
            <a:extLst>
              <a:ext uri="{FF2B5EF4-FFF2-40B4-BE49-F238E27FC236}">
                <a16:creationId xmlns:a16="http://schemas.microsoft.com/office/drawing/2014/main" id="{A6CA6BF3-69FF-45ED-A888-424E535D13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4F04B-D1D8-4AEE-83FF-5A97ECA48403}"/>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42339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CC388-98CB-4CB2-8F18-B0CB988AFA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B679CD-2791-4BA6-A2A8-930A858E10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5B034E-F0F5-4D41-9E2B-0CC5DEA1D5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C93225-DFD4-4475-BFB1-0D17DE896E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570CAC-8D2E-4C0D-96A8-C4CE20F5D7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26FBF5-ADA6-462D-B253-057797F5E317}"/>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8" name="Footer Placeholder 7">
            <a:extLst>
              <a:ext uri="{FF2B5EF4-FFF2-40B4-BE49-F238E27FC236}">
                <a16:creationId xmlns:a16="http://schemas.microsoft.com/office/drawing/2014/main" id="{F552B30F-C0DB-48EC-853A-E4470255FB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83612-5A16-4B91-8CCD-45DBA6CB5E70}"/>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1056908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355C-46C5-49DC-8321-792C52EF45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0FD7A-967A-4FEB-A2CF-1A5A6C4B2782}"/>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4" name="Footer Placeholder 3">
            <a:extLst>
              <a:ext uri="{FF2B5EF4-FFF2-40B4-BE49-F238E27FC236}">
                <a16:creationId xmlns:a16="http://schemas.microsoft.com/office/drawing/2014/main" id="{CEC852E6-8E43-48DB-B064-B3EFFE2915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278977-5C50-4EEF-A3AB-32274368ED2C}"/>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3771990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1DB0E8-B38E-4322-B4E1-8DE822EC124A}"/>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3" name="Footer Placeholder 2">
            <a:extLst>
              <a:ext uri="{FF2B5EF4-FFF2-40B4-BE49-F238E27FC236}">
                <a16:creationId xmlns:a16="http://schemas.microsoft.com/office/drawing/2014/main" id="{8ED2916E-13FC-4168-9BED-0DEA67D31F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6C5892-C8BA-4FA7-A4AA-3526702B3FF2}"/>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3823619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45668-F253-4590-B1FA-2BA3CA52A1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5DCD8D-988C-4EF2-B4C0-D120E6BDF5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43EA78-558F-4721-8499-29EEE836F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939C28-4462-426F-94C3-32F52508CC4F}"/>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6" name="Footer Placeholder 5">
            <a:extLst>
              <a:ext uri="{FF2B5EF4-FFF2-40B4-BE49-F238E27FC236}">
                <a16:creationId xmlns:a16="http://schemas.microsoft.com/office/drawing/2014/main" id="{E0351F0A-8761-4D01-B728-3FC446C19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F8A9E0-F6FA-4CE2-96D6-033DE0BA829A}"/>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132890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EA5E4-8AB6-47F9-A110-5296F6CBA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381CCC-89B0-415D-8F5E-695544A673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FDAF70-812A-435B-98A4-0563ABAB4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A7CD86-D693-4F69-9988-84B28AD724F4}"/>
              </a:ext>
            </a:extLst>
          </p:cNvPr>
          <p:cNvSpPr>
            <a:spLocks noGrp="1"/>
          </p:cNvSpPr>
          <p:nvPr>
            <p:ph type="dt" sz="half" idx="10"/>
          </p:nvPr>
        </p:nvSpPr>
        <p:spPr/>
        <p:txBody>
          <a:bodyPr/>
          <a:lstStyle/>
          <a:p>
            <a:fld id="{C2EF2487-57FC-4DAA-AA61-E0698BF8415A}" type="datetimeFigureOut">
              <a:rPr lang="en-US" smtClean="0"/>
              <a:t>4/16/2020</a:t>
            </a:fld>
            <a:endParaRPr lang="en-US"/>
          </a:p>
        </p:txBody>
      </p:sp>
      <p:sp>
        <p:nvSpPr>
          <p:cNvPr id="6" name="Footer Placeholder 5">
            <a:extLst>
              <a:ext uri="{FF2B5EF4-FFF2-40B4-BE49-F238E27FC236}">
                <a16:creationId xmlns:a16="http://schemas.microsoft.com/office/drawing/2014/main" id="{B20C7A64-0FEA-4D30-B725-C8D95065A8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4DED59-6DC1-4922-842E-400A749E1C12}"/>
              </a:ext>
            </a:extLst>
          </p:cNvPr>
          <p:cNvSpPr>
            <a:spLocks noGrp="1"/>
          </p:cNvSpPr>
          <p:nvPr>
            <p:ph type="sldNum" sz="quarter" idx="12"/>
          </p:nvPr>
        </p:nvSpPr>
        <p:spPr/>
        <p:txBody>
          <a:bodyPr/>
          <a:lstStyle/>
          <a:p>
            <a:fld id="{B63A627D-71C1-4419-B7FD-7D7C4721E3F8}" type="slidenum">
              <a:rPr lang="en-US" smtClean="0"/>
              <a:t>‹#›</a:t>
            </a:fld>
            <a:endParaRPr lang="en-US"/>
          </a:p>
        </p:txBody>
      </p:sp>
    </p:spTree>
    <p:extLst>
      <p:ext uri="{BB962C8B-B14F-4D97-AF65-F5344CB8AC3E}">
        <p14:creationId xmlns:p14="http://schemas.microsoft.com/office/powerpoint/2010/main" val="1800232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C8D136-D1EB-4ED1-92FB-FF437119A0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2D0BF9-F978-4E1C-9D99-8C95E77A39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BEF6D5-8DA7-442E-BB8F-FFF2187B1A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F2487-57FC-4DAA-AA61-E0698BF8415A}" type="datetimeFigureOut">
              <a:rPr lang="en-US" smtClean="0"/>
              <a:t>4/16/2020</a:t>
            </a:fld>
            <a:endParaRPr lang="en-US"/>
          </a:p>
        </p:txBody>
      </p:sp>
      <p:sp>
        <p:nvSpPr>
          <p:cNvPr id="5" name="Footer Placeholder 4">
            <a:extLst>
              <a:ext uri="{FF2B5EF4-FFF2-40B4-BE49-F238E27FC236}">
                <a16:creationId xmlns:a16="http://schemas.microsoft.com/office/drawing/2014/main" id="{0330D5FE-A578-4E7D-BB3F-A79651947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7BDD41-DA5A-49A5-8562-34F4587C8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A627D-71C1-4419-B7FD-7D7C4721E3F8}" type="slidenum">
              <a:rPr lang="en-US" smtClean="0"/>
              <a:t>‹#›</a:t>
            </a:fld>
            <a:endParaRPr lang="en-US"/>
          </a:p>
        </p:txBody>
      </p:sp>
    </p:spTree>
    <p:extLst>
      <p:ext uri="{BB962C8B-B14F-4D97-AF65-F5344CB8AC3E}">
        <p14:creationId xmlns:p14="http://schemas.microsoft.com/office/powerpoint/2010/main" val="1521283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0A50A-B10A-4854-9E39-EAEA988F9294}"/>
              </a:ext>
            </a:extLst>
          </p:cNvPr>
          <p:cNvSpPr>
            <a:spLocks noGrp="1"/>
          </p:cNvSpPr>
          <p:nvPr>
            <p:ph type="ctrTitle"/>
          </p:nvPr>
        </p:nvSpPr>
        <p:spPr/>
        <p:txBody>
          <a:bodyPr>
            <a:normAutofit fontScale="90000"/>
          </a:bodyPr>
          <a:lstStyle/>
          <a:p>
            <a:r>
              <a:rPr lang="en-US" b="1" dirty="0"/>
              <a:t>Integration of CASE Tools with CM Systems: Lessons Learned</a:t>
            </a:r>
          </a:p>
        </p:txBody>
      </p:sp>
      <p:sp>
        <p:nvSpPr>
          <p:cNvPr id="3" name="Subtitle 2">
            <a:extLst>
              <a:ext uri="{FF2B5EF4-FFF2-40B4-BE49-F238E27FC236}">
                <a16:creationId xmlns:a16="http://schemas.microsoft.com/office/drawing/2014/main" id="{77BDE056-244D-4062-8542-18BA828C3106}"/>
              </a:ext>
            </a:extLst>
          </p:cNvPr>
          <p:cNvSpPr>
            <a:spLocks noGrp="1"/>
          </p:cNvSpPr>
          <p:nvPr>
            <p:ph type="subTitle" idx="1"/>
          </p:nvPr>
        </p:nvSpPr>
        <p:spPr/>
        <p:txBody>
          <a:bodyPr/>
          <a:lstStyle/>
          <a:p>
            <a:r>
              <a:rPr lang="en-US" b="1" dirty="0"/>
              <a:t>CHAPTER 11</a:t>
            </a:r>
            <a:endParaRPr lang="en-US" dirty="0"/>
          </a:p>
        </p:txBody>
      </p:sp>
    </p:spTree>
    <p:extLst>
      <p:ext uri="{BB962C8B-B14F-4D97-AF65-F5344CB8AC3E}">
        <p14:creationId xmlns:p14="http://schemas.microsoft.com/office/powerpoint/2010/main" val="3114242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A06C8-CD7E-44AD-967A-25EEC315CBEA}"/>
              </a:ext>
            </a:extLst>
          </p:cNvPr>
          <p:cNvSpPr>
            <a:spLocks noGrp="1"/>
          </p:cNvSpPr>
          <p:nvPr>
            <p:ph type="title"/>
          </p:nvPr>
        </p:nvSpPr>
        <p:spPr/>
        <p:txBody>
          <a:bodyPr/>
          <a:lstStyle/>
          <a:p>
            <a:r>
              <a:rPr lang="en-GB" b="1" dirty="0"/>
              <a:t>FIGURE 34 </a:t>
            </a:r>
            <a:r>
              <a:rPr lang="en-GB" dirty="0"/>
              <a:t>Profiles Within the Developer CM User Category.</a:t>
            </a:r>
            <a:endParaRPr lang="en-US" dirty="0"/>
          </a:p>
        </p:txBody>
      </p:sp>
      <p:pic>
        <p:nvPicPr>
          <p:cNvPr id="4" name="Content Placeholder 3">
            <a:extLst>
              <a:ext uri="{FF2B5EF4-FFF2-40B4-BE49-F238E27FC236}">
                <a16:creationId xmlns:a16="http://schemas.microsoft.com/office/drawing/2014/main" id="{2D4660E8-9C04-44CA-A499-5551F73F7784}"/>
              </a:ext>
            </a:extLst>
          </p:cNvPr>
          <p:cNvPicPr>
            <a:picLocks noGrp="1" noChangeAspect="1"/>
          </p:cNvPicPr>
          <p:nvPr>
            <p:ph idx="1"/>
          </p:nvPr>
        </p:nvPicPr>
        <p:blipFill>
          <a:blip r:embed="rId3"/>
          <a:stretch>
            <a:fillRect/>
          </a:stretch>
        </p:blipFill>
        <p:spPr>
          <a:xfrm>
            <a:off x="1366839" y="1690688"/>
            <a:ext cx="9986961" cy="4955772"/>
          </a:xfrm>
          <a:prstGeom prst="rect">
            <a:avLst/>
          </a:prstGeom>
        </p:spPr>
      </p:pic>
    </p:spTree>
    <p:extLst>
      <p:ext uri="{BB962C8B-B14F-4D97-AF65-F5344CB8AC3E}">
        <p14:creationId xmlns:p14="http://schemas.microsoft.com/office/powerpoint/2010/main" val="50697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39F3C-3F95-42C6-8D77-C7AA2AEC28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FD3484-0AA4-4B72-9CB1-2136348513CB}"/>
              </a:ext>
            </a:extLst>
          </p:cNvPr>
          <p:cNvSpPr>
            <a:spLocks noGrp="1"/>
          </p:cNvSpPr>
          <p:nvPr>
            <p:ph idx="1"/>
          </p:nvPr>
        </p:nvSpPr>
        <p:spPr/>
        <p:txBody>
          <a:bodyPr>
            <a:normAutofit/>
          </a:bodyPr>
          <a:lstStyle/>
          <a:p>
            <a:pPr algn="just"/>
            <a:r>
              <a:rPr lang="en-GB" dirty="0"/>
              <a:t>The three-tiered ranking is useful not only for identifying areas of overlapping support, but also in (loosely) quantifying a level of support that may be used in later determining how to allocate responsibility for services across tools. </a:t>
            </a:r>
          </a:p>
          <a:p>
            <a:pPr lvl="1" algn="just"/>
            <a:r>
              <a:rPr lang="en-GB" dirty="0"/>
              <a:t>For example, </a:t>
            </a:r>
            <a:r>
              <a:rPr lang="en-GB" dirty="0" err="1"/>
              <a:t>SMARTSystem</a:t>
            </a:r>
            <a:r>
              <a:rPr lang="en-GB" dirty="0"/>
              <a:t> has stronger support for build optimization than does NSE. This might indicate that </a:t>
            </a:r>
            <a:r>
              <a:rPr lang="en-GB" dirty="0" err="1"/>
              <a:t>SMARTSystem</a:t>
            </a:r>
            <a:r>
              <a:rPr lang="en-GB" dirty="0"/>
              <a:t> should manage the build-related activities of developer CM.</a:t>
            </a:r>
          </a:p>
          <a:p>
            <a:pPr lvl="1" algn="just"/>
            <a:r>
              <a:rPr lang="en-GB" dirty="0"/>
              <a:t>Conversely, NSE would be in a position to describe versions of configurations, which is something </a:t>
            </a:r>
            <a:r>
              <a:rPr lang="en-GB" dirty="0" err="1"/>
              <a:t>SMARTSystem</a:t>
            </a:r>
            <a:r>
              <a:rPr lang="en-GB" dirty="0"/>
              <a:t> does not support at all.</a:t>
            </a:r>
            <a:endParaRPr lang="en-US" dirty="0"/>
          </a:p>
        </p:txBody>
      </p:sp>
    </p:spTree>
    <p:extLst>
      <p:ext uri="{BB962C8B-B14F-4D97-AF65-F5344CB8AC3E}">
        <p14:creationId xmlns:p14="http://schemas.microsoft.com/office/powerpoint/2010/main" val="1658474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E19E1-1F0F-4547-BB04-A7C7B326D2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AC6B3A-7AEC-41D0-9C20-A50C224FDA76}"/>
              </a:ext>
            </a:extLst>
          </p:cNvPr>
          <p:cNvSpPr>
            <a:spLocks noGrp="1"/>
          </p:cNvSpPr>
          <p:nvPr>
            <p:ph idx="1"/>
          </p:nvPr>
        </p:nvSpPr>
        <p:spPr/>
        <p:txBody>
          <a:bodyPr>
            <a:normAutofit/>
          </a:bodyPr>
          <a:lstStyle/>
          <a:p>
            <a:pPr algn="just"/>
            <a:r>
              <a:rPr lang="en-GB" dirty="0"/>
              <a:t>While this analysis of support within a CM user community provides useful information, a more detailed analysis of overlapping services can be performed. Such an analysis is necessary because:</a:t>
            </a:r>
          </a:p>
          <a:p>
            <a:pPr lvl="1" algn="just"/>
            <a:r>
              <a:rPr lang="en-GB" dirty="0"/>
              <a:t>The services are too broad (as currently defined) to form a basis for making detailed integration design decisions. At least one further level of detail would be required to facilitate these decisions.</a:t>
            </a:r>
          </a:p>
          <a:p>
            <a:pPr lvl="1" algn="just"/>
            <a:r>
              <a:rPr lang="en-GB" dirty="0"/>
              <a:t>The services are not standardized, and so different vendor implementations may impose different semantics on the services. </a:t>
            </a:r>
          </a:p>
          <a:p>
            <a:pPr lvl="2" algn="just"/>
            <a:r>
              <a:rPr lang="en-GB" dirty="0"/>
              <a:t>For example, two CM systems providing a transaction service does not provide sufficient information for many decisions to be made (further details concerning recovery approach, levels of nesting permitted, and so on).</a:t>
            </a:r>
            <a:endParaRPr lang="en-US" dirty="0"/>
          </a:p>
        </p:txBody>
      </p:sp>
    </p:spTree>
    <p:extLst>
      <p:ext uri="{BB962C8B-B14F-4D97-AF65-F5344CB8AC3E}">
        <p14:creationId xmlns:p14="http://schemas.microsoft.com/office/powerpoint/2010/main" val="2525052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BF52-3E31-46E2-A14B-01B138DA49A9}"/>
              </a:ext>
            </a:extLst>
          </p:cNvPr>
          <p:cNvSpPr>
            <a:spLocks noGrp="1"/>
          </p:cNvSpPr>
          <p:nvPr>
            <p:ph type="title"/>
          </p:nvPr>
        </p:nvSpPr>
        <p:spPr/>
        <p:txBody>
          <a:bodyPr/>
          <a:lstStyle/>
          <a:p>
            <a:r>
              <a:rPr lang="en-US" b="1" dirty="0"/>
              <a:t>Mechanism Concepts</a:t>
            </a:r>
            <a:endParaRPr lang="en-US" dirty="0"/>
          </a:p>
        </p:txBody>
      </p:sp>
      <p:sp>
        <p:nvSpPr>
          <p:cNvPr id="3" name="Content Placeholder 2">
            <a:extLst>
              <a:ext uri="{FF2B5EF4-FFF2-40B4-BE49-F238E27FC236}">
                <a16:creationId xmlns:a16="http://schemas.microsoft.com/office/drawing/2014/main" id="{9F29824F-33F1-4DBA-A312-63093A74F96D}"/>
              </a:ext>
            </a:extLst>
          </p:cNvPr>
          <p:cNvSpPr>
            <a:spLocks noGrp="1"/>
          </p:cNvSpPr>
          <p:nvPr>
            <p:ph idx="1"/>
          </p:nvPr>
        </p:nvSpPr>
        <p:spPr/>
        <p:txBody>
          <a:bodyPr>
            <a:normAutofit fontScale="92500" lnSpcReduction="20000"/>
          </a:bodyPr>
          <a:lstStyle/>
          <a:p>
            <a:pPr algn="just"/>
            <a:r>
              <a:rPr lang="en-GB" dirty="0"/>
              <a:t>In the preceding discussion of services, the notion of services profiling was described as ultimately resulting in a comparative view of two (or more) systems. </a:t>
            </a:r>
          </a:p>
          <a:p>
            <a:pPr lvl="1" algn="just"/>
            <a:r>
              <a:rPr lang="en-GB" dirty="0"/>
              <a:t>The objective of such comparisons was to expose commonality and variance among the services provided and the semantics associated with these services.</a:t>
            </a:r>
          </a:p>
          <a:p>
            <a:pPr lvl="1" algn="just"/>
            <a:r>
              <a:rPr lang="en-GB" dirty="0"/>
              <a:t>Such an analysis must also take place at the mechanism level to allow systems to be compared at the level of </a:t>
            </a:r>
            <a:r>
              <a:rPr lang="en-GB" i="1" dirty="0"/>
              <a:t>how </a:t>
            </a:r>
            <a:r>
              <a:rPr lang="en-GB" dirty="0"/>
              <a:t>they implement the various services </a:t>
            </a:r>
            <a:r>
              <a:rPr lang="en-US" dirty="0"/>
              <a:t>they provide.</a:t>
            </a:r>
          </a:p>
          <a:p>
            <a:pPr algn="just"/>
            <a:r>
              <a:rPr lang="en-GB" dirty="0"/>
              <a:t>A number of mechanism-level factors have a significant effect on the design of integrated CM systems and CASE tools. </a:t>
            </a:r>
          </a:p>
          <a:p>
            <a:pPr algn="just"/>
            <a:r>
              <a:rPr lang="en-GB" dirty="0"/>
              <a:t>From our experiments, we have found it useful to think in terms of two major categories of mechanism factors that contribute to an integrated solution: </a:t>
            </a:r>
          </a:p>
          <a:p>
            <a:pPr lvl="1" algn="just"/>
            <a:r>
              <a:rPr lang="en-GB" dirty="0"/>
              <a:t>CASE tool architectures and </a:t>
            </a:r>
          </a:p>
          <a:p>
            <a:pPr lvl="1" algn="just"/>
            <a:r>
              <a:rPr lang="en-GB" dirty="0"/>
              <a:t>CM architectures.</a:t>
            </a:r>
          </a:p>
        </p:txBody>
      </p:sp>
    </p:spTree>
    <p:extLst>
      <p:ext uri="{BB962C8B-B14F-4D97-AF65-F5344CB8AC3E}">
        <p14:creationId xmlns:p14="http://schemas.microsoft.com/office/powerpoint/2010/main" val="661776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D5630-5662-47FB-B615-64F6CBE473D7}"/>
              </a:ext>
            </a:extLst>
          </p:cNvPr>
          <p:cNvSpPr>
            <a:spLocks noGrp="1"/>
          </p:cNvSpPr>
          <p:nvPr>
            <p:ph type="title"/>
          </p:nvPr>
        </p:nvSpPr>
        <p:spPr/>
        <p:txBody>
          <a:bodyPr/>
          <a:lstStyle/>
          <a:p>
            <a:r>
              <a:rPr lang="en-US" b="1" dirty="0"/>
              <a:t>CASE Tool Architectures</a:t>
            </a:r>
            <a:endParaRPr lang="en-US" dirty="0"/>
          </a:p>
        </p:txBody>
      </p:sp>
      <p:sp>
        <p:nvSpPr>
          <p:cNvPr id="3" name="Content Placeholder 2">
            <a:extLst>
              <a:ext uri="{FF2B5EF4-FFF2-40B4-BE49-F238E27FC236}">
                <a16:creationId xmlns:a16="http://schemas.microsoft.com/office/drawing/2014/main" id="{34AC5812-2357-4AA0-96C1-F9DF621B6CCA}"/>
              </a:ext>
            </a:extLst>
          </p:cNvPr>
          <p:cNvSpPr>
            <a:spLocks noGrp="1"/>
          </p:cNvSpPr>
          <p:nvPr>
            <p:ph idx="1"/>
          </p:nvPr>
        </p:nvSpPr>
        <p:spPr/>
        <p:txBody>
          <a:bodyPr>
            <a:normAutofit fontScale="92500" lnSpcReduction="20000"/>
          </a:bodyPr>
          <a:lstStyle/>
          <a:p>
            <a:pPr algn="just"/>
            <a:r>
              <a:rPr lang="en-GB" dirty="0"/>
              <a:t>We have found it useful to consider two additional dimensions of tool characteristics: a tool's architecture with respect to data management and its low-level </a:t>
            </a:r>
            <a:r>
              <a:rPr lang="en-US" dirty="0"/>
              <a:t>process structure.</a:t>
            </a:r>
          </a:p>
          <a:p>
            <a:pPr marL="514350" indent="-514350" algn="just">
              <a:buFont typeface="+mj-lt"/>
              <a:buAutoNum type="arabicPeriod"/>
            </a:pPr>
            <a:r>
              <a:rPr lang="en-GB" b="1" i="1" dirty="0"/>
              <a:t>Data management architectures. </a:t>
            </a:r>
            <a:r>
              <a:rPr lang="en-GB" dirty="0"/>
              <a:t>Where a tool stores data (if at all), how it accesses data, and what kinds of data it manages are all likely to impose on the practicality of various CASE tool and CM system solutions. We can identify four classes of tools with respect to data management architectures: </a:t>
            </a:r>
          </a:p>
          <a:p>
            <a:pPr lvl="1" algn="just"/>
            <a:r>
              <a:rPr lang="en-GB" b="1" dirty="0"/>
              <a:t>filter tools</a:t>
            </a:r>
            <a:r>
              <a:rPr lang="en-GB" dirty="0"/>
              <a:t>, which process data independent of the data's location; </a:t>
            </a:r>
          </a:p>
          <a:p>
            <a:pPr lvl="1" algn="just"/>
            <a:r>
              <a:rPr lang="en-GB" b="1" dirty="0"/>
              <a:t>deriver tools</a:t>
            </a:r>
            <a:r>
              <a:rPr lang="en-GB" dirty="0"/>
              <a:t>, which transform data from one format to another; </a:t>
            </a:r>
          </a:p>
          <a:p>
            <a:pPr lvl="1" algn="just"/>
            <a:r>
              <a:rPr lang="en-GB" b="1" dirty="0"/>
              <a:t>data dictionary tools</a:t>
            </a:r>
            <a:r>
              <a:rPr lang="en-GB" dirty="0"/>
              <a:t>, which structure and manage the target data from transformations they perform; </a:t>
            </a:r>
          </a:p>
          <a:p>
            <a:pPr lvl="1" algn="just"/>
            <a:r>
              <a:rPr lang="en-GB" dirty="0"/>
              <a:t>and </a:t>
            </a:r>
            <a:r>
              <a:rPr lang="en-GB" b="1" dirty="0"/>
              <a:t>database tools, </a:t>
            </a:r>
            <a:r>
              <a:rPr lang="en-GB" dirty="0"/>
              <a:t>which extend data dictionary tools with support for the source of the transformations.</a:t>
            </a:r>
            <a:endParaRPr lang="en-US" dirty="0"/>
          </a:p>
        </p:txBody>
      </p:sp>
    </p:spTree>
    <p:extLst>
      <p:ext uri="{BB962C8B-B14F-4D97-AF65-F5344CB8AC3E}">
        <p14:creationId xmlns:p14="http://schemas.microsoft.com/office/powerpoint/2010/main" val="250242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C413EE-516F-474A-A405-3EA06F02285A}"/>
              </a:ext>
            </a:extLst>
          </p:cNvPr>
          <p:cNvSpPr>
            <a:spLocks noGrp="1"/>
          </p:cNvSpPr>
          <p:nvPr>
            <p:ph idx="1"/>
          </p:nvPr>
        </p:nvSpPr>
        <p:spPr>
          <a:xfrm>
            <a:off x="838200" y="914400"/>
            <a:ext cx="10515600" cy="5262563"/>
          </a:xfrm>
        </p:spPr>
        <p:txBody>
          <a:bodyPr>
            <a:normAutofit lnSpcReduction="10000"/>
          </a:bodyPr>
          <a:lstStyle/>
          <a:p>
            <a:pPr marL="0" indent="0" algn="just">
              <a:buNone/>
            </a:pPr>
            <a:r>
              <a:rPr lang="en-GB" i="1" dirty="0"/>
              <a:t>2.	</a:t>
            </a:r>
            <a:r>
              <a:rPr lang="en-GB" b="1" i="1" dirty="0"/>
              <a:t>Operating system process architectures</a:t>
            </a:r>
            <a:r>
              <a:rPr lang="en-GB" i="1" dirty="0"/>
              <a:t>. </a:t>
            </a:r>
            <a:r>
              <a:rPr lang="en-GB" dirty="0"/>
              <a:t>The operating system (OS) process architecture of tools can play a significant role in establishing and maintaining communication among different tools. </a:t>
            </a:r>
          </a:p>
          <a:p>
            <a:pPr algn="just"/>
            <a:r>
              <a:rPr lang="en-GB" dirty="0"/>
              <a:t>While tools can be constructed that make use of an arbitrary number of processes connected in arbitrary ways, four main kinds of OS process architectures can be identified that can affect CASE integration with CM: </a:t>
            </a:r>
          </a:p>
          <a:p>
            <a:pPr lvl="1" algn="just"/>
            <a:r>
              <a:rPr lang="en-GB" b="1" dirty="0"/>
              <a:t>transient tools</a:t>
            </a:r>
            <a:r>
              <a:rPr lang="en-GB" dirty="0"/>
              <a:t>, in which the duration of tool execution is tied to the completion of a discrete task; </a:t>
            </a:r>
          </a:p>
          <a:p>
            <a:pPr lvl="1" algn="just"/>
            <a:r>
              <a:rPr lang="en-GB" b="1" dirty="0"/>
              <a:t>persistent tools</a:t>
            </a:r>
            <a:r>
              <a:rPr lang="en-GB" dirty="0"/>
              <a:t>, which remain active servers for repeated invocation;</a:t>
            </a:r>
          </a:p>
          <a:p>
            <a:pPr lvl="1" algn="just"/>
            <a:r>
              <a:rPr lang="en-GB" dirty="0"/>
              <a:t> </a:t>
            </a:r>
            <a:r>
              <a:rPr lang="en-GB" b="1" dirty="0"/>
              <a:t>parent/child tools</a:t>
            </a:r>
            <a:r>
              <a:rPr lang="en-GB" dirty="0"/>
              <a:t>, in which the parent tool is persistent but "forks" or "spawns" transient tools that are tied to particular activities; </a:t>
            </a:r>
          </a:p>
          <a:p>
            <a:pPr lvl="1" algn="just"/>
            <a:r>
              <a:rPr lang="en-GB" dirty="0"/>
              <a:t>and </a:t>
            </a:r>
            <a:r>
              <a:rPr lang="en-GB" b="1" dirty="0"/>
              <a:t>client/server tools</a:t>
            </a:r>
            <a:r>
              <a:rPr lang="en-GB" dirty="0"/>
              <a:t>, in which the server acts as a persistent tool while the client is typically a transient tool that makes use of the services provided by the server.</a:t>
            </a:r>
            <a:endParaRPr lang="en-US" dirty="0"/>
          </a:p>
        </p:txBody>
      </p:sp>
    </p:spTree>
    <p:extLst>
      <p:ext uri="{BB962C8B-B14F-4D97-AF65-F5344CB8AC3E}">
        <p14:creationId xmlns:p14="http://schemas.microsoft.com/office/powerpoint/2010/main" val="1083738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D0075-7681-47F7-8257-D4AA7ECB25FD}"/>
              </a:ext>
            </a:extLst>
          </p:cNvPr>
          <p:cNvSpPr>
            <a:spLocks noGrp="1"/>
          </p:cNvSpPr>
          <p:nvPr>
            <p:ph type="title"/>
          </p:nvPr>
        </p:nvSpPr>
        <p:spPr/>
        <p:txBody>
          <a:bodyPr/>
          <a:lstStyle/>
          <a:p>
            <a:r>
              <a:rPr lang="en-US" b="1" dirty="0"/>
              <a:t>CM Architectures</a:t>
            </a:r>
            <a:endParaRPr lang="en-US" dirty="0"/>
          </a:p>
        </p:txBody>
      </p:sp>
      <p:sp>
        <p:nvSpPr>
          <p:cNvPr id="3" name="Content Placeholder 2">
            <a:extLst>
              <a:ext uri="{FF2B5EF4-FFF2-40B4-BE49-F238E27FC236}">
                <a16:creationId xmlns:a16="http://schemas.microsoft.com/office/drawing/2014/main" id="{2858D85F-B277-4F7A-AC6D-2B44483A3F78}"/>
              </a:ext>
            </a:extLst>
          </p:cNvPr>
          <p:cNvSpPr>
            <a:spLocks noGrp="1"/>
          </p:cNvSpPr>
          <p:nvPr>
            <p:ph idx="1"/>
          </p:nvPr>
        </p:nvSpPr>
        <p:spPr/>
        <p:txBody>
          <a:bodyPr>
            <a:normAutofit/>
          </a:bodyPr>
          <a:lstStyle/>
          <a:p>
            <a:pPr algn="just"/>
            <a:r>
              <a:rPr lang="en-GB" dirty="0"/>
              <a:t>The architecture of the CM system itself may have an effect on the integration approach that is taken. We can distinguish between two CM architectures:</a:t>
            </a:r>
          </a:p>
          <a:p>
            <a:pPr lvl="1" algn="just"/>
            <a:r>
              <a:rPr lang="en-GB" b="1" dirty="0"/>
              <a:t>CM </a:t>
            </a:r>
            <a:r>
              <a:rPr lang="en-GB" b="1" i="1" dirty="0"/>
              <a:t>tools. </a:t>
            </a:r>
            <a:r>
              <a:rPr lang="en-GB" dirty="0"/>
              <a:t>CM tools are separate, stand-alone programs that are executed explicitly by some agent (a user or another computer program). It is reasonable to view CASE tool integration with CM tools as a special case of tool-to-</a:t>
            </a:r>
            <a:r>
              <a:rPr lang="en-US" dirty="0"/>
              <a:t>tool integration.</a:t>
            </a:r>
          </a:p>
          <a:p>
            <a:pPr lvl="1" algn="just"/>
            <a:r>
              <a:rPr lang="en-GB" b="1" i="1" dirty="0"/>
              <a:t>CM systems. </a:t>
            </a:r>
            <a:r>
              <a:rPr lang="en-GB" dirty="0"/>
              <a:t>CM systems are components that are pervasive throughout the environment, perhaps implemented as part of the basic environment framework itself. It is reasonable to view CASE tool integration with CM systems as a special case of tool-to-framework integration.</a:t>
            </a:r>
            <a:endParaRPr lang="en-US" dirty="0"/>
          </a:p>
        </p:txBody>
      </p:sp>
    </p:spTree>
    <p:extLst>
      <p:ext uri="{BB962C8B-B14F-4D97-AF65-F5344CB8AC3E}">
        <p14:creationId xmlns:p14="http://schemas.microsoft.com/office/powerpoint/2010/main" val="2301720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89535-9CF2-4305-BCF4-A01612FD2B91}"/>
              </a:ext>
            </a:extLst>
          </p:cNvPr>
          <p:cNvSpPr>
            <a:spLocks noGrp="1"/>
          </p:cNvSpPr>
          <p:nvPr>
            <p:ph type="title"/>
          </p:nvPr>
        </p:nvSpPr>
        <p:spPr/>
        <p:txBody>
          <a:bodyPr/>
          <a:lstStyle/>
          <a:p>
            <a:r>
              <a:rPr lang="en-GB" b="1" dirty="0"/>
              <a:t>CASE Tool integration Scenarios Involving CM</a:t>
            </a:r>
            <a:endParaRPr lang="en-US" dirty="0"/>
          </a:p>
        </p:txBody>
      </p:sp>
      <p:sp>
        <p:nvSpPr>
          <p:cNvPr id="3" name="Content Placeholder 2">
            <a:extLst>
              <a:ext uri="{FF2B5EF4-FFF2-40B4-BE49-F238E27FC236}">
                <a16:creationId xmlns:a16="http://schemas.microsoft.com/office/drawing/2014/main" id="{ACCFA4CC-055F-49BF-952C-4D7DC17EE3DB}"/>
              </a:ext>
            </a:extLst>
          </p:cNvPr>
          <p:cNvSpPr>
            <a:spLocks noGrp="1"/>
          </p:cNvSpPr>
          <p:nvPr>
            <p:ph idx="1"/>
          </p:nvPr>
        </p:nvSpPr>
        <p:spPr/>
        <p:txBody>
          <a:bodyPr>
            <a:normAutofit fontScale="92500" lnSpcReduction="10000"/>
          </a:bodyPr>
          <a:lstStyle/>
          <a:p>
            <a:pPr algn="just"/>
            <a:r>
              <a:rPr lang="en-GB" dirty="0"/>
              <a:t>The main focus of the experiment was placed on developer CM, wherein the significant role of workspaces in CASE integration with CM was highlighted. Workspaces support individual developers and teams of developers by providing support for two opposing but complementary concepts:</a:t>
            </a:r>
          </a:p>
          <a:p>
            <a:pPr lvl="1" algn="just"/>
            <a:r>
              <a:rPr lang="en-GB" i="1" dirty="0"/>
              <a:t>Insulation </a:t>
            </a:r>
            <a:r>
              <a:rPr lang="en-GB" dirty="0"/>
              <a:t>insures a stable context in which individuals can perform builds and tests. Without insulation, changes introduced by other developers would force continuous integration and complicate the process of introducing and </a:t>
            </a:r>
            <a:r>
              <a:rPr lang="en-US" dirty="0"/>
              <a:t>testing isolated functionality.</a:t>
            </a:r>
          </a:p>
          <a:p>
            <a:pPr lvl="1" algn="just"/>
            <a:r>
              <a:rPr lang="en-GB" i="1" dirty="0"/>
              <a:t>Communication </a:t>
            </a:r>
            <a:r>
              <a:rPr lang="en-GB" dirty="0"/>
              <a:t>refers to the way changes are coordinated between workspaces. Communication provides a means of notifying users and tools of some important event, or change in status within a workspace, and a means of propagating changes to other workspaces.</a:t>
            </a:r>
            <a:endParaRPr lang="en-US" dirty="0"/>
          </a:p>
        </p:txBody>
      </p:sp>
    </p:spTree>
    <p:extLst>
      <p:ext uri="{BB962C8B-B14F-4D97-AF65-F5344CB8AC3E}">
        <p14:creationId xmlns:p14="http://schemas.microsoft.com/office/powerpoint/2010/main" val="4208229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0ABA2-310B-48FD-9CE1-03396F21991A}"/>
              </a:ext>
            </a:extLst>
          </p:cNvPr>
          <p:cNvSpPr>
            <a:spLocks noGrp="1"/>
          </p:cNvSpPr>
          <p:nvPr>
            <p:ph type="title"/>
          </p:nvPr>
        </p:nvSpPr>
        <p:spPr/>
        <p:txBody>
          <a:bodyPr/>
          <a:lstStyle/>
          <a:p>
            <a:r>
              <a:rPr lang="en-GB" b="1" dirty="0"/>
              <a:t>Scenario 1: Deriver Tool and Check-Out/Check-In</a:t>
            </a:r>
            <a:endParaRPr lang="en-US" dirty="0"/>
          </a:p>
        </p:txBody>
      </p:sp>
      <p:sp>
        <p:nvSpPr>
          <p:cNvPr id="3" name="Content Placeholder 2">
            <a:extLst>
              <a:ext uri="{FF2B5EF4-FFF2-40B4-BE49-F238E27FC236}">
                <a16:creationId xmlns:a16="http://schemas.microsoft.com/office/drawing/2014/main" id="{566BC125-DAF5-47F1-B7E3-2E5F3E611289}"/>
              </a:ext>
            </a:extLst>
          </p:cNvPr>
          <p:cNvSpPr>
            <a:spLocks noGrp="1"/>
          </p:cNvSpPr>
          <p:nvPr>
            <p:ph idx="1"/>
          </p:nvPr>
        </p:nvSpPr>
        <p:spPr/>
        <p:txBody>
          <a:bodyPr>
            <a:normAutofit/>
          </a:bodyPr>
          <a:lstStyle/>
          <a:p>
            <a:pPr algn="just"/>
            <a:r>
              <a:rPr lang="en-GB" dirty="0"/>
              <a:t>This scenario is that of a simple deriver tool integrated with a simple check-out and </a:t>
            </a:r>
            <a:r>
              <a:rPr lang="en-US" dirty="0"/>
              <a:t>check-in-based CM tool.</a:t>
            </a:r>
          </a:p>
          <a:p>
            <a:pPr algn="just"/>
            <a:r>
              <a:rPr lang="en-GB" dirty="0"/>
              <a:t>This scenario is illustrated in Figure 35, and introduces some of the terminology used in the succeeding examples:</a:t>
            </a:r>
          </a:p>
          <a:p>
            <a:pPr lvl="1" algn="just"/>
            <a:r>
              <a:rPr lang="en-GB" b="1" i="1" dirty="0"/>
              <a:t>Source data</a:t>
            </a:r>
            <a:r>
              <a:rPr lang="en-GB" i="1" dirty="0"/>
              <a:t>. </a:t>
            </a:r>
            <a:r>
              <a:rPr lang="en-GB" dirty="0"/>
              <a:t>The input to a derivation process.</a:t>
            </a:r>
          </a:p>
          <a:p>
            <a:pPr lvl="1" algn="just"/>
            <a:r>
              <a:rPr lang="en-GB" b="1" i="1" dirty="0"/>
              <a:t>Derived data</a:t>
            </a:r>
            <a:r>
              <a:rPr lang="en-GB" i="1" dirty="0"/>
              <a:t>. </a:t>
            </a:r>
            <a:r>
              <a:rPr lang="en-GB" dirty="0"/>
              <a:t>The output of a derivation process.</a:t>
            </a:r>
          </a:p>
          <a:p>
            <a:pPr lvl="1" algn="just"/>
            <a:r>
              <a:rPr lang="en-GB" b="1" i="1" dirty="0"/>
              <a:t>Unmanaged work area</a:t>
            </a:r>
            <a:r>
              <a:rPr lang="en-GB" i="1" dirty="0"/>
              <a:t>. A </a:t>
            </a:r>
            <a:r>
              <a:rPr lang="en-GB" dirty="0"/>
              <a:t>collection of source and derived objects under user management, located arbitrarily in the file system or object management system of a CASE environment.</a:t>
            </a:r>
          </a:p>
          <a:p>
            <a:pPr lvl="1" algn="just"/>
            <a:r>
              <a:rPr lang="en-GB" b="1" i="1" dirty="0"/>
              <a:t>Managed repository</a:t>
            </a:r>
            <a:r>
              <a:rPr lang="en-GB" i="1" dirty="0"/>
              <a:t>. </a:t>
            </a:r>
            <a:r>
              <a:rPr lang="en-GB" dirty="0"/>
              <a:t>A data repository under CM administrative control.</a:t>
            </a:r>
            <a:endParaRPr lang="en-US" dirty="0"/>
          </a:p>
        </p:txBody>
      </p:sp>
    </p:spTree>
    <p:extLst>
      <p:ext uri="{BB962C8B-B14F-4D97-AF65-F5344CB8AC3E}">
        <p14:creationId xmlns:p14="http://schemas.microsoft.com/office/powerpoint/2010/main" val="858300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565A6-8E0D-426D-9F35-D6DBA27FA987}"/>
              </a:ext>
            </a:extLst>
          </p:cNvPr>
          <p:cNvSpPr>
            <a:spLocks noGrp="1"/>
          </p:cNvSpPr>
          <p:nvPr>
            <p:ph type="title"/>
          </p:nvPr>
        </p:nvSpPr>
        <p:spPr/>
        <p:txBody>
          <a:bodyPr/>
          <a:lstStyle/>
          <a:p>
            <a:r>
              <a:rPr lang="en-GB" b="1" dirty="0"/>
              <a:t>FIGURE 35 Deriver and Check Out/In</a:t>
            </a:r>
            <a:r>
              <a:rPr lang="en-GB" dirty="0"/>
              <a:t>.</a:t>
            </a:r>
            <a:endParaRPr lang="en-US" dirty="0"/>
          </a:p>
        </p:txBody>
      </p:sp>
      <p:pic>
        <p:nvPicPr>
          <p:cNvPr id="4" name="Content Placeholder 3">
            <a:extLst>
              <a:ext uri="{FF2B5EF4-FFF2-40B4-BE49-F238E27FC236}">
                <a16:creationId xmlns:a16="http://schemas.microsoft.com/office/drawing/2014/main" id="{5D5EFA95-5E79-4D9F-9FB2-B9B838A3CB44}"/>
              </a:ext>
            </a:extLst>
          </p:cNvPr>
          <p:cNvPicPr>
            <a:picLocks noGrp="1" noChangeAspect="1"/>
          </p:cNvPicPr>
          <p:nvPr>
            <p:ph idx="1"/>
          </p:nvPr>
        </p:nvPicPr>
        <p:blipFill>
          <a:blip r:embed="rId2"/>
          <a:stretch>
            <a:fillRect/>
          </a:stretch>
        </p:blipFill>
        <p:spPr>
          <a:xfrm>
            <a:off x="1470991" y="1690687"/>
            <a:ext cx="9104244" cy="4458321"/>
          </a:xfrm>
          <a:prstGeom prst="rect">
            <a:avLst/>
          </a:prstGeom>
        </p:spPr>
      </p:pic>
    </p:spTree>
    <p:extLst>
      <p:ext uri="{BB962C8B-B14F-4D97-AF65-F5344CB8AC3E}">
        <p14:creationId xmlns:p14="http://schemas.microsoft.com/office/powerpoint/2010/main" val="149092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3BCB7-9AE2-49D5-A439-9CD17E5DB44C}"/>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id="{A832DDCC-F88D-46E6-9ED7-762AF6533BEE}"/>
              </a:ext>
            </a:extLst>
          </p:cNvPr>
          <p:cNvSpPr>
            <a:spLocks noGrp="1"/>
          </p:cNvSpPr>
          <p:nvPr>
            <p:ph idx="1"/>
          </p:nvPr>
        </p:nvSpPr>
        <p:spPr/>
        <p:txBody>
          <a:bodyPr/>
          <a:lstStyle/>
          <a:p>
            <a:r>
              <a:rPr lang="en-GB" dirty="0"/>
              <a:t>Key Concepts Related to CM and CASE Tool Integration</a:t>
            </a:r>
          </a:p>
          <a:p>
            <a:r>
              <a:rPr lang="en-GB" dirty="0"/>
              <a:t>CASE Tool integration Scenarios Involving CM</a:t>
            </a:r>
            <a:endParaRPr lang="en-US" dirty="0"/>
          </a:p>
        </p:txBody>
      </p:sp>
    </p:spTree>
    <p:extLst>
      <p:ext uri="{BB962C8B-B14F-4D97-AF65-F5344CB8AC3E}">
        <p14:creationId xmlns:p14="http://schemas.microsoft.com/office/powerpoint/2010/main" val="3074328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17B88-E40F-43D7-899B-F717C66DE4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C87DDD-AD31-4ABF-95AD-2D7FFD702DF7}"/>
              </a:ext>
            </a:extLst>
          </p:cNvPr>
          <p:cNvSpPr>
            <a:spLocks noGrp="1"/>
          </p:cNvSpPr>
          <p:nvPr>
            <p:ph idx="1"/>
          </p:nvPr>
        </p:nvSpPr>
        <p:spPr/>
        <p:txBody>
          <a:bodyPr>
            <a:normAutofit fontScale="92500" lnSpcReduction="10000"/>
          </a:bodyPr>
          <a:lstStyle/>
          <a:p>
            <a:pPr algn="just"/>
            <a:r>
              <a:rPr lang="en-GB" dirty="0"/>
              <a:t>The simplicity of this scenario is deceptive. The issues raised in integrating deriver tools with check-out/check-in CM tools characterize many state-of-the practice software development environments. Most seasoned project leaders will recognize some (if not all) of the following issues illustrated in Figure 35:</a:t>
            </a:r>
          </a:p>
          <a:p>
            <a:pPr lvl="1" algn="just"/>
            <a:r>
              <a:rPr lang="en-GB" dirty="0"/>
              <a:t>Data are exported from the CM system into an unmanaged (from the CM perspective) part of the file system, described as an </a:t>
            </a:r>
            <a:r>
              <a:rPr lang="en-GB" i="1" dirty="0"/>
              <a:t>unmanaged work area. </a:t>
            </a:r>
            <a:r>
              <a:rPr lang="en-GB" dirty="0"/>
              <a:t>The lack of CM control over the developer work area means that developer support is limited (substantially) to locking and change synchronization.</a:t>
            </a:r>
          </a:p>
          <a:p>
            <a:pPr lvl="1" algn="just"/>
            <a:r>
              <a:rPr lang="en-GB" dirty="0"/>
              <a:t>There may need to be different project roles associated with the export and import of data between the repository and the unmanaged work area. Since the work area is unmanaged, this project role may need to determine where and to whom the sources were checked out, and perform quality-control functions when objects are checked in to the repository.</a:t>
            </a:r>
            <a:endParaRPr lang="en-US" dirty="0"/>
          </a:p>
        </p:txBody>
      </p:sp>
    </p:spTree>
    <p:extLst>
      <p:ext uri="{BB962C8B-B14F-4D97-AF65-F5344CB8AC3E}">
        <p14:creationId xmlns:p14="http://schemas.microsoft.com/office/powerpoint/2010/main" val="400207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1B4A-2896-490B-B9BE-F9D1EF5B87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8426F4-081B-48FE-A89C-E819E8C026FA}"/>
              </a:ext>
            </a:extLst>
          </p:cNvPr>
          <p:cNvSpPr>
            <a:spLocks noGrp="1"/>
          </p:cNvSpPr>
          <p:nvPr>
            <p:ph idx="1"/>
          </p:nvPr>
        </p:nvSpPr>
        <p:spPr/>
        <p:txBody>
          <a:bodyPr>
            <a:normAutofit/>
          </a:bodyPr>
          <a:lstStyle/>
          <a:p>
            <a:pPr lvl="1" algn="just"/>
            <a:r>
              <a:rPr lang="en-GB" dirty="0"/>
              <a:t>There is a question about whether derived objects (such as executable binary files) should be managed along with the source in the repository. The answer may depend upon the implementation capabilities of the CM tool, such as whether binary data can be managed in the repository, and whether versions of binary data can be managed.</a:t>
            </a:r>
          </a:p>
          <a:p>
            <a:pPr lvl="1" algn="just"/>
            <a:r>
              <a:rPr lang="en-GB" dirty="0"/>
              <a:t>If several unmanaged work areas are active simultaneously, the CM system can guarantee mutual exclusion on source file edit operations, but can not guarantee consistency of changes made in separate work areas. Such additional semantic constraints as found in </a:t>
            </a:r>
            <a:r>
              <a:rPr lang="en-GB" dirty="0" err="1"/>
              <a:t>Ploedereder</a:t>
            </a:r>
            <a:r>
              <a:rPr lang="en-GB" dirty="0"/>
              <a:t> and </a:t>
            </a:r>
            <a:r>
              <a:rPr lang="en-GB" dirty="0" err="1"/>
              <a:t>Fergany</a:t>
            </a:r>
            <a:r>
              <a:rPr lang="en-GB" dirty="0"/>
              <a:t> [58] would need to be added as additional CM services. As a consequence, the repository may become unstable during developer check-in phases.</a:t>
            </a:r>
            <a:endParaRPr lang="en-US" dirty="0"/>
          </a:p>
        </p:txBody>
      </p:sp>
    </p:spTree>
    <p:extLst>
      <p:ext uri="{BB962C8B-B14F-4D97-AF65-F5344CB8AC3E}">
        <p14:creationId xmlns:p14="http://schemas.microsoft.com/office/powerpoint/2010/main" val="94091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96608-F4E3-4FAF-9F96-A636C2F10CBD}"/>
              </a:ext>
            </a:extLst>
          </p:cNvPr>
          <p:cNvSpPr>
            <a:spLocks noGrp="1"/>
          </p:cNvSpPr>
          <p:nvPr>
            <p:ph type="title"/>
          </p:nvPr>
        </p:nvSpPr>
        <p:spPr/>
        <p:txBody>
          <a:bodyPr/>
          <a:lstStyle/>
          <a:p>
            <a:r>
              <a:rPr lang="en-GB" b="1" dirty="0"/>
              <a:t>Scenario 2: Data Dictionary Tool and Check-Out/Check-In</a:t>
            </a:r>
            <a:endParaRPr lang="en-US" dirty="0"/>
          </a:p>
        </p:txBody>
      </p:sp>
      <p:sp>
        <p:nvSpPr>
          <p:cNvPr id="3" name="Content Placeholder 2">
            <a:extLst>
              <a:ext uri="{FF2B5EF4-FFF2-40B4-BE49-F238E27FC236}">
                <a16:creationId xmlns:a16="http://schemas.microsoft.com/office/drawing/2014/main" id="{592A322C-BE6D-4C22-9083-8421F8AEC88A}"/>
              </a:ext>
            </a:extLst>
          </p:cNvPr>
          <p:cNvSpPr>
            <a:spLocks noGrp="1"/>
          </p:cNvSpPr>
          <p:nvPr>
            <p:ph idx="1"/>
          </p:nvPr>
        </p:nvSpPr>
        <p:spPr/>
        <p:txBody>
          <a:bodyPr>
            <a:normAutofit/>
          </a:bodyPr>
          <a:lstStyle/>
          <a:p>
            <a:pPr algn="just"/>
            <a:r>
              <a:rPr lang="en-GB" dirty="0"/>
              <a:t>Data dictionary tools introduce data management services for highly structured derived data. A number of possibilities exist for integrating a data dictionary tool with other tools in an environment. Several scenarios (versioned dictionary, private dictionary, shared dictionary) that highlight these issues are discussed </a:t>
            </a:r>
            <a:r>
              <a:rPr lang="en-US" dirty="0"/>
              <a:t>below. For detail (204-213)</a:t>
            </a:r>
          </a:p>
          <a:p>
            <a:pPr lvl="1" algn="just"/>
            <a:r>
              <a:rPr lang="en-US" dirty="0"/>
              <a:t>CM-Managed Data Dictionary</a:t>
            </a:r>
          </a:p>
          <a:p>
            <a:pPr lvl="1" algn="just"/>
            <a:r>
              <a:rPr lang="en-US" dirty="0"/>
              <a:t>Work Area-Managed Data Dictionary: Private Data Dictionary</a:t>
            </a:r>
          </a:p>
          <a:p>
            <a:pPr lvl="1" algn="just"/>
            <a:r>
              <a:rPr lang="en-US" dirty="0"/>
              <a:t>Work Area-Managed Data Dictionary: Shared Data Dictionary</a:t>
            </a:r>
          </a:p>
          <a:p>
            <a:pPr lvl="1" algn="just"/>
            <a:r>
              <a:rPr lang="en-US" dirty="0"/>
              <a:t>Multiple Repositories</a:t>
            </a:r>
          </a:p>
          <a:p>
            <a:pPr lvl="1" algn="just"/>
            <a:r>
              <a:rPr lang="en-US" dirty="0"/>
              <a:t>Single Repository, Multiple Partitions</a:t>
            </a:r>
          </a:p>
        </p:txBody>
      </p:sp>
    </p:spTree>
    <p:extLst>
      <p:ext uri="{BB962C8B-B14F-4D97-AF65-F5344CB8AC3E}">
        <p14:creationId xmlns:p14="http://schemas.microsoft.com/office/powerpoint/2010/main" val="303436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78770-F4BC-4D84-A34B-F7A6729B3F54}"/>
              </a:ext>
            </a:extLst>
          </p:cNvPr>
          <p:cNvSpPr>
            <a:spLocks noGrp="1"/>
          </p:cNvSpPr>
          <p:nvPr>
            <p:ph type="title"/>
          </p:nvPr>
        </p:nvSpPr>
        <p:spPr/>
        <p:txBody>
          <a:bodyPr/>
          <a:lstStyle/>
          <a:p>
            <a:r>
              <a:rPr lang="en-US" b="1" dirty="0"/>
              <a:t>Summary of Scenarios</a:t>
            </a:r>
            <a:endParaRPr lang="en-US" dirty="0"/>
          </a:p>
        </p:txBody>
      </p:sp>
      <p:sp>
        <p:nvSpPr>
          <p:cNvPr id="3" name="Content Placeholder 2">
            <a:extLst>
              <a:ext uri="{FF2B5EF4-FFF2-40B4-BE49-F238E27FC236}">
                <a16:creationId xmlns:a16="http://schemas.microsoft.com/office/drawing/2014/main" id="{9E4B32E1-43FE-4733-B693-C2482B6B875D}"/>
              </a:ext>
            </a:extLst>
          </p:cNvPr>
          <p:cNvSpPr>
            <a:spLocks noGrp="1"/>
          </p:cNvSpPr>
          <p:nvPr>
            <p:ph idx="1"/>
          </p:nvPr>
        </p:nvSpPr>
        <p:spPr/>
        <p:txBody>
          <a:bodyPr>
            <a:normAutofit fontScale="85000" lnSpcReduction="10000"/>
          </a:bodyPr>
          <a:lstStyle/>
          <a:p>
            <a:pPr algn="just"/>
            <a:r>
              <a:rPr lang="en-GB" dirty="0"/>
              <a:t>The scenarios discussed in this section were necessarily simplified. They did not take into consideration many of the real-world software process constraints, or implementation peculiarities of the host system, CM system, or tool. Nonetheless, a number of intricate design implications were observed when combining even these simple tools and simple CM services. The main points to note are </a:t>
            </a:r>
            <a:r>
              <a:rPr lang="en-US" dirty="0"/>
              <a:t>that:</a:t>
            </a:r>
          </a:p>
          <a:p>
            <a:pPr lvl="1" algn="just"/>
            <a:r>
              <a:rPr lang="en-GB" dirty="0"/>
              <a:t>There is no one "right" way to integrate CASE tools with CM systems. Rather, there are different costs and benefits associated with each approach. </a:t>
            </a:r>
            <a:endParaRPr lang="en-GB" i="1" dirty="0"/>
          </a:p>
          <a:p>
            <a:pPr lvl="1" algn="just"/>
            <a:r>
              <a:rPr lang="en-GB" i="1" dirty="0"/>
              <a:t> </a:t>
            </a:r>
            <a:r>
              <a:rPr lang="en-GB" dirty="0"/>
              <a:t>Effective integration of CASE tools with CM systems requires that attention be given to issues of developer work area management.</a:t>
            </a:r>
          </a:p>
          <a:p>
            <a:pPr lvl="1" algn="just"/>
            <a:r>
              <a:rPr lang="en-GB" dirty="0"/>
              <a:t>The benefits of developer isolation (e.g., work area stability) need to be balanced against the costs of maintaining separate expensive derived objects </a:t>
            </a:r>
            <a:r>
              <a:rPr lang="en-US" dirty="0"/>
              <a:t>such as Ada program libraries.</a:t>
            </a:r>
          </a:p>
          <a:p>
            <a:pPr lvl="1" algn="just"/>
            <a:r>
              <a:rPr lang="en-GB" dirty="0"/>
              <a:t>Sophisticated CM services can be </a:t>
            </a:r>
            <a:r>
              <a:rPr lang="en-GB" dirty="0" err="1"/>
              <a:t>modeled</a:t>
            </a:r>
            <a:r>
              <a:rPr lang="en-GB" dirty="0"/>
              <a:t> on, or constructed from, primitive </a:t>
            </a:r>
            <a:r>
              <a:rPr lang="en-US" dirty="0"/>
              <a:t>services such as </a:t>
            </a:r>
            <a:r>
              <a:rPr lang="en-GB" dirty="0"/>
              <a:t>check-out/check-in. The use of conventions and manual processes can be effective in this respect.</a:t>
            </a:r>
            <a:endParaRPr lang="en-US" dirty="0"/>
          </a:p>
        </p:txBody>
      </p:sp>
    </p:spTree>
    <p:extLst>
      <p:ext uri="{BB962C8B-B14F-4D97-AF65-F5344CB8AC3E}">
        <p14:creationId xmlns:p14="http://schemas.microsoft.com/office/powerpoint/2010/main" val="102441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3956D-7320-4178-A9CF-997D7FD28E3B}"/>
              </a:ext>
            </a:extLst>
          </p:cNvPr>
          <p:cNvSpPr>
            <a:spLocks noGrp="1"/>
          </p:cNvSpPr>
          <p:nvPr>
            <p:ph type="title"/>
          </p:nvPr>
        </p:nvSpPr>
        <p:spPr/>
        <p:txBody>
          <a:bodyPr/>
          <a:lstStyle/>
          <a:p>
            <a:r>
              <a:rPr lang="en-GB"/>
              <a:t>Key Concepts Related to CM and CASE Tool Integration</a:t>
            </a:r>
            <a:endParaRPr lang="en-GB" dirty="0"/>
          </a:p>
        </p:txBody>
      </p:sp>
      <p:sp>
        <p:nvSpPr>
          <p:cNvPr id="3" name="Content Placeholder 2">
            <a:extLst>
              <a:ext uri="{FF2B5EF4-FFF2-40B4-BE49-F238E27FC236}">
                <a16:creationId xmlns:a16="http://schemas.microsoft.com/office/drawing/2014/main" id="{88B8D7CE-4A6E-4D9F-98AF-3DCCB21333ED}"/>
              </a:ext>
            </a:extLst>
          </p:cNvPr>
          <p:cNvSpPr>
            <a:spLocks noGrp="1"/>
          </p:cNvSpPr>
          <p:nvPr>
            <p:ph idx="1"/>
          </p:nvPr>
        </p:nvSpPr>
        <p:spPr/>
        <p:txBody>
          <a:bodyPr>
            <a:normAutofit lnSpcReduction="10000"/>
          </a:bodyPr>
          <a:lstStyle/>
          <a:p>
            <a:pPr algn="just"/>
            <a:r>
              <a:rPr lang="en-GB" dirty="0"/>
              <a:t>Incorporating configuration management with a set of integrated CASE tools takes place in the context of the three levels of integration (process, services, </a:t>
            </a:r>
            <a:r>
              <a:rPr lang="en-US" dirty="0"/>
              <a:t>and mechanisms)</a:t>
            </a:r>
          </a:p>
          <a:p>
            <a:pPr algn="just"/>
            <a:r>
              <a:rPr lang="en-US" dirty="0"/>
              <a:t>we imagine a </a:t>
            </a:r>
            <a:r>
              <a:rPr lang="en-GB" dirty="0"/>
              <a:t>CASE tool that provides its own repository and workspace services.</a:t>
            </a:r>
          </a:p>
          <a:p>
            <a:pPr algn="just"/>
            <a:r>
              <a:rPr lang="en-GB" dirty="0"/>
              <a:t> In a hypothetical integration of this tool with a CM system that also provides some support for managing developer workspaces, an obvious issue that must be addressed is: </a:t>
            </a:r>
          </a:p>
          <a:p>
            <a:pPr lvl="1" algn="just"/>
            <a:r>
              <a:rPr lang="en-GB" dirty="0"/>
              <a:t>when and under what circumstances should data held locally in the CASE tool's repository be exported to the CM workspace and vice versa? </a:t>
            </a:r>
          </a:p>
          <a:p>
            <a:pPr algn="just"/>
            <a:r>
              <a:rPr lang="en-GB" dirty="0"/>
              <a:t>A </a:t>
            </a:r>
            <a:r>
              <a:rPr lang="en-US" dirty="0"/>
              <a:t>number of possibilities exist.</a:t>
            </a:r>
          </a:p>
        </p:txBody>
      </p:sp>
    </p:spTree>
    <p:extLst>
      <p:ext uri="{BB962C8B-B14F-4D97-AF65-F5344CB8AC3E}">
        <p14:creationId xmlns:p14="http://schemas.microsoft.com/office/powerpoint/2010/main" val="1235938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6D1DE-98F2-47D8-9E52-104E6337E776}"/>
              </a:ext>
            </a:extLst>
          </p:cNvPr>
          <p:cNvSpPr>
            <a:spLocks noGrp="1"/>
          </p:cNvSpPr>
          <p:nvPr>
            <p:ph idx="1"/>
          </p:nvPr>
        </p:nvSpPr>
        <p:spPr>
          <a:xfrm>
            <a:off x="838200" y="685800"/>
            <a:ext cx="10515600" cy="6309360"/>
          </a:xfrm>
        </p:spPr>
        <p:txBody>
          <a:bodyPr>
            <a:normAutofit/>
          </a:bodyPr>
          <a:lstStyle/>
          <a:p>
            <a:pPr algn="just"/>
            <a:r>
              <a:rPr lang="en-GB" dirty="0"/>
              <a:t>For example, it is possible to export the changes:</a:t>
            </a:r>
          </a:p>
          <a:p>
            <a:pPr lvl="1" algn="just"/>
            <a:r>
              <a:rPr lang="en-US" dirty="0"/>
              <a:t>as they are made,</a:t>
            </a:r>
          </a:p>
          <a:p>
            <a:pPr lvl="1" algn="just"/>
            <a:r>
              <a:rPr lang="en-GB" dirty="0"/>
              <a:t>at the end of each user session,</a:t>
            </a:r>
          </a:p>
          <a:p>
            <a:pPr lvl="1" algn="just"/>
            <a:r>
              <a:rPr lang="en-GB" dirty="0"/>
              <a:t>at designated times (e.g., weekly dumps),</a:t>
            </a:r>
          </a:p>
          <a:p>
            <a:pPr lvl="1" algn="just"/>
            <a:r>
              <a:rPr lang="en-GB" dirty="0"/>
              <a:t>at designated events (e.g., major or minor releases), or</a:t>
            </a:r>
          </a:p>
          <a:p>
            <a:pPr lvl="1" algn="just"/>
            <a:r>
              <a:rPr lang="en-GB" dirty="0"/>
              <a:t>only at the end of a life-cycle phase, e.g., coding phase.</a:t>
            </a:r>
          </a:p>
          <a:p>
            <a:pPr algn="just"/>
            <a:r>
              <a:rPr lang="en-GB" dirty="0"/>
              <a:t>There are important implications from the choice made. </a:t>
            </a:r>
          </a:p>
          <a:p>
            <a:pPr lvl="1" algn="just"/>
            <a:r>
              <a:rPr lang="en-GB" dirty="0"/>
              <a:t>For example, if the changes are distributed as they are made, then the CASE tool and the CM system are consistent for the majority of the time. </a:t>
            </a:r>
          </a:p>
          <a:p>
            <a:pPr lvl="1" algn="just"/>
            <a:r>
              <a:rPr lang="en-GB" dirty="0"/>
              <a:t>However, the overhead involved in spreading the changes may be very high. </a:t>
            </a:r>
          </a:p>
          <a:p>
            <a:pPr algn="just"/>
            <a:r>
              <a:rPr lang="en-GB" dirty="0"/>
              <a:t>As with any solution that relates to CASE tool integration, the selection of any one (or more) of these alternatives can be seen in the light of an underlying process, in terms of the services on which it depends, or on the mechanisms that </a:t>
            </a:r>
            <a:r>
              <a:rPr lang="en-US" dirty="0"/>
              <a:t>implement those services.</a:t>
            </a:r>
            <a:endParaRPr lang="en-GB" dirty="0"/>
          </a:p>
        </p:txBody>
      </p:sp>
    </p:spTree>
    <p:extLst>
      <p:ext uri="{BB962C8B-B14F-4D97-AF65-F5344CB8AC3E}">
        <p14:creationId xmlns:p14="http://schemas.microsoft.com/office/powerpoint/2010/main" val="125273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631A9-43B8-47D0-9AD3-D4FB5831CDDF}"/>
              </a:ext>
            </a:extLst>
          </p:cNvPr>
          <p:cNvSpPr>
            <a:spLocks noGrp="1"/>
          </p:cNvSpPr>
          <p:nvPr>
            <p:ph type="title"/>
          </p:nvPr>
        </p:nvSpPr>
        <p:spPr>
          <a:xfrm>
            <a:off x="838200" y="365125"/>
            <a:ext cx="10515600" cy="960755"/>
          </a:xfrm>
        </p:spPr>
        <p:txBody>
          <a:bodyPr/>
          <a:lstStyle/>
          <a:p>
            <a:r>
              <a:rPr lang="en-US" b="1" dirty="0"/>
              <a:t>Process Concepts</a:t>
            </a:r>
            <a:endParaRPr lang="en-US" dirty="0"/>
          </a:p>
        </p:txBody>
      </p:sp>
      <p:sp>
        <p:nvSpPr>
          <p:cNvPr id="3" name="Content Placeholder 2">
            <a:extLst>
              <a:ext uri="{FF2B5EF4-FFF2-40B4-BE49-F238E27FC236}">
                <a16:creationId xmlns:a16="http://schemas.microsoft.com/office/drawing/2014/main" id="{AAAC8109-2BFA-4A61-A3A3-FB5D047355AF}"/>
              </a:ext>
            </a:extLst>
          </p:cNvPr>
          <p:cNvSpPr>
            <a:spLocks noGrp="1"/>
          </p:cNvSpPr>
          <p:nvPr>
            <p:ph idx="1"/>
          </p:nvPr>
        </p:nvSpPr>
        <p:spPr>
          <a:xfrm>
            <a:off x="838200" y="1325880"/>
            <a:ext cx="10515600" cy="5166995"/>
          </a:xfrm>
        </p:spPr>
        <p:txBody>
          <a:bodyPr>
            <a:normAutofit fontScale="92500" lnSpcReduction="20000"/>
          </a:bodyPr>
          <a:lstStyle/>
          <a:p>
            <a:pPr algn="just"/>
            <a:r>
              <a:rPr lang="en-GB" dirty="0"/>
              <a:t>At a process level there are a number of interesting and problematic issues to be addressed in integrating CASE tools and CM systems. These issues arise due </a:t>
            </a:r>
          </a:p>
          <a:p>
            <a:pPr lvl="1" algn="just"/>
            <a:r>
              <a:rPr lang="en-GB" dirty="0"/>
              <a:t>to the different views of CM that different communities hold, </a:t>
            </a:r>
          </a:p>
          <a:p>
            <a:pPr lvl="1" algn="just"/>
            <a:r>
              <a:rPr lang="en-GB" dirty="0"/>
              <a:t>and the range of support required by those communities. </a:t>
            </a:r>
          </a:p>
          <a:p>
            <a:pPr algn="just"/>
            <a:r>
              <a:rPr lang="en-GB" dirty="0"/>
              <a:t>We highlight two major considerations in the integration of CASE tools with CM systems that are strongly affected by process-level issues: </a:t>
            </a:r>
          </a:p>
          <a:p>
            <a:pPr lvl="1" algn="just"/>
            <a:r>
              <a:rPr lang="en-GB" dirty="0"/>
              <a:t>support for different user communities, </a:t>
            </a:r>
          </a:p>
          <a:p>
            <a:pPr lvl="1" algn="just"/>
            <a:r>
              <a:rPr lang="en-GB" dirty="0"/>
              <a:t>and support for different </a:t>
            </a:r>
            <a:r>
              <a:rPr lang="en-US" dirty="0"/>
              <a:t>life-cycle approaches.</a:t>
            </a:r>
          </a:p>
          <a:p>
            <a:pPr algn="just"/>
            <a:r>
              <a:rPr lang="en-GB" dirty="0"/>
              <a:t>One useful partition distinguishes three different </a:t>
            </a:r>
            <a:r>
              <a:rPr lang="en-US" dirty="0"/>
              <a:t>communities [23]:</a:t>
            </a:r>
          </a:p>
          <a:p>
            <a:pPr lvl="1" algn="just"/>
            <a:r>
              <a:rPr lang="en-GB" b="1" i="1" dirty="0"/>
              <a:t>Corporate CM</a:t>
            </a:r>
            <a:r>
              <a:rPr lang="en-GB" i="1" dirty="0"/>
              <a:t>. </a:t>
            </a:r>
            <a:r>
              <a:rPr lang="en-GB" dirty="0"/>
              <a:t>Support for an organization as a whole, recognizing the need for corporate policies and approaches that provide consistency of support across all products produced by the organization.</a:t>
            </a:r>
          </a:p>
          <a:p>
            <a:pPr lvl="1" algn="just"/>
            <a:r>
              <a:rPr lang="en-GB" b="1" i="1" dirty="0"/>
              <a:t>Project CM</a:t>
            </a:r>
            <a:r>
              <a:rPr lang="en-GB" i="1" dirty="0"/>
              <a:t>. </a:t>
            </a:r>
            <a:r>
              <a:rPr lang="en-GB" dirty="0"/>
              <a:t>Support for a single project, providing a common approach to all phases of support for a single product.</a:t>
            </a:r>
          </a:p>
          <a:p>
            <a:pPr lvl="1" algn="just"/>
            <a:r>
              <a:rPr lang="en-GB" b="1" i="1" dirty="0"/>
              <a:t>Developer CM</a:t>
            </a:r>
            <a:r>
              <a:rPr lang="en-GB" i="1" dirty="0"/>
              <a:t>. </a:t>
            </a:r>
            <a:r>
              <a:rPr lang="en-GB" dirty="0"/>
              <a:t>Support for individuals in their daily tasks of development and maintenance of one or more product pieces.</a:t>
            </a:r>
            <a:endParaRPr lang="en-US" dirty="0"/>
          </a:p>
        </p:txBody>
      </p:sp>
    </p:spTree>
    <p:extLst>
      <p:ext uri="{BB962C8B-B14F-4D97-AF65-F5344CB8AC3E}">
        <p14:creationId xmlns:p14="http://schemas.microsoft.com/office/powerpoint/2010/main" val="964167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167201-8A98-4994-A7E1-A4659452FF16}"/>
              </a:ext>
            </a:extLst>
          </p:cNvPr>
          <p:cNvSpPr>
            <a:spLocks noGrp="1"/>
          </p:cNvSpPr>
          <p:nvPr>
            <p:ph idx="1"/>
          </p:nvPr>
        </p:nvSpPr>
        <p:spPr>
          <a:xfrm>
            <a:off x="838200" y="685800"/>
            <a:ext cx="10515600" cy="5897880"/>
          </a:xfrm>
        </p:spPr>
        <p:txBody>
          <a:bodyPr>
            <a:normAutofit fontScale="92500"/>
          </a:bodyPr>
          <a:lstStyle/>
          <a:p>
            <a:r>
              <a:rPr lang="en-GB" dirty="0"/>
              <a:t>The view of the life cycle that an individual, project, or corporation adopts will have a significant influence on the CM policies and practices that must be supported.</a:t>
            </a:r>
          </a:p>
          <a:p>
            <a:r>
              <a:rPr lang="en-GB" dirty="0"/>
              <a:t>It is useful to consider the relationship between CM and the software life cycle in terms of at least two kinds of relationships: </a:t>
            </a:r>
          </a:p>
          <a:p>
            <a:pPr lvl="1" algn="just"/>
            <a:r>
              <a:rPr lang="en-GB" dirty="0"/>
              <a:t>the relation of CM to the process as a whole, </a:t>
            </a:r>
          </a:p>
          <a:p>
            <a:pPr lvl="1" algn="just"/>
            <a:r>
              <a:rPr lang="en-GB" dirty="0"/>
              <a:t>and the relation of CM to activities that occur within the context of specific life-cycle phases. </a:t>
            </a:r>
          </a:p>
          <a:p>
            <a:pPr algn="just"/>
            <a:r>
              <a:rPr lang="en-GB" dirty="0"/>
              <a:t>As an example, we can consider the coordination of tools across different lifecycle steps. Many issues must be addressed, including:</a:t>
            </a:r>
          </a:p>
          <a:p>
            <a:pPr algn="just"/>
            <a:r>
              <a:rPr lang="en-GB" i="1" dirty="0"/>
              <a:t>Change control. </a:t>
            </a:r>
            <a:r>
              <a:rPr lang="en-GB" sz="2400" dirty="0"/>
              <a:t>Controlling </a:t>
            </a:r>
            <a:r>
              <a:rPr lang="en-GB" sz="2400" i="1" dirty="0"/>
              <a:t>what </a:t>
            </a:r>
            <a:r>
              <a:rPr lang="en-GB" sz="2400" dirty="0"/>
              <a:t>changes can be made, </a:t>
            </a:r>
            <a:r>
              <a:rPr lang="en-GB" sz="2400" i="1" dirty="0"/>
              <a:t>why </a:t>
            </a:r>
            <a:r>
              <a:rPr lang="en-GB" sz="2400" dirty="0"/>
              <a:t>they should be made, </a:t>
            </a:r>
            <a:r>
              <a:rPr lang="en-GB" sz="2400" i="1" dirty="0"/>
              <a:t>when </a:t>
            </a:r>
            <a:r>
              <a:rPr lang="en-GB" sz="2400" dirty="0"/>
              <a:t>the changes should be made, and </a:t>
            </a:r>
            <a:r>
              <a:rPr lang="en-GB" sz="2400" i="1" dirty="0"/>
              <a:t>who </a:t>
            </a:r>
            <a:r>
              <a:rPr lang="en-GB" sz="2400" dirty="0"/>
              <a:t>should make the changes.</a:t>
            </a:r>
          </a:p>
          <a:p>
            <a:pPr algn="just"/>
            <a:r>
              <a:rPr lang="en-GB" i="1" dirty="0"/>
              <a:t>Data synchronization. </a:t>
            </a:r>
            <a:r>
              <a:rPr lang="en-GB" sz="2400" dirty="0"/>
              <a:t>Tools featuring private repositories need to work  within a global CM control regime for effective global change control to be put into practice, yet tools frequently provide their own services and mechanisms </a:t>
            </a:r>
            <a:r>
              <a:rPr lang="en-US" sz="2400" dirty="0"/>
              <a:t>for controlling change</a:t>
            </a:r>
            <a:r>
              <a:rPr lang="en-US" dirty="0"/>
              <a:t>.</a:t>
            </a:r>
          </a:p>
        </p:txBody>
      </p:sp>
    </p:spTree>
    <p:extLst>
      <p:ext uri="{BB962C8B-B14F-4D97-AF65-F5344CB8AC3E}">
        <p14:creationId xmlns:p14="http://schemas.microsoft.com/office/powerpoint/2010/main" val="2804288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50F5-3044-4790-AF96-E07169C6508A}"/>
              </a:ext>
            </a:extLst>
          </p:cNvPr>
          <p:cNvSpPr>
            <a:spLocks noGrp="1"/>
          </p:cNvSpPr>
          <p:nvPr>
            <p:ph type="title"/>
          </p:nvPr>
        </p:nvSpPr>
        <p:spPr/>
        <p:txBody>
          <a:bodyPr/>
          <a:lstStyle/>
          <a:p>
            <a:r>
              <a:rPr lang="en-US" b="1" dirty="0"/>
              <a:t>Service Concepts</a:t>
            </a:r>
            <a:endParaRPr lang="en-US" dirty="0"/>
          </a:p>
        </p:txBody>
      </p:sp>
      <p:sp>
        <p:nvSpPr>
          <p:cNvPr id="3" name="Content Placeholder 2">
            <a:extLst>
              <a:ext uri="{FF2B5EF4-FFF2-40B4-BE49-F238E27FC236}">
                <a16:creationId xmlns:a16="http://schemas.microsoft.com/office/drawing/2014/main" id="{0FE72E4F-AC2D-44C4-B2D6-504CC45D874A}"/>
              </a:ext>
            </a:extLst>
          </p:cNvPr>
          <p:cNvSpPr>
            <a:spLocks noGrp="1"/>
          </p:cNvSpPr>
          <p:nvPr>
            <p:ph idx="1"/>
          </p:nvPr>
        </p:nvSpPr>
        <p:spPr/>
        <p:txBody>
          <a:bodyPr>
            <a:normAutofit/>
          </a:bodyPr>
          <a:lstStyle/>
          <a:p>
            <a:pPr algn="just"/>
            <a:r>
              <a:rPr lang="en-GB" dirty="0"/>
              <a:t>CM is a common discipline across many software development projects. As a result, a wide variety of research and commercial CM products is available to support many aspects of the CM discipline. </a:t>
            </a:r>
          </a:p>
          <a:p>
            <a:pPr algn="just"/>
            <a:r>
              <a:rPr lang="en-GB" dirty="0"/>
              <a:t>The importance of the services view of CM is evident when the concept of </a:t>
            </a:r>
            <a:r>
              <a:rPr lang="en-GB" i="1" dirty="0"/>
              <a:t>service profiling </a:t>
            </a:r>
            <a:r>
              <a:rPr lang="en-GB" dirty="0"/>
              <a:t>is introduced. Profiling in this context refers to an analysis of services from a particular perspective. </a:t>
            </a:r>
          </a:p>
          <a:p>
            <a:pPr algn="just"/>
            <a:r>
              <a:rPr lang="en-GB" dirty="0"/>
              <a:t>Here we choose to highlight two perspectives that produce useful profiles:</a:t>
            </a:r>
          </a:p>
          <a:p>
            <a:pPr lvl="1" algn="just"/>
            <a:r>
              <a:rPr lang="en-GB" dirty="0"/>
              <a:t>profiling across CM user communities, </a:t>
            </a:r>
          </a:p>
          <a:p>
            <a:pPr lvl="1" algn="just"/>
            <a:r>
              <a:rPr lang="en-GB" dirty="0"/>
              <a:t>and profiling within a CM user community.	</a:t>
            </a:r>
            <a:endParaRPr lang="en-US" dirty="0"/>
          </a:p>
        </p:txBody>
      </p:sp>
    </p:spTree>
    <p:extLst>
      <p:ext uri="{BB962C8B-B14F-4D97-AF65-F5344CB8AC3E}">
        <p14:creationId xmlns:p14="http://schemas.microsoft.com/office/powerpoint/2010/main" val="288281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FE1CF-EC9C-470A-9254-4DFCD7FC94F8}"/>
              </a:ext>
            </a:extLst>
          </p:cNvPr>
          <p:cNvSpPr>
            <a:spLocks noGrp="1"/>
          </p:cNvSpPr>
          <p:nvPr>
            <p:ph type="title"/>
          </p:nvPr>
        </p:nvSpPr>
        <p:spPr/>
        <p:txBody>
          <a:bodyPr/>
          <a:lstStyle/>
          <a:p>
            <a:r>
              <a:rPr lang="en-GB" b="1" dirty="0"/>
              <a:t>FIGURE 33 </a:t>
            </a:r>
            <a:r>
              <a:rPr lang="en-GB" dirty="0"/>
              <a:t>Profiling CM Systems by CM User Category.</a:t>
            </a:r>
            <a:endParaRPr lang="en-US" dirty="0"/>
          </a:p>
        </p:txBody>
      </p:sp>
      <p:pic>
        <p:nvPicPr>
          <p:cNvPr id="4" name="Content Placeholder 3">
            <a:extLst>
              <a:ext uri="{FF2B5EF4-FFF2-40B4-BE49-F238E27FC236}">
                <a16:creationId xmlns:a16="http://schemas.microsoft.com/office/drawing/2014/main" id="{4DC7796A-278E-47EB-B172-3BA7D219D5A4}"/>
              </a:ext>
            </a:extLst>
          </p:cNvPr>
          <p:cNvPicPr>
            <a:picLocks noGrp="1" noChangeAspect="1"/>
          </p:cNvPicPr>
          <p:nvPr>
            <p:ph idx="1"/>
          </p:nvPr>
        </p:nvPicPr>
        <p:blipFill>
          <a:blip r:embed="rId3"/>
          <a:stretch>
            <a:fillRect/>
          </a:stretch>
        </p:blipFill>
        <p:spPr>
          <a:xfrm>
            <a:off x="1114425" y="1690687"/>
            <a:ext cx="9658350" cy="4581525"/>
          </a:xfrm>
          <a:prstGeom prst="rect">
            <a:avLst/>
          </a:prstGeom>
        </p:spPr>
      </p:pic>
    </p:spTree>
    <p:extLst>
      <p:ext uri="{BB962C8B-B14F-4D97-AF65-F5344CB8AC3E}">
        <p14:creationId xmlns:p14="http://schemas.microsoft.com/office/powerpoint/2010/main" val="215267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FF759C-249A-4FB2-A469-6ECEBA1D0C8B}"/>
              </a:ext>
            </a:extLst>
          </p:cNvPr>
          <p:cNvSpPr>
            <a:spLocks noGrp="1"/>
          </p:cNvSpPr>
          <p:nvPr>
            <p:ph idx="1"/>
          </p:nvPr>
        </p:nvSpPr>
        <p:spPr>
          <a:xfrm>
            <a:off x="838200" y="859809"/>
            <a:ext cx="10515600" cy="5317154"/>
          </a:xfrm>
        </p:spPr>
        <p:txBody>
          <a:bodyPr>
            <a:normAutofit fontScale="92500" lnSpcReduction="10000"/>
          </a:bodyPr>
          <a:lstStyle/>
          <a:p>
            <a:pPr algn="just"/>
            <a:r>
              <a:rPr lang="en-GB" dirty="0"/>
              <a:t>Analysis of Figure 33 can be the basis for a number of important decisions with respect to integration of CM systems. </a:t>
            </a:r>
          </a:p>
          <a:p>
            <a:pPr lvl="1" algn="just"/>
            <a:r>
              <a:rPr lang="en-GB" dirty="0"/>
              <a:t>For example, both </a:t>
            </a:r>
            <a:r>
              <a:rPr lang="en-GB" dirty="0" err="1"/>
              <a:t>SMARTSystem</a:t>
            </a:r>
            <a:r>
              <a:rPr lang="en-GB" dirty="0"/>
              <a:t> and NSE show similar profiles for developer, project, and corporate CM. </a:t>
            </a:r>
          </a:p>
          <a:p>
            <a:pPr lvl="1" algn="just"/>
            <a:r>
              <a:rPr lang="en-GB" dirty="0"/>
              <a:t>A reasonable question to ask is whether there would be a practical cost/benefit ratio to justify an integration effort involving these two products given this similarity of service support. </a:t>
            </a:r>
          </a:p>
          <a:p>
            <a:pPr algn="just"/>
            <a:r>
              <a:rPr lang="en-GB" dirty="0"/>
              <a:t>Conversely, functions provided by </a:t>
            </a:r>
            <a:r>
              <a:rPr lang="en-GB" dirty="0" err="1"/>
              <a:t>NetherWorld</a:t>
            </a:r>
            <a:r>
              <a:rPr lang="en-GB" dirty="0"/>
              <a:t> match those provided by </a:t>
            </a:r>
            <a:r>
              <a:rPr lang="en-GB" dirty="0" err="1"/>
              <a:t>SMARTSystem</a:t>
            </a:r>
            <a:r>
              <a:rPr lang="en-GB" dirty="0"/>
              <a:t>, so intuitively there would be sufficient scope for enhancing an environment composed of these systems by integrating them.</a:t>
            </a:r>
          </a:p>
          <a:p>
            <a:pPr algn="just"/>
            <a:r>
              <a:rPr lang="en-GB" dirty="0"/>
              <a:t>Unfortunately, such an analysis is too simplistic. </a:t>
            </a:r>
          </a:p>
          <a:p>
            <a:pPr algn="just"/>
            <a:r>
              <a:rPr lang="en-GB" dirty="0"/>
              <a:t>Besides being unsatisfactory on a strictly quantifiable basis, the cost/benefit analysis suggested to above must consider the semantic and mechanistic compatibility of </a:t>
            </a:r>
            <a:r>
              <a:rPr lang="en-GB" dirty="0" err="1"/>
              <a:t>SMARTSystem</a:t>
            </a:r>
            <a:r>
              <a:rPr lang="en-GB" dirty="0"/>
              <a:t> with NSE versus </a:t>
            </a:r>
            <a:r>
              <a:rPr lang="en-GB" dirty="0" err="1"/>
              <a:t>SMARTSystem</a:t>
            </a:r>
            <a:r>
              <a:rPr lang="en-GB" dirty="0"/>
              <a:t> with </a:t>
            </a:r>
            <a:r>
              <a:rPr lang="en-GB" dirty="0" err="1"/>
              <a:t>NetherWorld</a:t>
            </a:r>
            <a:r>
              <a:rPr lang="en-GB" dirty="0"/>
              <a:t>.</a:t>
            </a:r>
            <a:endParaRPr lang="en-US" dirty="0"/>
          </a:p>
        </p:txBody>
      </p:sp>
    </p:spTree>
    <p:extLst>
      <p:ext uri="{BB962C8B-B14F-4D97-AF65-F5344CB8AC3E}">
        <p14:creationId xmlns:p14="http://schemas.microsoft.com/office/powerpoint/2010/main" val="2410594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2837</Words>
  <Application>Microsoft Office PowerPoint</Application>
  <PresentationFormat>Widescreen</PresentationFormat>
  <Paragraphs>132</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Times-Italic</vt:lpstr>
      <vt:lpstr>Times-Roman</vt:lpstr>
      <vt:lpstr>Office Theme</vt:lpstr>
      <vt:lpstr>Integration of CASE Tools with CM Systems: Lessons Learned</vt:lpstr>
      <vt:lpstr>Contents </vt:lpstr>
      <vt:lpstr>Key Concepts Related to CM and CASE Tool Integration</vt:lpstr>
      <vt:lpstr>PowerPoint Presentation</vt:lpstr>
      <vt:lpstr>Process Concepts</vt:lpstr>
      <vt:lpstr>PowerPoint Presentation</vt:lpstr>
      <vt:lpstr>Service Concepts</vt:lpstr>
      <vt:lpstr>FIGURE 33 Profiling CM Systems by CM User Category.</vt:lpstr>
      <vt:lpstr>PowerPoint Presentation</vt:lpstr>
      <vt:lpstr>FIGURE 34 Profiles Within the Developer CM User Category.</vt:lpstr>
      <vt:lpstr>PowerPoint Presentation</vt:lpstr>
      <vt:lpstr>PowerPoint Presentation</vt:lpstr>
      <vt:lpstr>Mechanism Concepts</vt:lpstr>
      <vt:lpstr>CASE Tool Architectures</vt:lpstr>
      <vt:lpstr>PowerPoint Presentation</vt:lpstr>
      <vt:lpstr>CM Architectures</vt:lpstr>
      <vt:lpstr>CASE Tool integration Scenarios Involving CM</vt:lpstr>
      <vt:lpstr>Scenario 1: Deriver Tool and Check-Out/Check-In</vt:lpstr>
      <vt:lpstr>FIGURE 35 Deriver and Check Out/In.</vt:lpstr>
      <vt:lpstr>PowerPoint Presentation</vt:lpstr>
      <vt:lpstr>PowerPoint Presentation</vt:lpstr>
      <vt:lpstr>Scenario 2: Data Dictionary Tool and Check-Out/Check-In</vt:lpstr>
      <vt:lpstr>Summary of Scenarios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Integration of CASE Tools with CM Systems: Lessons Learned</dc:title>
  <dc:creator>asma khan</dc:creator>
  <cp:lastModifiedBy>asma khan</cp:lastModifiedBy>
  <cp:revision>33</cp:revision>
  <dcterms:created xsi:type="dcterms:W3CDTF">2020-03-02T17:05:48Z</dcterms:created>
  <dcterms:modified xsi:type="dcterms:W3CDTF">2020-04-16T08:55:12Z</dcterms:modified>
</cp:coreProperties>
</file>