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8" r:id="rId3"/>
    <p:sldId id="265" r:id="rId4"/>
    <p:sldId id="257" r:id="rId5"/>
    <p:sldId id="259" r:id="rId6"/>
    <p:sldId id="266" r:id="rId7"/>
    <p:sldId id="272" r:id="rId8"/>
    <p:sldId id="260" r:id="rId9"/>
    <p:sldId id="262" r:id="rId10"/>
    <p:sldId id="274" r:id="rId11"/>
    <p:sldId id="275" r:id="rId12"/>
    <p:sldId id="268" r:id="rId13"/>
    <p:sldId id="269" r:id="rId14"/>
    <p:sldId id="270" r:id="rId15"/>
    <p:sldId id="276" r:id="rId16"/>
    <p:sldId id="263" r:id="rId17"/>
    <p:sldId id="277" r:id="rId18"/>
    <p:sldId id="283" r:id="rId19"/>
    <p:sldId id="279" r:id="rId20"/>
    <p:sldId id="278" r:id="rId21"/>
    <p:sldId id="280" r:id="rId22"/>
    <p:sldId id="281" r:id="rId23"/>
    <p:sldId id="282" r:id="rId24"/>
    <p:sldId id="289" r:id="rId25"/>
    <p:sldId id="290" r:id="rId26"/>
    <p:sldId id="264" r:id="rId27"/>
    <p:sldId id="285" r:id="rId28"/>
    <p:sldId id="292" r:id="rId29"/>
    <p:sldId id="286" r:id="rId30"/>
    <p:sldId id="287" r:id="rId31"/>
    <p:sldId id="288" r:id="rId32"/>
    <p:sldId id="261" r:id="rId33"/>
    <p:sldId id="28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62" autoAdjust="0"/>
    <p:restoredTop sz="94624" autoAdjust="0"/>
  </p:normalViewPr>
  <p:slideViewPr>
    <p:cSldViewPr>
      <p:cViewPr varScale="1">
        <p:scale>
          <a:sx n="69" d="100"/>
          <a:sy n="69" d="100"/>
        </p:scale>
        <p:origin x="-141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CDA5BF-DE2D-4174-91CF-207144DE8FC1}" type="doc">
      <dgm:prSet loTypeId="urn:microsoft.com/office/officeart/2005/8/layout/process2" loCatId="process" qsTypeId="urn:microsoft.com/office/officeart/2005/8/quickstyle/simple1" qsCatId="simple" csTypeId="urn:microsoft.com/office/officeart/2005/8/colors/accent1_2" csCatId="accent1" phldr="1"/>
      <dgm:spPr/>
    </dgm:pt>
    <dgm:pt modelId="{2D06A417-8A9D-49CA-84E3-F9A0D1A94A88}">
      <dgm:prSet phldrT="[Text]" custT="1"/>
      <dgm:spPr/>
      <dgm:t>
        <a:bodyPr/>
        <a:lstStyle/>
        <a:p>
          <a:r>
            <a:rPr lang="en-GB" sz="2400" dirty="0" smtClean="0"/>
            <a:t>Debridement</a:t>
          </a:r>
          <a:endParaRPr lang="en-GB" sz="2400" dirty="0"/>
        </a:p>
      </dgm:t>
    </dgm:pt>
    <dgm:pt modelId="{CB5C91A8-AD5A-4BC4-AFC3-5A51834F4932}" type="parTrans" cxnId="{E9394466-1495-4B1F-8D94-195802FA31E3}">
      <dgm:prSet/>
      <dgm:spPr/>
      <dgm:t>
        <a:bodyPr/>
        <a:lstStyle/>
        <a:p>
          <a:endParaRPr lang="en-GB"/>
        </a:p>
      </dgm:t>
    </dgm:pt>
    <dgm:pt modelId="{5E133FCD-BD5A-4D4D-9B80-DEB3B985896E}" type="sibTrans" cxnId="{E9394466-1495-4B1F-8D94-195802FA31E3}">
      <dgm:prSet/>
      <dgm:spPr/>
      <dgm:t>
        <a:bodyPr/>
        <a:lstStyle/>
        <a:p>
          <a:endParaRPr lang="en-GB"/>
        </a:p>
      </dgm:t>
    </dgm:pt>
    <dgm:pt modelId="{2BC4AF04-F529-4B51-9DE3-AAEEC669AD5C}">
      <dgm:prSet phldrT="[Text]" custT="1"/>
      <dgm:spPr/>
      <dgm:t>
        <a:bodyPr/>
        <a:lstStyle/>
        <a:p>
          <a:r>
            <a:rPr lang="en-GB" sz="2400" dirty="0" smtClean="0"/>
            <a:t>Topical Antimicrobials</a:t>
          </a:r>
          <a:endParaRPr lang="en-GB" sz="2400" dirty="0"/>
        </a:p>
      </dgm:t>
    </dgm:pt>
    <dgm:pt modelId="{A98B3247-68B2-4762-BEF0-9BF99ED693B6}" type="parTrans" cxnId="{12F25B76-7E05-47D5-B7C4-FCC90AE2EBCC}">
      <dgm:prSet/>
      <dgm:spPr/>
      <dgm:t>
        <a:bodyPr/>
        <a:lstStyle/>
        <a:p>
          <a:endParaRPr lang="en-GB"/>
        </a:p>
      </dgm:t>
    </dgm:pt>
    <dgm:pt modelId="{C04D5120-A106-47AD-AE04-D79800DA4E59}" type="sibTrans" cxnId="{12F25B76-7E05-47D5-B7C4-FCC90AE2EBCC}">
      <dgm:prSet/>
      <dgm:spPr/>
      <dgm:t>
        <a:bodyPr/>
        <a:lstStyle/>
        <a:p>
          <a:endParaRPr lang="en-GB"/>
        </a:p>
      </dgm:t>
    </dgm:pt>
    <dgm:pt modelId="{F11F9B73-62D8-49B4-ADF0-31D8A4C670D5}">
      <dgm:prSet phldrT="[Text]" custT="1"/>
      <dgm:spPr/>
      <dgm:t>
        <a:bodyPr/>
        <a:lstStyle/>
        <a:p>
          <a:r>
            <a:rPr lang="en-GB" sz="2400" dirty="0" smtClean="0"/>
            <a:t>State of the art</a:t>
          </a:r>
        </a:p>
        <a:p>
          <a:r>
            <a:rPr lang="en-GB" sz="2400" dirty="0" smtClean="0"/>
            <a:t>dressing</a:t>
          </a:r>
          <a:endParaRPr lang="en-GB" sz="2400" dirty="0"/>
        </a:p>
      </dgm:t>
    </dgm:pt>
    <dgm:pt modelId="{7ED0914D-E4F3-42BA-911F-249881E906F3}" type="parTrans" cxnId="{335F8CF6-7602-4FD9-AD18-BA1A7AF9164D}">
      <dgm:prSet/>
      <dgm:spPr/>
      <dgm:t>
        <a:bodyPr/>
        <a:lstStyle/>
        <a:p>
          <a:endParaRPr lang="en-GB"/>
        </a:p>
      </dgm:t>
    </dgm:pt>
    <dgm:pt modelId="{DAC54513-8D9C-4494-A7DA-EF8CB1938104}" type="sibTrans" cxnId="{335F8CF6-7602-4FD9-AD18-BA1A7AF9164D}">
      <dgm:prSet/>
      <dgm:spPr/>
      <dgm:t>
        <a:bodyPr/>
        <a:lstStyle/>
        <a:p>
          <a:endParaRPr lang="en-GB"/>
        </a:p>
      </dgm:t>
    </dgm:pt>
    <dgm:pt modelId="{54019927-5D23-4801-A012-658089820255}" type="pres">
      <dgm:prSet presAssocID="{95CDA5BF-DE2D-4174-91CF-207144DE8FC1}" presName="linearFlow" presStyleCnt="0">
        <dgm:presLayoutVars>
          <dgm:resizeHandles val="exact"/>
        </dgm:presLayoutVars>
      </dgm:prSet>
      <dgm:spPr/>
    </dgm:pt>
    <dgm:pt modelId="{A7F79B0D-D848-47F3-9F99-55A505B69B16}" type="pres">
      <dgm:prSet presAssocID="{2D06A417-8A9D-49CA-84E3-F9A0D1A94A88}" presName="node" presStyleLbl="node1" presStyleIdx="0" presStyleCnt="3" custScaleX="283952" custScaleY="189074" custLinFactNeighborX="0" custLinFactNeighborY="-1088">
        <dgm:presLayoutVars>
          <dgm:bulletEnabled val="1"/>
        </dgm:presLayoutVars>
      </dgm:prSet>
      <dgm:spPr/>
      <dgm:t>
        <a:bodyPr/>
        <a:lstStyle/>
        <a:p>
          <a:endParaRPr lang="en-GB"/>
        </a:p>
      </dgm:t>
    </dgm:pt>
    <dgm:pt modelId="{A1F66B02-391E-49B9-AEE0-72F911EE4E36}" type="pres">
      <dgm:prSet presAssocID="{5E133FCD-BD5A-4D4D-9B80-DEB3B985896E}" presName="sibTrans" presStyleLbl="sibTrans2D1" presStyleIdx="0" presStyleCnt="2"/>
      <dgm:spPr/>
      <dgm:t>
        <a:bodyPr/>
        <a:lstStyle/>
        <a:p>
          <a:endParaRPr lang="en-GB"/>
        </a:p>
      </dgm:t>
    </dgm:pt>
    <dgm:pt modelId="{6565F558-3AC0-4F16-B2E9-31CEA84933D7}" type="pres">
      <dgm:prSet presAssocID="{5E133FCD-BD5A-4D4D-9B80-DEB3B985896E}" presName="connectorText" presStyleLbl="sibTrans2D1" presStyleIdx="0" presStyleCnt="2"/>
      <dgm:spPr/>
      <dgm:t>
        <a:bodyPr/>
        <a:lstStyle/>
        <a:p>
          <a:endParaRPr lang="en-GB"/>
        </a:p>
      </dgm:t>
    </dgm:pt>
    <dgm:pt modelId="{BEFEF31E-0B73-44A3-9AFC-5D944FA979BD}" type="pres">
      <dgm:prSet presAssocID="{2BC4AF04-F529-4B51-9DE3-AAEEC669AD5C}" presName="node" presStyleLbl="node1" presStyleIdx="1" presStyleCnt="3" custScaleX="283951" custScaleY="222185">
        <dgm:presLayoutVars>
          <dgm:bulletEnabled val="1"/>
        </dgm:presLayoutVars>
      </dgm:prSet>
      <dgm:spPr/>
      <dgm:t>
        <a:bodyPr/>
        <a:lstStyle/>
        <a:p>
          <a:endParaRPr lang="en-GB"/>
        </a:p>
      </dgm:t>
    </dgm:pt>
    <dgm:pt modelId="{F1FEB3DC-D566-4146-85D5-E3188C5231D1}" type="pres">
      <dgm:prSet presAssocID="{C04D5120-A106-47AD-AE04-D79800DA4E59}" presName="sibTrans" presStyleLbl="sibTrans2D1" presStyleIdx="1" presStyleCnt="2"/>
      <dgm:spPr/>
      <dgm:t>
        <a:bodyPr/>
        <a:lstStyle/>
        <a:p>
          <a:endParaRPr lang="en-GB"/>
        </a:p>
      </dgm:t>
    </dgm:pt>
    <dgm:pt modelId="{FE73BBD4-9FF0-4372-BCF6-E7C3DFBABFC3}" type="pres">
      <dgm:prSet presAssocID="{C04D5120-A106-47AD-AE04-D79800DA4E59}" presName="connectorText" presStyleLbl="sibTrans2D1" presStyleIdx="1" presStyleCnt="2"/>
      <dgm:spPr/>
      <dgm:t>
        <a:bodyPr/>
        <a:lstStyle/>
        <a:p>
          <a:endParaRPr lang="en-GB"/>
        </a:p>
      </dgm:t>
    </dgm:pt>
    <dgm:pt modelId="{736BF8BF-6F5A-4857-B024-C5D52176954B}" type="pres">
      <dgm:prSet presAssocID="{F11F9B73-62D8-49B4-ADF0-31D8A4C670D5}" presName="node" presStyleLbl="node1" presStyleIdx="2" presStyleCnt="3" custScaleX="283951" custScaleY="270096">
        <dgm:presLayoutVars>
          <dgm:bulletEnabled val="1"/>
        </dgm:presLayoutVars>
      </dgm:prSet>
      <dgm:spPr/>
      <dgm:t>
        <a:bodyPr/>
        <a:lstStyle/>
        <a:p>
          <a:endParaRPr lang="en-GB"/>
        </a:p>
      </dgm:t>
    </dgm:pt>
  </dgm:ptLst>
  <dgm:cxnLst>
    <dgm:cxn modelId="{335F8CF6-7602-4FD9-AD18-BA1A7AF9164D}" srcId="{95CDA5BF-DE2D-4174-91CF-207144DE8FC1}" destId="{F11F9B73-62D8-49B4-ADF0-31D8A4C670D5}" srcOrd="2" destOrd="0" parTransId="{7ED0914D-E4F3-42BA-911F-249881E906F3}" sibTransId="{DAC54513-8D9C-4494-A7DA-EF8CB1938104}"/>
    <dgm:cxn modelId="{E9394466-1495-4B1F-8D94-195802FA31E3}" srcId="{95CDA5BF-DE2D-4174-91CF-207144DE8FC1}" destId="{2D06A417-8A9D-49CA-84E3-F9A0D1A94A88}" srcOrd="0" destOrd="0" parTransId="{CB5C91A8-AD5A-4BC4-AFC3-5A51834F4932}" sibTransId="{5E133FCD-BD5A-4D4D-9B80-DEB3B985896E}"/>
    <dgm:cxn modelId="{847D541F-623B-41E5-833A-759CC4A2C57F}" type="presOf" srcId="{F11F9B73-62D8-49B4-ADF0-31D8A4C670D5}" destId="{736BF8BF-6F5A-4857-B024-C5D52176954B}" srcOrd="0" destOrd="0" presId="urn:microsoft.com/office/officeart/2005/8/layout/process2"/>
    <dgm:cxn modelId="{67A99F7D-FE07-45B7-8420-EBCBFDB14BF2}" type="presOf" srcId="{C04D5120-A106-47AD-AE04-D79800DA4E59}" destId="{FE73BBD4-9FF0-4372-BCF6-E7C3DFBABFC3}" srcOrd="1" destOrd="0" presId="urn:microsoft.com/office/officeart/2005/8/layout/process2"/>
    <dgm:cxn modelId="{7C499A03-4E62-40F9-884D-0DA85FD5F5B4}" type="presOf" srcId="{5E133FCD-BD5A-4D4D-9B80-DEB3B985896E}" destId="{A1F66B02-391E-49B9-AEE0-72F911EE4E36}" srcOrd="0" destOrd="0" presId="urn:microsoft.com/office/officeart/2005/8/layout/process2"/>
    <dgm:cxn modelId="{D3C6790A-D283-4CEC-8366-2E38336DC809}" type="presOf" srcId="{C04D5120-A106-47AD-AE04-D79800DA4E59}" destId="{F1FEB3DC-D566-4146-85D5-E3188C5231D1}" srcOrd="0" destOrd="0" presId="urn:microsoft.com/office/officeart/2005/8/layout/process2"/>
    <dgm:cxn modelId="{1CA7D9CD-4C65-4015-987A-BAD5EFD21790}" type="presOf" srcId="{2D06A417-8A9D-49CA-84E3-F9A0D1A94A88}" destId="{A7F79B0D-D848-47F3-9F99-55A505B69B16}" srcOrd="0" destOrd="0" presId="urn:microsoft.com/office/officeart/2005/8/layout/process2"/>
    <dgm:cxn modelId="{3A6B11F1-C9F3-4AD2-A5D7-199937BA701F}" type="presOf" srcId="{2BC4AF04-F529-4B51-9DE3-AAEEC669AD5C}" destId="{BEFEF31E-0B73-44A3-9AFC-5D944FA979BD}" srcOrd="0" destOrd="0" presId="urn:microsoft.com/office/officeart/2005/8/layout/process2"/>
    <dgm:cxn modelId="{19E2276F-CA91-4201-B213-AD643DAA7CE8}" type="presOf" srcId="{5E133FCD-BD5A-4D4D-9B80-DEB3B985896E}" destId="{6565F558-3AC0-4F16-B2E9-31CEA84933D7}" srcOrd="1" destOrd="0" presId="urn:microsoft.com/office/officeart/2005/8/layout/process2"/>
    <dgm:cxn modelId="{12F25B76-7E05-47D5-B7C4-FCC90AE2EBCC}" srcId="{95CDA5BF-DE2D-4174-91CF-207144DE8FC1}" destId="{2BC4AF04-F529-4B51-9DE3-AAEEC669AD5C}" srcOrd="1" destOrd="0" parTransId="{A98B3247-68B2-4762-BEF0-9BF99ED693B6}" sibTransId="{C04D5120-A106-47AD-AE04-D79800DA4E59}"/>
    <dgm:cxn modelId="{705953DF-77DA-4291-84EB-46B6B4BCB458}" type="presOf" srcId="{95CDA5BF-DE2D-4174-91CF-207144DE8FC1}" destId="{54019927-5D23-4801-A012-658089820255}" srcOrd="0" destOrd="0" presId="urn:microsoft.com/office/officeart/2005/8/layout/process2"/>
    <dgm:cxn modelId="{8E7BA57D-0DA5-4C2F-89F0-10CBCCB9757F}" type="presParOf" srcId="{54019927-5D23-4801-A012-658089820255}" destId="{A7F79B0D-D848-47F3-9F99-55A505B69B16}" srcOrd="0" destOrd="0" presId="urn:microsoft.com/office/officeart/2005/8/layout/process2"/>
    <dgm:cxn modelId="{1329830C-2365-4698-85AA-7A6A9BE93F7B}" type="presParOf" srcId="{54019927-5D23-4801-A012-658089820255}" destId="{A1F66B02-391E-49B9-AEE0-72F911EE4E36}" srcOrd="1" destOrd="0" presId="urn:microsoft.com/office/officeart/2005/8/layout/process2"/>
    <dgm:cxn modelId="{1D5EE5AB-4D94-4CDD-AC27-250F14DA96A1}" type="presParOf" srcId="{A1F66B02-391E-49B9-AEE0-72F911EE4E36}" destId="{6565F558-3AC0-4F16-B2E9-31CEA84933D7}" srcOrd="0" destOrd="0" presId="urn:microsoft.com/office/officeart/2005/8/layout/process2"/>
    <dgm:cxn modelId="{C2EE8D6B-662F-4DFB-9270-DAF55C6597CD}" type="presParOf" srcId="{54019927-5D23-4801-A012-658089820255}" destId="{BEFEF31E-0B73-44A3-9AFC-5D944FA979BD}" srcOrd="2" destOrd="0" presId="urn:microsoft.com/office/officeart/2005/8/layout/process2"/>
    <dgm:cxn modelId="{A4C9C30D-B1CF-4FCD-8ADF-51429F35F997}" type="presParOf" srcId="{54019927-5D23-4801-A012-658089820255}" destId="{F1FEB3DC-D566-4146-85D5-E3188C5231D1}" srcOrd="3" destOrd="0" presId="urn:microsoft.com/office/officeart/2005/8/layout/process2"/>
    <dgm:cxn modelId="{631F5245-DDD0-4DDF-A017-D7217EDD7C9E}" type="presParOf" srcId="{F1FEB3DC-D566-4146-85D5-E3188C5231D1}" destId="{FE73BBD4-9FF0-4372-BCF6-E7C3DFBABFC3}" srcOrd="0" destOrd="0" presId="urn:microsoft.com/office/officeart/2005/8/layout/process2"/>
    <dgm:cxn modelId="{6C51C830-7AB3-4E1C-ACF6-11DA2709834C}" type="presParOf" srcId="{54019927-5D23-4801-A012-658089820255}" destId="{736BF8BF-6F5A-4857-B024-C5D52176954B}" srcOrd="4" destOrd="0" presId="urn:microsoft.com/office/officeart/2005/8/layout/process2"/>
  </dgm:cxnLst>
  <dgm:bg/>
  <dgm:whole/>
</dgm:dataModel>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12/2/2020</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12/2/2020</a:t>
            </a:fld>
            <a:endParaRPr lang="en-US" dirty="0"/>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12/2/2020</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12/2/2020</a:t>
            </a:fld>
            <a:endParaRPr lang="en-US" dirty="0"/>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12/2/2020</a:t>
            </a:fld>
            <a:endParaRPr lang="en-US" dirty="0"/>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12/2/2020</a:t>
            </a:fld>
            <a:endParaRPr lang="en-US" dirty="0"/>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12/2/2020</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2286000" y="2971800"/>
            <a:ext cx="6172200" cy="3403600"/>
          </a:xfrm>
        </p:spPr>
        <p:txBody>
          <a:bodyPr>
            <a:normAutofit/>
          </a:bodyPr>
          <a:lstStyle/>
          <a:p>
            <a:endParaRPr lang="en-GB" dirty="0" smtClean="0">
              <a:solidFill>
                <a:schemeClr val="tx1"/>
              </a:solidFill>
            </a:endParaRPr>
          </a:p>
          <a:p>
            <a:endParaRPr lang="en-GB" dirty="0" smtClean="0">
              <a:solidFill>
                <a:schemeClr val="tx1"/>
              </a:solidFill>
            </a:endParaRPr>
          </a:p>
          <a:p>
            <a:r>
              <a:rPr lang="en-GB" dirty="0" smtClean="0">
                <a:solidFill>
                  <a:schemeClr val="tx1"/>
                </a:solidFill>
              </a:rPr>
              <a:t>Submitted by:</a:t>
            </a:r>
          </a:p>
          <a:p>
            <a:r>
              <a:rPr lang="en-GB" dirty="0" smtClean="0">
                <a:solidFill>
                  <a:schemeClr val="tx1"/>
                </a:solidFill>
              </a:rPr>
              <a:t>                                  </a:t>
            </a:r>
            <a:r>
              <a:rPr lang="en-AU" altLang="en-GB" dirty="0" smtClean="0">
                <a:solidFill>
                  <a:schemeClr val="tx1"/>
                </a:solidFill>
              </a:rPr>
              <a:t>Awais Anjum</a:t>
            </a:r>
          </a:p>
          <a:p>
            <a:r>
              <a:rPr lang="en-AU" altLang="en-GB" dirty="0" smtClean="0">
                <a:solidFill>
                  <a:schemeClr val="tx1"/>
                </a:solidFill>
              </a:rPr>
              <a:t>                                  M.phil (student) pharmacology</a:t>
            </a:r>
          </a:p>
          <a:p>
            <a:r>
              <a:rPr lang="en-GB" dirty="0" smtClean="0">
                <a:solidFill>
                  <a:schemeClr val="tx1"/>
                </a:solidFill>
              </a:rPr>
              <a:t> Submitted to:</a:t>
            </a:r>
          </a:p>
          <a:p>
            <a:r>
              <a:rPr lang="en-GB" dirty="0" smtClean="0">
                <a:solidFill>
                  <a:schemeClr val="tx1"/>
                </a:solidFill>
              </a:rPr>
              <a:t>                               </a:t>
            </a:r>
            <a:r>
              <a:rPr lang="en-GB" sz="1800" b="1" dirty="0" smtClean="0">
                <a:solidFill>
                  <a:schemeClr val="tx1"/>
                </a:solidFill>
              </a:rPr>
              <a:t>  </a:t>
            </a:r>
            <a:r>
              <a:rPr lang="en-GB" altLang="en-GB" dirty="0" smtClean="0">
                <a:solidFill>
                  <a:schemeClr val="tx1"/>
                </a:solidFill>
              </a:rPr>
              <a:t>Dr Abdul Malik</a:t>
            </a:r>
          </a:p>
          <a:p>
            <a:r>
              <a:rPr lang="en-GB" altLang="en-GB" dirty="0" smtClean="0">
                <a:solidFill>
                  <a:schemeClr val="tx1"/>
                </a:solidFill>
              </a:rPr>
              <a:t>                                 Associate Professor </a:t>
            </a:r>
          </a:p>
          <a:p>
            <a:pPr lvl="1" algn="ctr"/>
            <a:r>
              <a:rPr lang="en-AU" altLang="en-GB" sz="1800" b="1" dirty="0" smtClean="0">
                <a:solidFill>
                  <a:schemeClr val="tx1"/>
                </a:solidFill>
              </a:rPr>
              <a:t>              College of </a:t>
            </a:r>
            <a:r>
              <a:rPr lang="en-AU" altLang="en-GB" sz="1800" b="1" dirty="0" smtClean="0"/>
              <a:t>p</a:t>
            </a:r>
            <a:r>
              <a:rPr lang="en-AU" altLang="en-GB" sz="1800" b="1" dirty="0" smtClean="0">
                <a:solidFill>
                  <a:schemeClr val="tx1"/>
                </a:solidFill>
              </a:rPr>
              <a:t>harmacy, UOS</a:t>
            </a:r>
          </a:p>
        </p:txBody>
      </p:sp>
      <p:sp>
        <p:nvSpPr>
          <p:cNvPr id="6" name="Rectangle 5"/>
          <p:cNvSpPr/>
          <p:nvPr/>
        </p:nvSpPr>
        <p:spPr>
          <a:xfrm>
            <a:off x="1828800" y="762000"/>
            <a:ext cx="6558206" cy="175432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Diabetic foot </a:t>
            </a:r>
          </a:p>
          <a:p>
            <a:pPr algn="ctr"/>
            <a:r>
              <a:rPr lang="en-GB"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ulcers (DFU)</a:t>
            </a:r>
            <a:endParaRPr lang="en-GB"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factors </a:t>
            </a:r>
            <a:r>
              <a:rPr lang="en-GB" sz="1200" dirty="0" smtClean="0">
                <a:solidFill>
                  <a:schemeClr val="accent1">
                    <a:lumMod val="75000"/>
                  </a:schemeClr>
                </a:solidFill>
                <a:latin typeface="Arial" pitchFamily="34" charset="0"/>
                <a:ea typeface="+mn-ea"/>
                <a:cs typeface="Arial" pitchFamily="34" charset="0"/>
              </a:rPr>
              <a:t>7</a:t>
            </a:r>
          </a:p>
        </p:txBody>
      </p:sp>
      <p:pic>
        <p:nvPicPr>
          <p:cNvPr id="1027" name="Picture 3"/>
          <p:cNvPicPr>
            <a:picLocks noGrp="1" noChangeAspect="1" noChangeArrowheads="1"/>
          </p:cNvPicPr>
          <p:nvPr>
            <p:ph sz="quarter" idx="1"/>
          </p:nvPr>
        </p:nvPicPr>
        <p:blipFill>
          <a:blip r:embed="rId2"/>
          <a:srcRect/>
          <a:stretch>
            <a:fillRect/>
          </a:stretch>
        </p:blipFill>
        <p:spPr bwMode="auto">
          <a:xfrm>
            <a:off x="876453" y="1524000"/>
            <a:ext cx="7886547"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Preventive Test (IDF)</a:t>
            </a:r>
            <a:endParaRPr lang="en-GB" dirty="0"/>
          </a:p>
        </p:txBody>
      </p:sp>
      <p:sp>
        <p:nvSpPr>
          <p:cNvPr id="3" name="Content Placeholder 2"/>
          <p:cNvSpPr>
            <a:spLocks noGrp="1"/>
          </p:cNvSpPr>
          <p:nvPr>
            <p:ph sz="quarter" idx="1"/>
          </p:nvPr>
        </p:nvSpPr>
        <p:spPr/>
        <p:txBody>
          <a:bodyPr/>
          <a:lstStyle/>
          <a:p>
            <a:r>
              <a:rPr lang="en-GB" b="1" dirty="0" smtClean="0"/>
              <a:t>Test for Sensory Neuropathy</a:t>
            </a:r>
          </a:p>
          <a:p>
            <a:r>
              <a:rPr lang="en-GB" b="1" dirty="0" smtClean="0"/>
              <a:t>Test for Vibration Loss</a:t>
            </a:r>
          </a:p>
          <a:p>
            <a:r>
              <a:rPr lang="en-GB" b="1" dirty="0" smtClean="0"/>
              <a:t>ABI for Peripheral Arterial Disease</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b="1" dirty="0" smtClean="0"/>
              <a:t>Test for Sensory Neuropathy</a:t>
            </a:r>
            <a:endParaRPr lang="en-GB" b="1" dirty="0"/>
          </a:p>
        </p:txBody>
      </p:sp>
      <p:pic>
        <p:nvPicPr>
          <p:cNvPr id="4" name="Content Placeholder 3" descr="sensory neuropathy.jpg"/>
          <p:cNvPicPr>
            <a:picLocks noGrp="1" noChangeAspect="1"/>
          </p:cNvPicPr>
          <p:nvPr>
            <p:ph sz="quarter" idx="1"/>
          </p:nvPr>
        </p:nvPicPr>
        <p:blipFill>
          <a:blip r:embed="rId2"/>
          <a:stretch>
            <a:fillRect/>
          </a:stretch>
        </p:blipFill>
        <p:spPr>
          <a:xfrm>
            <a:off x="381000" y="1387330"/>
            <a:ext cx="7696200" cy="493727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
            </a:r>
            <a:br>
              <a:rPr lang="en-GB" dirty="0" smtClean="0"/>
            </a:br>
            <a:r>
              <a:rPr lang="en-GB" b="1" dirty="0" smtClean="0"/>
              <a:t>Test for Vibration Loss</a:t>
            </a:r>
            <a:endParaRPr lang="en-GB" dirty="0"/>
          </a:p>
        </p:txBody>
      </p:sp>
      <p:sp>
        <p:nvSpPr>
          <p:cNvPr id="3" name="Content Placeholder 2"/>
          <p:cNvSpPr>
            <a:spLocks noGrp="1"/>
          </p:cNvSpPr>
          <p:nvPr>
            <p:ph sz="quarter" idx="1"/>
          </p:nvPr>
        </p:nvSpPr>
        <p:spPr>
          <a:xfrm>
            <a:off x="609600" y="2438400"/>
            <a:ext cx="7467600" cy="3276600"/>
          </a:xfrm>
        </p:spPr>
        <p:txBody>
          <a:bodyPr>
            <a:normAutofit/>
          </a:bodyPr>
          <a:lstStyle/>
          <a:p>
            <a:pPr algn="just"/>
            <a:r>
              <a:rPr lang="en-GB" dirty="0" smtClean="0"/>
              <a:t>Test for vibration loss with a 128-Hz tuning fork. Test from the distal </a:t>
            </a:r>
            <a:r>
              <a:rPr lang="en-GB" dirty="0" err="1" smtClean="0"/>
              <a:t>Hallux</a:t>
            </a:r>
            <a:r>
              <a:rPr lang="en-GB" dirty="0" smtClean="0"/>
              <a:t> initially and if the patient cannot feel it move proximally to map out where they are able to feel vibration again. As soon as there is vibration loss proximal to the ankle, it is possible that sensory neuropathy is progressing proximally.</a:t>
            </a:r>
          </a:p>
          <a:p>
            <a:pPr algn="just"/>
            <a:r>
              <a:rPr lang="en-GB" dirty="0" smtClean="0"/>
              <a:t>Cheap and easy to perform</a:t>
            </a:r>
          </a:p>
          <a:p>
            <a:pPr algn="just"/>
            <a:endParaRPr lang="en-GB" dirty="0" smtClean="0"/>
          </a:p>
          <a:p>
            <a:pPr algn="just"/>
            <a:endParaRPr lang="en-GB" dirty="0"/>
          </a:p>
        </p:txBody>
      </p:sp>
      <p:pic>
        <p:nvPicPr>
          <p:cNvPr id="4" name="Picture 3" descr="Tunefork-128.jpg"/>
          <p:cNvPicPr>
            <a:picLocks noChangeAspect="1"/>
          </p:cNvPicPr>
          <p:nvPr/>
        </p:nvPicPr>
        <p:blipFill>
          <a:blip r:embed="rId2"/>
          <a:stretch>
            <a:fillRect/>
          </a:stretch>
        </p:blipFill>
        <p:spPr>
          <a:xfrm>
            <a:off x="6096000" y="0"/>
            <a:ext cx="2524125" cy="23050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b="1" dirty="0" smtClean="0"/>
              <a:t>ABI for Peripheral Arterial Disease</a:t>
            </a:r>
            <a:endParaRPr lang="en-GB" dirty="0"/>
          </a:p>
        </p:txBody>
      </p:sp>
      <p:pic>
        <p:nvPicPr>
          <p:cNvPr id="4" name="Content Placeholder 3" descr="Measurement-of-the-ankle-brachial-index-ABI-DP-indicates-dorsalis-pedis-artery-PT.png"/>
          <p:cNvPicPr>
            <a:picLocks noGrp="1" noChangeAspect="1"/>
          </p:cNvPicPr>
          <p:nvPr>
            <p:ph sz="quarter" idx="1"/>
          </p:nvPr>
        </p:nvPicPr>
        <p:blipFill>
          <a:blip r:embed="rId2"/>
          <a:stretch>
            <a:fillRect/>
          </a:stretch>
        </p:blipFill>
        <p:spPr>
          <a:xfrm>
            <a:off x="457200" y="1524000"/>
            <a:ext cx="7620000" cy="4404296"/>
          </a:xfrm>
        </p:spPr>
      </p:pic>
      <p:sp>
        <p:nvSpPr>
          <p:cNvPr id="5" name="Rectangle 4"/>
          <p:cNvSpPr/>
          <p:nvPr/>
        </p:nvSpPr>
        <p:spPr>
          <a:xfrm>
            <a:off x="609600" y="6211669"/>
            <a:ext cx="7467600" cy="646331"/>
          </a:xfrm>
          <a:prstGeom prst="rect">
            <a:avLst/>
          </a:prstGeom>
        </p:spPr>
        <p:txBody>
          <a:bodyPr wrap="square">
            <a:spAutoFit/>
          </a:bodyPr>
          <a:lstStyle/>
          <a:p>
            <a:r>
              <a:rPr lang="en-GB" dirty="0" smtClean="0"/>
              <a:t>DP :</a:t>
            </a:r>
            <a:r>
              <a:rPr lang="en-GB" dirty="0" err="1" smtClean="0"/>
              <a:t>dorsalis</a:t>
            </a:r>
            <a:r>
              <a:rPr lang="en-GB" dirty="0" smtClean="0"/>
              <a:t> </a:t>
            </a:r>
            <a:r>
              <a:rPr lang="en-GB" dirty="0" err="1" smtClean="0"/>
              <a:t>pedis</a:t>
            </a:r>
            <a:r>
              <a:rPr lang="en-GB" dirty="0" smtClean="0"/>
              <a:t> artery, PT: posterior </a:t>
            </a:r>
            <a:r>
              <a:rPr lang="en-GB" dirty="0" err="1" smtClean="0"/>
              <a:t>tibial</a:t>
            </a:r>
            <a:r>
              <a:rPr lang="en-GB" dirty="0" smtClean="0"/>
              <a:t> artery. ABI : Ankle bronchial index</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Microbiota in DFUs </a:t>
            </a:r>
            <a:r>
              <a:rPr lang="en-GB" sz="1200" dirty="0" smtClean="0">
                <a:solidFill>
                  <a:schemeClr val="accent1">
                    <a:lumMod val="75000"/>
                  </a:schemeClr>
                </a:solidFill>
                <a:latin typeface="Arial" pitchFamily="34" charset="0"/>
                <a:ea typeface="+mn-ea"/>
                <a:cs typeface="Arial" pitchFamily="34" charset="0"/>
              </a:rPr>
              <a:t>7</a:t>
            </a:r>
          </a:p>
        </p:txBody>
      </p:sp>
      <p:sp>
        <p:nvSpPr>
          <p:cNvPr id="3" name="Content Placeholder 2"/>
          <p:cNvSpPr>
            <a:spLocks noGrp="1"/>
          </p:cNvSpPr>
          <p:nvPr>
            <p:ph sz="quarter" idx="1"/>
          </p:nvPr>
        </p:nvSpPr>
        <p:spPr>
          <a:xfrm>
            <a:off x="457200" y="1600200"/>
            <a:ext cx="7620000" cy="5029200"/>
          </a:xfrm>
        </p:spPr>
        <p:txBody>
          <a:bodyPr>
            <a:normAutofit fontScale="77500" lnSpcReduction="20000"/>
          </a:bodyPr>
          <a:lstStyle/>
          <a:p>
            <a:pPr algn="just"/>
            <a:r>
              <a:rPr lang="en-GB" dirty="0" smtClean="0"/>
              <a:t>More than half of those ulcers become infected.</a:t>
            </a:r>
          </a:p>
          <a:p>
            <a:pPr algn="just"/>
            <a:r>
              <a:rPr lang="en-GB" dirty="0" smtClean="0"/>
              <a:t>80% of non-traumatic lower-limb amputations are a consequence of DFU infection.</a:t>
            </a:r>
          </a:p>
          <a:p>
            <a:pPr algn="just"/>
            <a:r>
              <a:rPr lang="en-GB" dirty="0" smtClean="0"/>
              <a:t>New diagnosis methods:</a:t>
            </a:r>
          </a:p>
          <a:p>
            <a:pPr algn="just">
              <a:buNone/>
            </a:pPr>
            <a:r>
              <a:rPr lang="en-GB" dirty="0" smtClean="0"/>
              <a:t>   16S ribosomal DNA sequence in bacteria, to provide a better understanding of the </a:t>
            </a:r>
            <a:r>
              <a:rPr lang="en-GB" dirty="0" err="1" smtClean="0"/>
              <a:t>microbiota</a:t>
            </a:r>
            <a:r>
              <a:rPr lang="en-GB" dirty="0" smtClean="0"/>
              <a:t> in DFUs.</a:t>
            </a:r>
          </a:p>
          <a:p>
            <a:pPr algn="just">
              <a:buNone/>
            </a:pPr>
            <a:r>
              <a:rPr lang="en-GB" dirty="0" smtClean="0"/>
              <a:t>    </a:t>
            </a:r>
            <a:r>
              <a:rPr lang="en-GB" b="1" dirty="0" smtClean="0"/>
              <a:t>Advantages</a:t>
            </a:r>
            <a:r>
              <a:rPr lang="en-GB" sz="2500" dirty="0" smtClean="0"/>
              <a:t>: one day process as compare to bacterial culture.</a:t>
            </a:r>
          </a:p>
          <a:p>
            <a:pPr algn="just"/>
            <a:endParaRPr lang="en-GB" dirty="0" smtClean="0"/>
          </a:p>
          <a:p>
            <a:pPr algn="just">
              <a:buNone/>
            </a:pPr>
            <a:endParaRPr lang="en-GB" dirty="0" smtClean="0"/>
          </a:p>
          <a:p>
            <a:pPr algn="just">
              <a:buNone/>
            </a:pPr>
            <a:endParaRPr lang="en-GB" dirty="0" smtClean="0"/>
          </a:p>
          <a:p>
            <a:pPr algn="just">
              <a:buNone/>
            </a:pPr>
            <a:endParaRPr lang="en-GB" dirty="0" smtClean="0"/>
          </a:p>
          <a:p>
            <a:pPr algn="just">
              <a:buNone/>
            </a:pPr>
            <a:endParaRPr lang="en-GB" dirty="0" smtClean="0"/>
          </a:p>
          <a:p>
            <a:pPr algn="just">
              <a:buNone/>
            </a:pPr>
            <a:endParaRPr lang="en-GB" dirty="0" smtClean="0"/>
          </a:p>
          <a:p>
            <a:pPr algn="just">
              <a:buNone/>
            </a:pPr>
            <a:endParaRPr lang="en-GB" dirty="0" smtClean="0"/>
          </a:p>
          <a:p>
            <a:pPr algn="just">
              <a:buNone/>
            </a:pPr>
            <a:endParaRPr lang="en-GB" sz="1700" dirty="0" smtClean="0"/>
          </a:p>
          <a:p>
            <a:pPr algn="just">
              <a:buNone/>
            </a:pPr>
            <a:r>
              <a:rPr lang="en-GB" sz="1700" dirty="0" smtClean="0"/>
              <a:t>    MSSA:  </a:t>
            </a:r>
            <a:r>
              <a:rPr lang="en-GB" sz="1700" dirty="0" err="1" smtClean="0"/>
              <a:t>Methicillin</a:t>
            </a:r>
            <a:r>
              <a:rPr lang="en-GB" sz="1700" dirty="0" smtClean="0"/>
              <a:t>-susceptible Staphylococcus aureus</a:t>
            </a:r>
          </a:p>
          <a:p>
            <a:pPr algn="just">
              <a:buNone/>
            </a:pPr>
            <a:r>
              <a:rPr lang="en-GB" sz="1700" dirty="0" smtClean="0"/>
              <a:t>    MRSA:  </a:t>
            </a:r>
            <a:r>
              <a:rPr lang="en-GB" sz="1800" dirty="0" err="1" smtClean="0"/>
              <a:t>Methicillin</a:t>
            </a:r>
            <a:r>
              <a:rPr lang="en-GB" sz="1800" dirty="0" smtClean="0"/>
              <a:t>-resistant Staphylococcus aureus</a:t>
            </a:r>
            <a:endParaRPr lang="en-GB" sz="1700" dirty="0" smtClean="0"/>
          </a:p>
          <a:p>
            <a:pPr algn="just">
              <a:buNone/>
            </a:pPr>
            <a:endParaRPr lang="en-GB" sz="1700" dirty="0"/>
          </a:p>
        </p:txBody>
      </p:sp>
      <p:pic>
        <p:nvPicPr>
          <p:cNvPr id="2051" name="Picture 3"/>
          <p:cNvPicPr>
            <a:picLocks noChangeAspect="1" noChangeArrowheads="1"/>
          </p:cNvPicPr>
          <p:nvPr/>
        </p:nvPicPr>
        <p:blipFill>
          <a:blip r:embed="rId2"/>
          <a:srcRect/>
          <a:stretch>
            <a:fillRect/>
          </a:stretch>
        </p:blipFill>
        <p:spPr bwMode="auto">
          <a:xfrm>
            <a:off x="609600" y="3657600"/>
            <a:ext cx="7239000"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DFU Infection Management Therapeutic Approaches</a:t>
            </a:r>
            <a:endParaRPr lang="en-GB" dirty="0"/>
          </a:p>
        </p:txBody>
      </p:sp>
      <p:sp>
        <p:nvSpPr>
          <p:cNvPr id="3" name="Content Placeholder 2"/>
          <p:cNvSpPr>
            <a:spLocks noGrp="1"/>
          </p:cNvSpPr>
          <p:nvPr>
            <p:ph sz="quarter" idx="1"/>
          </p:nvPr>
        </p:nvSpPr>
        <p:spPr>
          <a:xfrm>
            <a:off x="457200" y="1524000"/>
            <a:ext cx="7467600" cy="5029200"/>
          </a:xfrm>
        </p:spPr>
        <p:txBody>
          <a:bodyPr>
            <a:normAutofit/>
          </a:bodyPr>
          <a:lstStyle/>
          <a:p>
            <a:pPr algn="just"/>
            <a:r>
              <a:rPr lang="en-GB" sz="1600" dirty="0" smtClean="0"/>
              <a:t>Clinically, the current treatment in topical wound management includes </a:t>
            </a:r>
          </a:p>
          <a:p>
            <a:pPr algn="just"/>
            <a:endParaRPr lang="en-GB" sz="1600" dirty="0" smtClean="0"/>
          </a:p>
          <a:p>
            <a:pPr algn="just"/>
            <a:endParaRPr lang="en-GB" sz="1600" dirty="0" smtClean="0"/>
          </a:p>
          <a:p>
            <a:pPr algn="just"/>
            <a:endParaRPr lang="en-GB" sz="1600" dirty="0" smtClean="0"/>
          </a:p>
          <a:p>
            <a:pPr algn="just"/>
            <a:endParaRPr lang="en-GB" sz="1600" dirty="0" smtClean="0"/>
          </a:p>
          <a:p>
            <a:pPr algn="just">
              <a:buNone/>
            </a:pPr>
            <a:endParaRPr lang="en-GB" sz="1600" dirty="0" smtClean="0"/>
          </a:p>
          <a:p>
            <a:pPr algn="just">
              <a:buNone/>
            </a:pPr>
            <a:endParaRPr lang="en-GB" sz="1600" dirty="0" smtClean="0"/>
          </a:p>
          <a:p>
            <a:pPr algn="just">
              <a:buNone/>
            </a:pPr>
            <a:endParaRPr lang="en-GB" sz="1600" dirty="0" smtClean="0"/>
          </a:p>
          <a:p>
            <a:pPr algn="just">
              <a:buNone/>
            </a:pPr>
            <a:endParaRPr lang="en-GB" sz="1600" dirty="0" smtClean="0"/>
          </a:p>
          <a:p>
            <a:pPr algn="just"/>
            <a:endParaRPr lang="en-GB" sz="1600" dirty="0" smtClean="0"/>
          </a:p>
          <a:p>
            <a:pPr algn="just"/>
            <a:endParaRPr lang="en-GB" sz="1600" dirty="0" smtClean="0"/>
          </a:p>
          <a:p>
            <a:pPr algn="just"/>
            <a:r>
              <a:rPr lang="en-GB" sz="1600" dirty="0" smtClean="0"/>
              <a:t>Despite these available treatments for diabetic foot ulcer, the rate of amputation still stands at </a:t>
            </a:r>
            <a:r>
              <a:rPr lang="en-GB" sz="1600" b="1" dirty="0" smtClean="0"/>
              <a:t>~15%. </a:t>
            </a:r>
          </a:p>
          <a:p>
            <a:pPr algn="just"/>
            <a:r>
              <a:rPr lang="en-GB" sz="1600" dirty="0" smtClean="0"/>
              <a:t>Wound healing time can be </a:t>
            </a:r>
            <a:r>
              <a:rPr lang="en-GB" sz="1600" b="1" dirty="0" smtClean="0"/>
              <a:t>up to 20 weeks</a:t>
            </a:r>
            <a:r>
              <a:rPr lang="en-GB" sz="1600" dirty="0" smtClean="0"/>
              <a:t>. </a:t>
            </a:r>
            <a:r>
              <a:rPr lang="en-GB" sz="1200" dirty="0" smtClean="0">
                <a:solidFill>
                  <a:schemeClr val="accent1">
                    <a:lumMod val="75000"/>
                  </a:schemeClr>
                </a:solidFill>
                <a:latin typeface="Arial" pitchFamily="34" charset="0"/>
                <a:cs typeface="Arial" pitchFamily="34" charset="0"/>
              </a:rPr>
              <a:t>5</a:t>
            </a:r>
          </a:p>
          <a:p>
            <a:pPr algn="just">
              <a:buNone/>
            </a:pPr>
            <a:endParaRPr lang="en-GB" sz="1600" dirty="0" smtClean="0"/>
          </a:p>
        </p:txBody>
      </p:sp>
      <p:graphicFrame>
        <p:nvGraphicFramePr>
          <p:cNvPr id="4" name="Diagram 3"/>
          <p:cNvGraphicFramePr/>
          <p:nvPr/>
        </p:nvGraphicFramePr>
        <p:xfrm>
          <a:off x="1828800" y="1981200"/>
          <a:ext cx="4953000"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200" dirty="0" smtClean="0"/>
              <a:t>1.Debridement</a:t>
            </a:r>
            <a:endParaRPr lang="en-GB" dirty="0"/>
          </a:p>
        </p:txBody>
      </p:sp>
      <p:sp>
        <p:nvSpPr>
          <p:cNvPr id="3" name="Content Placeholder 2"/>
          <p:cNvSpPr>
            <a:spLocks noGrp="1"/>
          </p:cNvSpPr>
          <p:nvPr>
            <p:ph sz="quarter" idx="1"/>
          </p:nvPr>
        </p:nvSpPr>
        <p:spPr/>
        <p:txBody>
          <a:bodyPr>
            <a:normAutofit/>
          </a:bodyPr>
          <a:lstStyle/>
          <a:p>
            <a:pPr algn="just"/>
            <a:r>
              <a:rPr lang="en-GB" sz="1600" dirty="0" smtClean="0"/>
              <a:t>It is the removal of the bacterial biofilm and necrotic tissue.</a:t>
            </a:r>
          </a:p>
          <a:p>
            <a:pPr algn="just"/>
            <a:r>
              <a:rPr lang="en-GB" sz="1600" dirty="0" smtClean="0"/>
              <a:t>The accumulation of necrotic tissue around the wound area is a part of the normal healing process.</a:t>
            </a:r>
          </a:p>
          <a:p>
            <a:pPr algn="just"/>
            <a:r>
              <a:rPr lang="en-GB" sz="1600" dirty="0" smtClean="0"/>
              <a:t>However, excess necrotic tissue hinders the formation of new tissue, which is why debridement aids in increasing the speed of wound healing.</a:t>
            </a:r>
          </a:p>
          <a:p>
            <a:r>
              <a:rPr lang="en-GB" sz="1600" dirty="0" smtClean="0"/>
              <a:t>Using isotonic saline solutions (0.9% NaCl)</a:t>
            </a:r>
          </a:p>
        </p:txBody>
      </p:sp>
      <p:graphicFrame>
        <p:nvGraphicFramePr>
          <p:cNvPr id="4" name="Table 3"/>
          <p:cNvGraphicFramePr>
            <a:graphicFrameLocks noGrp="1"/>
          </p:cNvGraphicFramePr>
          <p:nvPr/>
        </p:nvGraphicFramePr>
        <p:xfrm>
          <a:off x="990600" y="3429000"/>
          <a:ext cx="6705600" cy="3084254"/>
        </p:xfrm>
        <a:graphic>
          <a:graphicData uri="http://schemas.openxmlformats.org/drawingml/2006/table">
            <a:tbl>
              <a:tblPr firstRow="1" bandRow="1">
                <a:tableStyleId>{5C22544A-7EE6-4342-B048-85BDC9FD1C3A}</a:tableStyleId>
              </a:tblPr>
              <a:tblGrid>
                <a:gridCol w="3352800"/>
                <a:gridCol w="3352800"/>
              </a:tblGrid>
              <a:tr h="361814">
                <a:tc>
                  <a:txBody>
                    <a:bodyPr/>
                    <a:lstStyle/>
                    <a:p>
                      <a:r>
                        <a:rPr lang="en-GB" dirty="0" smtClean="0"/>
                        <a:t>Active</a:t>
                      </a:r>
                      <a:endParaRPr lang="en-GB" dirty="0"/>
                    </a:p>
                  </a:txBody>
                  <a:tcPr/>
                </a:tc>
                <a:tc>
                  <a:txBody>
                    <a:bodyPr/>
                    <a:lstStyle/>
                    <a:p>
                      <a:r>
                        <a:rPr lang="en-GB" dirty="0" smtClean="0"/>
                        <a:t>Autolytic</a:t>
                      </a:r>
                      <a:endParaRPr lang="en-GB" dirty="0"/>
                    </a:p>
                  </a:txBody>
                  <a:tcPr/>
                </a:tc>
              </a:tr>
              <a:tr h="895395">
                <a:tc>
                  <a:txBody>
                    <a:bodyPr/>
                    <a:lstStyle/>
                    <a:p>
                      <a:pPr algn="just"/>
                      <a:r>
                        <a:rPr kumimoji="0" lang="en-GB" sz="1800" kern="1200" baseline="0" dirty="0" smtClean="0">
                          <a:solidFill>
                            <a:schemeClr val="dk1"/>
                          </a:solidFill>
                          <a:latin typeface="+mn-lt"/>
                          <a:ea typeface="+mn-ea"/>
                          <a:cs typeface="+mn-cs"/>
                        </a:rPr>
                        <a:t>Surgical debridement(manual techniques) usually causing</a:t>
                      </a:r>
                    </a:p>
                    <a:p>
                      <a:pPr algn="just"/>
                      <a:r>
                        <a:rPr kumimoji="0" lang="en-GB" sz="1800" kern="1200" baseline="0" dirty="0" smtClean="0">
                          <a:solidFill>
                            <a:schemeClr val="dk1"/>
                          </a:solidFill>
                          <a:latin typeface="+mn-lt"/>
                          <a:ea typeface="+mn-ea"/>
                          <a:cs typeface="+mn-cs"/>
                        </a:rPr>
                        <a:t>bleeding of the wound bed</a:t>
                      </a:r>
                      <a:endParaRPr lang="en-GB" dirty="0"/>
                    </a:p>
                  </a:txBody>
                  <a:tcPr/>
                </a:tc>
                <a:tc>
                  <a:txBody>
                    <a:bodyPr/>
                    <a:lstStyle/>
                    <a:p>
                      <a:r>
                        <a:rPr kumimoji="0" lang="en-GB" sz="1800" kern="1200" baseline="0" dirty="0" smtClean="0">
                          <a:solidFill>
                            <a:schemeClr val="dk1"/>
                          </a:solidFill>
                          <a:latin typeface="+mn-lt"/>
                          <a:ea typeface="+mn-ea"/>
                          <a:cs typeface="+mn-cs"/>
                        </a:rPr>
                        <a:t>Enhancing the moisture of the wound area to promote the natural shedding</a:t>
                      </a:r>
                      <a:endParaRPr lang="en-GB" dirty="0"/>
                    </a:p>
                  </a:txBody>
                  <a:tcPr/>
                </a:tc>
              </a:tr>
              <a:tr h="626777">
                <a:tc>
                  <a:txBody>
                    <a:bodyPr/>
                    <a:lstStyle/>
                    <a:p>
                      <a:r>
                        <a:rPr kumimoji="0" lang="en-GB" sz="1800" kern="1200" baseline="0" dirty="0" smtClean="0">
                          <a:solidFill>
                            <a:schemeClr val="dk1"/>
                          </a:solidFill>
                          <a:latin typeface="+mn-lt"/>
                          <a:ea typeface="+mn-ea"/>
                          <a:cs typeface="+mn-cs"/>
                        </a:rPr>
                        <a:t>Hydro-surgical debridement</a:t>
                      </a:r>
                    </a:p>
                    <a:p>
                      <a:r>
                        <a:rPr kumimoji="0" lang="en-GB" sz="1800" kern="1200" baseline="0" dirty="0" smtClean="0">
                          <a:solidFill>
                            <a:schemeClr val="dk1"/>
                          </a:solidFill>
                          <a:latin typeface="+mn-lt"/>
                          <a:ea typeface="+mn-ea"/>
                          <a:cs typeface="+mn-cs"/>
                        </a:rPr>
                        <a:t>(strong jet of water)</a:t>
                      </a:r>
                      <a:endParaRPr lang="en-GB" dirty="0"/>
                    </a:p>
                  </a:txBody>
                  <a:tcPr/>
                </a:tc>
                <a:tc>
                  <a:txBody>
                    <a:bodyPr/>
                    <a:lstStyle/>
                    <a:p>
                      <a:endParaRPr lang="en-GB" dirty="0"/>
                    </a:p>
                  </a:txBody>
                  <a:tcPr/>
                </a:tc>
              </a:tr>
              <a:tr h="1164014">
                <a:tc>
                  <a:txBody>
                    <a:bodyPr/>
                    <a:lstStyle/>
                    <a:p>
                      <a:r>
                        <a:rPr kumimoji="0" lang="en-GB" sz="1800" kern="1200" baseline="0" dirty="0" smtClean="0">
                          <a:solidFill>
                            <a:schemeClr val="dk1"/>
                          </a:solidFill>
                          <a:latin typeface="+mn-lt"/>
                          <a:ea typeface="+mn-ea"/>
                          <a:cs typeface="+mn-cs"/>
                        </a:rPr>
                        <a:t>Ultrasonic debridement </a:t>
                      </a:r>
                    </a:p>
                    <a:p>
                      <a:r>
                        <a:rPr kumimoji="0" lang="en-GB" sz="1800" kern="1200" baseline="0" dirty="0" smtClean="0">
                          <a:solidFill>
                            <a:schemeClr val="dk1"/>
                          </a:solidFill>
                          <a:latin typeface="+mn-lt"/>
                          <a:ea typeface="+mn-ea"/>
                          <a:cs typeface="+mn-cs"/>
                        </a:rPr>
                        <a:t>low-frequency waves (25 kHz) with  irrigation fluids</a:t>
                      </a:r>
                      <a:endParaRPr lang="en-GB" dirty="0"/>
                    </a:p>
                  </a:txBody>
                  <a:tcPr/>
                </a:tc>
                <a:tc>
                  <a:txBody>
                    <a:bodyPr/>
                    <a:lstStyle/>
                    <a:p>
                      <a:endParaRPr lang="en-GB"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Larval /</a:t>
            </a:r>
            <a:r>
              <a:rPr lang="en-GB" sz="3200" dirty="0" smtClean="0"/>
              <a:t> maggot therapy</a:t>
            </a:r>
            <a:endParaRPr lang="en-GB" dirty="0"/>
          </a:p>
        </p:txBody>
      </p:sp>
      <p:sp>
        <p:nvSpPr>
          <p:cNvPr id="3" name="Content Placeholder 2"/>
          <p:cNvSpPr>
            <a:spLocks noGrp="1"/>
          </p:cNvSpPr>
          <p:nvPr>
            <p:ph sz="quarter" idx="1"/>
          </p:nvPr>
        </p:nvSpPr>
        <p:spPr/>
        <p:txBody>
          <a:bodyPr>
            <a:normAutofit/>
          </a:bodyPr>
          <a:lstStyle/>
          <a:p>
            <a:pPr algn="just"/>
            <a:r>
              <a:rPr lang="en-GB" sz="2000" dirty="0" smtClean="0"/>
              <a:t>Larval therapy is practiced on chronic wounds for the removal of necrotic tissue and can stimulate the development of granulated tissue and kill bacteria that cause infection.</a:t>
            </a:r>
          </a:p>
          <a:p>
            <a:pPr algn="just"/>
            <a:r>
              <a:rPr lang="en-GB" sz="2000" b="1" i="1" dirty="0" err="1" smtClean="0"/>
              <a:t>Chrysomya</a:t>
            </a:r>
            <a:r>
              <a:rPr lang="en-GB" sz="2000" b="1" i="1" dirty="0" smtClean="0"/>
              <a:t> </a:t>
            </a:r>
            <a:r>
              <a:rPr lang="en-GB" sz="2000" b="1" i="1" dirty="0" err="1" smtClean="0"/>
              <a:t>megacephala</a:t>
            </a:r>
            <a:endParaRPr lang="en-GB" sz="2000" b="1" i="1" dirty="0" smtClean="0"/>
          </a:p>
          <a:p>
            <a:pPr algn="just">
              <a:buNone/>
            </a:pPr>
            <a:r>
              <a:rPr lang="en-GB" sz="2000" i="1" dirty="0" smtClean="0"/>
              <a:t>    </a:t>
            </a:r>
            <a:r>
              <a:rPr lang="en-GB" sz="2000" dirty="0" smtClean="0"/>
              <a:t>Recently, these larvae were used for 43 days, resulting in a </a:t>
            </a:r>
            <a:r>
              <a:rPr lang="en-GB" sz="2000" dirty="0" err="1" smtClean="0"/>
              <a:t>favorable</a:t>
            </a:r>
            <a:r>
              <a:rPr lang="en-GB" sz="2000" dirty="0" smtClean="0"/>
              <a:t> reduction in the damaged tissue and decreasing the area .of the ulcer in a 74-year-old patient.</a:t>
            </a:r>
            <a:r>
              <a:rPr lang="en-GB" sz="1200" dirty="0" smtClean="0">
                <a:solidFill>
                  <a:schemeClr val="accent1"/>
                </a:solidFill>
              </a:rPr>
              <a:t>8</a:t>
            </a:r>
          </a:p>
          <a:p>
            <a:pPr algn="just"/>
            <a:r>
              <a:rPr lang="en-GB" sz="2000" i="1" dirty="0" smtClean="0">
                <a:solidFill>
                  <a:schemeClr val="accent1"/>
                </a:solidFill>
              </a:rPr>
              <a:t> </a:t>
            </a:r>
            <a:r>
              <a:rPr lang="en-GB" sz="2000" dirty="0" smtClean="0"/>
              <a:t>Another study showed the use of the larva </a:t>
            </a:r>
            <a:r>
              <a:rPr lang="en-GB" sz="2000" b="1" i="1" dirty="0" err="1" smtClean="0"/>
              <a:t>Lucilia</a:t>
            </a:r>
            <a:r>
              <a:rPr lang="en-GB" sz="2000" b="1" i="1" dirty="0" smtClean="0"/>
              <a:t> </a:t>
            </a:r>
            <a:r>
              <a:rPr lang="en-GB" sz="2000" b="1" i="1" dirty="0" err="1" smtClean="0"/>
              <a:t>sericata</a:t>
            </a:r>
            <a:r>
              <a:rPr lang="en-GB" sz="2000" dirty="0" smtClean="0"/>
              <a:t>, finding that this type of larva produced </a:t>
            </a:r>
            <a:r>
              <a:rPr lang="en-GB" sz="2000" b="1" dirty="0" smtClean="0"/>
              <a:t>secretions with an antimicrobial action </a:t>
            </a:r>
            <a:r>
              <a:rPr lang="en-GB" sz="2000" dirty="0" smtClean="0"/>
              <a:t>in chronic wounds with infections that could not be healed. It can be considered a new anti-infective therapy.</a:t>
            </a:r>
            <a:r>
              <a:rPr lang="en-GB" sz="1200" dirty="0" smtClean="0">
                <a:solidFill>
                  <a:schemeClr val="accent1"/>
                </a:solidFill>
              </a:rPr>
              <a:t>9</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731838"/>
          </a:xfrm>
        </p:spPr>
        <p:txBody>
          <a:bodyPr/>
          <a:lstStyle/>
          <a:p>
            <a:r>
              <a:rPr lang="en-GB" dirty="0" smtClean="0"/>
              <a:t>2.Topical Antimicrobials</a:t>
            </a:r>
            <a:endParaRPr lang="en-GB" dirty="0"/>
          </a:p>
        </p:txBody>
      </p:sp>
      <p:sp>
        <p:nvSpPr>
          <p:cNvPr id="3" name="Content Placeholder 2"/>
          <p:cNvSpPr>
            <a:spLocks noGrp="1"/>
          </p:cNvSpPr>
          <p:nvPr>
            <p:ph sz="quarter" idx="1"/>
          </p:nvPr>
        </p:nvSpPr>
        <p:spPr>
          <a:xfrm>
            <a:off x="457200" y="914400"/>
            <a:ext cx="7467600" cy="5943600"/>
          </a:xfrm>
        </p:spPr>
        <p:txBody>
          <a:bodyPr>
            <a:normAutofit lnSpcReduction="10000"/>
          </a:bodyPr>
          <a:lstStyle/>
          <a:p>
            <a:pPr algn="just"/>
            <a:r>
              <a:rPr lang="en-GB" sz="1600" dirty="0" smtClean="0"/>
              <a:t>Not a preferred treatment for chronic wounds</a:t>
            </a:r>
          </a:p>
          <a:p>
            <a:pPr algn="just"/>
            <a:r>
              <a:rPr lang="en-GB" sz="1600" dirty="0" smtClean="0"/>
              <a:t>Potential for the development of contact dermatitis</a:t>
            </a:r>
          </a:p>
          <a:p>
            <a:r>
              <a:rPr lang="en-GB" b="1" i="1" dirty="0" err="1" smtClean="0"/>
              <a:t>Povidone</a:t>
            </a:r>
            <a:r>
              <a:rPr lang="en-GB" b="1" i="1" dirty="0" smtClean="0"/>
              <a:t> Iodine 10% Solution</a:t>
            </a:r>
          </a:p>
          <a:p>
            <a:pPr algn="just"/>
            <a:r>
              <a:rPr lang="en-GB" sz="1600" dirty="0" smtClean="0"/>
              <a:t>Broad-spectrum antibacterial agent that can penetrate the bacterial biofilm and promote wound healing.</a:t>
            </a:r>
          </a:p>
          <a:p>
            <a:pPr algn="just"/>
            <a:r>
              <a:rPr lang="en-GB" sz="1600" dirty="0" smtClean="0"/>
              <a:t>Short-term treatment</a:t>
            </a:r>
          </a:p>
          <a:p>
            <a:r>
              <a:rPr lang="en-GB" sz="1600" dirty="0" smtClean="0"/>
              <a:t>Chronic use can cause thyroid dysfunction, and it can be toxic to</a:t>
            </a:r>
          </a:p>
          <a:p>
            <a:r>
              <a:rPr lang="en-GB" sz="1600" dirty="0" smtClean="0"/>
              <a:t>granulation tissue.</a:t>
            </a:r>
          </a:p>
          <a:p>
            <a:r>
              <a:rPr lang="en-GB" b="1" i="1" dirty="0" err="1" smtClean="0"/>
              <a:t>Chlorhexidine</a:t>
            </a:r>
            <a:endParaRPr lang="en-GB" b="1" i="1" dirty="0" smtClean="0"/>
          </a:p>
          <a:p>
            <a:r>
              <a:rPr lang="en-GB" sz="1600" dirty="0" smtClean="0"/>
              <a:t>This agent has a broad antibacterial </a:t>
            </a:r>
            <a:r>
              <a:rPr lang="en-GB" sz="1600" dirty="0" err="1" smtClean="0"/>
              <a:t>eect</a:t>
            </a:r>
            <a:r>
              <a:rPr lang="en-GB" sz="1600" dirty="0" smtClean="0"/>
              <a:t> and promotes wound healing.</a:t>
            </a:r>
          </a:p>
          <a:p>
            <a:r>
              <a:rPr lang="en-GB" sz="1600" dirty="0" smtClean="0"/>
              <a:t>However, it may damage cartilage tissue</a:t>
            </a:r>
          </a:p>
          <a:p>
            <a:r>
              <a:rPr lang="en-GB" b="1" i="1" dirty="0" smtClean="0"/>
              <a:t>Acetic Acid 5%</a:t>
            </a:r>
          </a:p>
          <a:p>
            <a:r>
              <a:rPr lang="en-GB" sz="1600" dirty="0" smtClean="0"/>
              <a:t>Useful treatment against bacteria from the genus Pseudomonas and other Gram-negative bacteria. </a:t>
            </a:r>
          </a:p>
          <a:p>
            <a:r>
              <a:rPr lang="en-GB" sz="1600" dirty="0" smtClean="0"/>
              <a:t>It can produce tissue toxicity and cause fibroblast growth inhibition</a:t>
            </a:r>
          </a:p>
          <a:p>
            <a:r>
              <a:rPr lang="en-GB" b="1" i="1" dirty="0" smtClean="0"/>
              <a:t>Hydrogen Peroxide</a:t>
            </a:r>
          </a:p>
          <a:p>
            <a:r>
              <a:rPr lang="en-GB" sz="1600" dirty="0" smtClean="0"/>
              <a:t>Has activities against Gram-positive bacteria. </a:t>
            </a:r>
          </a:p>
          <a:p>
            <a:r>
              <a:rPr lang="en-GB" sz="1600" dirty="0" smtClean="0"/>
              <a:t>Its main adverse effect is a risk of </a:t>
            </a:r>
            <a:r>
              <a:rPr lang="en-GB" sz="1600" dirty="0" err="1" smtClean="0"/>
              <a:t>bullae</a:t>
            </a:r>
            <a:r>
              <a:rPr lang="en-GB" sz="1600" dirty="0" smtClean="0"/>
              <a:t> (fluid filled sac) formation</a:t>
            </a:r>
          </a:p>
          <a:p>
            <a:endParaRPr lang="en-GB" dirty="0" smtClean="0"/>
          </a:p>
          <a:p>
            <a:endParaRPr lang="en-GB" sz="16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GB" dirty="0" smtClean="0"/>
              <a:t>Contents</a:t>
            </a:r>
            <a:endParaRPr lang="en-GB" dirty="0"/>
          </a:p>
        </p:txBody>
      </p:sp>
      <p:sp>
        <p:nvSpPr>
          <p:cNvPr id="3" name="Content Placeholder 2"/>
          <p:cNvSpPr>
            <a:spLocks noGrp="1"/>
          </p:cNvSpPr>
          <p:nvPr>
            <p:ph sz="quarter" idx="1"/>
          </p:nvPr>
        </p:nvSpPr>
        <p:spPr>
          <a:xfrm>
            <a:off x="457200" y="1371600"/>
            <a:ext cx="7467600" cy="5181600"/>
          </a:xfrm>
        </p:spPr>
        <p:txBody>
          <a:bodyPr>
            <a:normAutofit lnSpcReduction="10000"/>
          </a:bodyPr>
          <a:lstStyle/>
          <a:p>
            <a:r>
              <a:rPr lang="en-GB" dirty="0" smtClean="0"/>
              <a:t>Diabetes</a:t>
            </a:r>
          </a:p>
          <a:p>
            <a:r>
              <a:rPr lang="en-GB" dirty="0" smtClean="0"/>
              <a:t>Prevalence</a:t>
            </a:r>
          </a:p>
          <a:p>
            <a:r>
              <a:rPr lang="en-GB" dirty="0" smtClean="0"/>
              <a:t>Types of diabetes(IDF)</a:t>
            </a:r>
          </a:p>
          <a:p>
            <a:r>
              <a:rPr lang="en-GB" dirty="0" smtClean="0"/>
              <a:t>Chronic complication of  Diabetes</a:t>
            </a:r>
          </a:p>
          <a:p>
            <a:r>
              <a:rPr lang="en-GB" dirty="0" smtClean="0"/>
              <a:t>Diabetic foot ulcers (DFUs)</a:t>
            </a:r>
          </a:p>
          <a:p>
            <a:r>
              <a:rPr lang="en-GB" dirty="0" smtClean="0"/>
              <a:t>Prevalence and economic burden of DFUs</a:t>
            </a:r>
          </a:p>
          <a:p>
            <a:r>
              <a:rPr lang="en-GB" dirty="0" smtClean="0"/>
              <a:t>Patients at High Risk and Risk Factor</a:t>
            </a:r>
          </a:p>
          <a:p>
            <a:r>
              <a:rPr lang="en-GB" dirty="0" smtClean="0"/>
              <a:t>Preventive Test</a:t>
            </a:r>
          </a:p>
          <a:p>
            <a:r>
              <a:rPr lang="en-GB" dirty="0" smtClean="0"/>
              <a:t>Microbiota in DFUs</a:t>
            </a:r>
          </a:p>
          <a:p>
            <a:r>
              <a:rPr lang="en-GB" dirty="0" smtClean="0"/>
              <a:t>DFU Management (Therapeutic Approaches)</a:t>
            </a:r>
          </a:p>
          <a:p>
            <a:r>
              <a:rPr lang="en-GB" dirty="0" smtClean="0"/>
              <a:t>Plants used in DFU</a:t>
            </a:r>
          </a:p>
          <a:p>
            <a:r>
              <a:rPr lang="en-GB" dirty="0" smtClean="0"/>
              <a:t>Protocol for wound healing</a:t>
            </a:r>
          </a:p>
          <a:p>
            <a:pPr>
              <a:buNone/>
            </a:pP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467600" cy="609600"/>
          </a:xfrm>
        </p:spPr>
        <p:txBody>
          <a:bodyPr/>
          <a:lstStyle/>
          <a:p>
            <a:pPr lvl="0"/>
            <a:r>
              <a:rPr lang="en-GB" sz="3200" dirty="0" smtClean="0"/>
              <a:t>3.dressing</a:t>
            </a:r>
            <a:endParaRPr lang="en-GB" dirty="0"/>
          </a:p>
        </p:txBody>
      </p:sp>
      <p:sp>
        <p:nvSpPr>
          <p:cNvPr id="3" name="Content Placeholder 2"/>
          <p:cNvSpPr>
            <a:spLocks noGrp="1"/>
          </p:cNvSpPr>
          <p:nvPr>
            <p:ph sz="quarter" idx="1"/>
          </p:nvPr>
        </p:nvSpPr>
        <p:spPr>
          <a:xfrm>
            <a:off x="457200" y="1066800"/>
            <a:ext cx="7467600" cy="5334000"/>
          </a:xfrm>
        </p:spPr>
        <p:txBody>
          <a:bodyPr>
            <a:normAutofit fontScale="92500" lnSpcReduction="10000"/>
          </a:bodyPr>
          <a:lstStyle/>
          <a:p>
            <a:r>
              <a:rPr lang="en-GB" sz="2600" b="1" i="1" dirty="0" smtClean="0"/>
              <a:t>Hydrogels</a:t>
            </a:r>
          </a:p>
          <a:p>
            <a:pPr algn="just">
              <a:buFont typeface="Wingdings" pitchFamily="2" charset="2"/>
              <a:buChar char="§"/>
            </a:pPr>
            <a:r>
              <a:rPr lang="en-GB" sz="1800" dirty="0" smtClean="0"/>
              <a:t>Insoluble copolymers </a:t>
            </a:r>
            <a:r>
              <a:rPr lang="en-GB" sz="1800" b="1" dirty="0" smtClean="0"/>
              <a:t>capable of binding water molecules</a:t>
            </a:r>
            <a:r>
              <a:rPr lang="en-GB" sz="1800" dirty="0" smtClean="0"/>
              <a:t>. The water in the matrix can be donated to wounds and, conversely, the matrix is capable of absorbing wound exudates, thereby maintaining an optimal level of moisture in the wound.</a:t>
            </a:r>
          </a:p>
          <a:p>
            <a:pPr algn="just">
              <a:buFont typeface="Wingdings" pitchFamily="2" charset="2"/>
              <a:buChar char="§"/>
            </a:pPr>
            <a:r>
              <a:rPr lang="en-GB" sz="1800" dirty="0" smtClean="0"/>
              <a:t>Some evidence suggests that hydrogel dressings are more effective in healing DFUs than other dressings.</a:t>
            </a:r>
          </a:p>
          <a:p>
            <a:r>
              <a:rPr lang="en-GB" sz="2600" b="1" i="1" dirty="0" smtClean="0"/>
              <a:t>Alginate Dressings</a:t>
            </a:r>
          </a:p>
          <a:p>
            <a:pPr algn="just">
              <a:buFont typeface="Wingdings" pitchFamily="2" charset="2"/>
              <a:buChar char="§"/>
            </a:pPr>
            <a:r>
              <a:rPr lang="en-GB" sz="1800" dirty="0" smtClean="0"/>
              <a:t> Alginate products (calcium alginate, calcium sodium alginate, or  alginic acid )</a:t>
            </a:r>
          </a:p>
          <a:p>
            <a:pPr algn="just">
              <a:buFont typeface="Wingdings" pitchFamily="2" charset="2"/>
              <a:buChar char="§"/>
            </a:pPr>
            <a:r>
              <a:rPr lang="en-GB" sz="1800" dirty="0" smtClean="0"/>
              <a:t> Similarly to hydrogels</a:t>
            </a:r>
          </a:p>
          <a:p>
            <a:r>
              <a:rPr lang="en-GB" sz="2600" b="1" i="1" dirty="0" smtClean="0"/>
              <a:t>Hydrocolloids </a:t>
            </a:r>
          </a:p>
          <a:p>
            <a:pPr algn="just">
              <a:buFont typeface="Wingdings" pitchFamily="2" charset="2"/>
              <a:buChar char="§"/>
            </a:pPr>
            <a:r>
              <a:rPr lang="en-GB" sz="1800" dirty="0" smtClean="0"/>
              <a:t>Hydrophilic carboxy components and hydrophobic methylcellulose bound to a polyurethane film.</a:t>
            </a:r>
          </a:p>
          <a:p>
            <a:pPr algn="just">
              <a:buFont typeface="Wingdings" pitchFamily="2" charset="2"/>
              <a:buChar char="§"/>
            </a:pPr>
            <a:r>
              <a:rPr lang="en-GB" sz="1800" dirty="0" smtClean="0"/>
              <a:t>They are also self-adherent and long-wearing.</a:t>
            </a:r>
          </a:p>
          <a:p>
            <a:pPr algn="just">
              <a:buFont typeface="Wingdings" pitchFamily="2" charset="2"/>
              <a:buChar char="§"/>
            </a:pPr>
            <a:r>
              <a:rPr lang="en-GB" sz="1800" b="1" dirty="0" smtClean="0"/>
              <a:t>Limitation</a:t>
            </a:r>
            <a:r>
              <a:rPr lang="en-GB" sz="1800" dirty="0" smtClean="0"/>
              <a:t>: Disturb the wound area during removal and allergic reactions </a:t>
            </a:r>
          </a:p>
          <a:p>
            <a:pPr>
              <a:buNone/>
            </a:pPr>
            <a:endParaRPr lang="en-GB" sz="16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Biological products for  treatment of DFUs</a:t>
            </a:r>
            <a:endParaRPr lang="en-GB" dirty="0"/>
          </a:p>
        </p:txBody>
      </p:sp>
      <p:sp>
        <p:nvSpPr>
          <p:cNvPr id="3" name="Content Placeholder 2"/>
          <p:cNvSpPr>
            <a:spLocks noGrp="1"/>
          </p:cNvSpPr>
          <p:nvPr>
            <p:ph sz="quarter" idx="1"/>
          </p:nvPr>
        </p:nvSpPr>
        <p:spPr/>
        <p:txBody>
          <a:bodyPr/>
          <a:lstStyle/>
          <a:p>
            <a:pPr>
              <a:buNone/>
            </a:pPr>
            <a:r>
              <a:rPr lang="en-GB" dirty="0" smtClean="0"/>
              <a:t>   Growth factor and non-growth factor proteins</a:t>
            </a:r>
            <a:endParaRPr lang="en-GB" dirty="0"/>
          </a:p>
        </p:txBody>
      </p:sp>
      <p:pic>
        <p:nvPicPr>
          <p:cNvPr id="3074" name="Picture 2"/>
          <p:cNvPicPr>
            <a:picLocks noChangeAspect="1" noChangeArrowheads="1"/>
          </p:cNvPicPr>
          <p:nvPr/>
        </p:nvPicPr>
        <p:blipFill>
          <a:blip r:embed="rId2"/>
          <a:srcRect/>
          <a:stretch>
            <a:fillRect/>
          </a:stretch>
        </p:blipFill>
        <p:spPr bwMode="auto">
          <a:xfrm>
            <a:off x="685800" y="2133600"/>
            <a:ext cx="7315200"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bioengineering and cell culture</a:t>
            </a:r>
            <a:endParaRPr lang="en-GB" dirty="0"/>
          </a:p>
        </p:txBody>
      </p:sp>
      <p:pic>
        <p:nvPicPr>
          <p:cNvPr id="4099" name="Picture 3"/>
          <p:cNvPicPr>
            <a:picLocks noGrp="1" noChangeAspect="1" noChangeArrowheads="1"/>
          </p:cNvPicPr>
          <p:nvPr>
            <p:ph sz="quarter" idx="1"/>
          </p:nvPr>
        </p:nvPicPr>
        <p:blipFill>
          <a:blip r:embed="rId2"/>
          <a:srcRect/>
          <a:stretch>
            <a:fillRect/>
          </a:stretch>
        </p:blipFill>
        <p:spPr bwMode="auto">
          <a:xfrm>
            <a:off x="280702" y="1752600"/>
            <a:ext cx="8025098"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   Plants used in treatment of DFU</a:t>
            </a:r>
            <a:endParaRPr lang="en-GB" dirty="0"/>
          </a:p>
        </p:txBody>
      </p:sp>
      <p:pic>
        <p:nvPicPr>
          <p:cNvPr id="10" name="Content Placeholder 3" descr="Picture2.png"/>
          <p:cNvPicPr>
            <a:picLocks noGrp="1" noChangeAspect="1"/>
          </p:cNvPicPr>
          <p:nvPr>
            <p:ph sz="quarter" idx="1"/>
          </p:nvPr>
        </p:nvPicPr>
        <p:blipFill>
          <a:blip r:embed="rId2"/>
          <a:stretch>
            <a:fillRect/>
          </a:stretch>
        </p:blipFill>
        <p:spPr>
          <a:xfrm>
            <a:off x="914400" y="1447800"/>
            <a:ext cx="7086600" cy="484592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Wagner's classification of diabetic foot ulcers</a:t>
            </a:r>
            <a:endParaRPr lang="en-GB" dirty="0"/>
          </a:p>
        </p:txBody>
      </p:sp>
      <p:pic>
        <p:nvPicPr>
          <p:cNvPr id="4" name="Content Placeholder 3" descr="Wagners-classification-of-diabetic-foot-ulcers.png"/>
          <p:cNvPicPr>
            <a:picLocks noGrp="1" noChangeAspect="1"/>
          </p:cNvPicPr>
          <p:nvPr>
            <p:ph sz="quarter" idx="1"/>
          </p:nvPr>
        </p:nvPicPr>
        <p:blipFill>
          <a:blip r:embed="rId2"/>
          <a:stretch>
            <a:fillRect/>
          </a:stretch>
        </p:blipFill>
        <p:spPr>
          <a:xfrm>
            <a:off x="609600" y="1905000"/>
            <a:ext cx="7520303" cy="33655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Delay Healing Process in DFU</a:t>
            </a:r>
            <a:endParaRPr lang="en-GB" dirty="0"/>
          </a:p>
        </p:txBody>
      </p:sp>
      <p:sp>
        <p:nvSpPr>
          <p:cNvPr id="3" name="Content Placeholder 2"/>
          <p:cNvSpPr>
            <a:spLocks noGrp="1"/>
          </p:cNvSpPr>
          <p:nvPr>
            <p:ph sz="quarter" idx="1"/>
          </p:nvPr>
        </p:nvSpPr>
        <p:spPr>
          <a:xfrm>
            <a:off x="457200" y="1600200"/>
            <a:ext cx="7620000" cy="4873752"/>
          </a:xfrm>
        </p:spPr>
        <p:txBody>
          <a:bodyPr>
            <a:normAutofit fontScale="77500" lnSpcReduction="20000"/>
          </a:bodyPr>
          <a:lstStyle/>
          <a:p>
            <a:pPr algn="just"/>
            <a:r>
              <a:rPr lang="en-GB" dirty="0" smtClean="0"/>
              <a:t>The healing process generally occurs in three stages</a:t>
            </a:r>
          </a:p>
          <a:p>
            <a:pPr marL="457200" indent="-457200" algn="just">
              <a:buClrTx/>
              <a:buFont typeface="+mj-lt"/>
              <a:buAutoNum type="arabicPeriod"/>
            </a:pPr>
            <a:r>
              <a:rPr lang="en-GB" dirty="0" smtClean="0"/>
              <a:t>     </a:t>
            </a:r>
            <a:r>
              <a:rPr lang="en-GB" b="1" dirty="0" smtClean="0"/>
              <a:t>Inflammation </a:t>
            </a:r>
          </a:p>
          <a:p>
            <a:pPr marL="457200" indent="-457200" algn="just">
              <a:buClrTx/>
              <a:buFont typeface="+mj-lt"/>
              <a:buAutoNum type="arabicPeriod"/>
            </a:pPr>
            <a:r>
              <a:rPr lang="en-GB" b="1" dirty="0" smtClean="0"/>
              <a:t>     Proliferation</a:t>
            </a:r>
          </a:p>
          <a:p>
            <a:pPr marL="457200" indent="-457200" algn="just">
              <a:buClrTx/>
              <a:buFont typeface="+mj-lt"/>
              <a:buAutoNum type="arabicPeriod"/>
            </a:pPr>
            <a:r>
              <a:rPr lang="en-GB" b="1" dirty="0" smtClean="0"/>
              <a:t>     Remodelling</a:t>
            </a:r>
            <a:r>
              <a:rPr lang="en-GB" dirty="0" smtClean="0"/>
              <a:t> </a:t>
            </a:r>
          </a:p>
          <a:p>
            <a:pPr marL="457200" indent="-457200" algn="just">
              <a:buClrTx/>
              <a:buNone/>
            </a:pPr>
            <a:r>
              <a:rPr lang="en-GB" dirty="0" smtClean="0"/>
              <a:t>       </a:t>
            </a:r>
            <a:r>
              <a:rPr lang="en-GB" sz="2500" dirty="0" smtClean="0"/>
              <a:t>Depending upon the extent of damage and the host’s ability     to repair tissue.</a:t>
            </a:r>
          </a:p>
          <a:p>
            <a:pPr algn="just"/>
            <a:r>
              <a:rPr lang="en-GB" dirty="0" smtClean="0"/>
              <a:t>However, recovery of the early phase of wound (inflammatory phase) will greatly influence the overall integrity of the healing process. </a:t>
            </a:r>
          </a:p>
          <a:p>
            <a:pPr algn="just"/>
            <a:r>
              <a:rPr lang="en-GB" dirty="0" smtClean="0"/>
              <a:t>Former studies showed that </a:t>
            </a:r>
            <a:r>
              <a:rPr lang="en-GB" b="1" dirty="0" smtClean="0"/>
              <a:t>high glucose concentration </a:t>
            </a:r>
            <a:r>
              <a:rPr lang="en-GB" dirty="0" smtClean="0"/>
              <a:t>leads to formation of sugar-derived substances called </a:t>
            </a:r>
            <a:r>
              <a:rPr lang="en-GB" b="1" dirty="0" smtClean="0"/>
              <a:t>advanced glycation end products</a:t>
            </a:r>
            <a:r>
              <a:rPr lang="en-GB" dirty="0" smtClean="0"/>
              <a:t> (AGEs) that </a:t>
            </a:r>
            <a:r>
              <a:rPr lang="en-GB" b="1" dirty="0" smtClean="0"/>
              <a:t>inhibit</a:t>
            </a:r>
            <a:r>
              <a:rPr lang="en-GB" dirty="0" smtClean="0"/>
              <a:t> the wound healing process by delaying inflammatory and proliferation phases of the process.</a:t>
            </a:r>
            <a:r>
              <a:rPr lang="en-GB" sz="1400" dirty="0" smtClean="0">
                <a:solidFill>
                  <a:schemeClr val="accent1">
                    <a:lumMod val="75000"/>
                  </a:schemeClr>
                </a:solidFill>
                <a:latin typeface="Arial" pitchFamily="34" charset="0"/>
                <a:cs typeface="Arial" pitchFamily="34" charset="0"/>
              </a:rPr>
              <a:t>6</a:t>
            </a:r>
            <a:r>
              <a:rPr lang="en-GB" dirty="0" smtClean="0"/>
              <a:t> </a:t>
            </a:r>
          </a:p>
          <a:p>
            <a:pPr algn="just"/>
            <a:r>
              <a:rPr lang="en-GB" dirty="0" smtClean="0"/>
              <a:t>This eventually leads to </a:t>
            </a:r>
            <a:r>
              <a:rPr lang="en-GB" b="1" dirty="0" smtClean="0"/>
              <a:t>generation of free radicals resulting imbalance</a:t>
            </a:r>
            <a:r>
              <a:rPr lang="en-GB" dirty="0" smtClean="0"/>
              <a:t> in the level of free radicals and antioxidants which </a:t>
            </a:r>
            <a:r>
              <a:rPr lang="en-GB" b="1" dirty="0" smtClean="0"/>
              <a:t>induces oxidative stress and tissue damage followed by delayed wound healing</a:t>
            </a:r>
            <a:r>
              <a:rPr lang="en-GB" dirty="0" smtClean="0"/>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smtClean="0"/>
              <a:t>Plant x effect on Wound Healing in</a:t>
            </a:r>
            <a:br>
              <a:rPr lang="en-GB" b="1" dirty="0" smtClean="0"/>
            </a:br>
            <a:r>
              <a:rPr lang="en-GB" b="1" dirty="0" smtClean="0"/>
              <a:t>Streptozotocin-Induced Diabetic Rats</a:t>
            </a:r>
            <a:endParaRPr lang="en-GB" dirty="0"/>
          </a:p>
        </p:txBody>
      </p:sp>
      <p:sp>
        <p:nvSpPr>
          <p:cNvPr id="5" name="Content Placeholder 4"/>
          <p:cNvSpPr>
            <a:spLocks noGrp="1"/>
          </p:cNvSpPr>
          <p:nvPr>
            <p:ph sz="quarter" idx="1"/>
          </p:nvPr>
        </p:nvSpPr>
        <p:spPr/>
        <p:txBody>
          <a:bodyPr>
            <a:normAutofit/>
          </a:bodyPr>
          <a:lstStyle/>
          <a:p>
            <a:r>
              <a:rPr lang="en-GB" b="1" i="1" dirty="0" smtClean="0"/>
              <a:t>Induction of Diabetes</a:t>
            </a:r>
          </a:p>
          <a:p>
            <a:pPr algn="just">
              <a:buNone/>
            </a:pPr>
            <a:r>
              <a:rPr lang="en-GB" sz="1600" dirty="0" smtClean="0"/>
              <a:t>     For insulin-deficient diabetes, rats were fasted overnight before receiving a single </a:t>
            </a:r>
            <a:r>
              <a:rPr lang="en-GB" sz="1600" dirty="0" err="1" smtClean="0"/>
              <a:t>intraperitoneal</a:t>
            </a:r>
            <a:r>
              <a:rPr lang="en-GB" sz="1600" dirty="0" smtClean="0"/>
              <a:t> injection </a:t>
            </a:r>
            <a:r>
              <a:rPr lang="en-GB" sz="1600" b="1" dirty="0" smtClean="0"/>
              <a:t>(50 mg/kg in 0.9% sterile saline) </a:t>
            </a:r>
            <a:r>
              <a:rPr lang="en-GB" sz="1600" dirty="0" smtClean="0"/>
              <a:t>of streptozotocin (STZ).</a:t>
            </a:r>
          </a:p>
          <a:p>
            <a:pPr>
              <a:buNone/>
            </a:pPr>
            <a:r>
              <a:rPr lang="en-GB" sz="1600" dirty="0" smtClean="0"/>
              <a:t>     </a:t>
            </a:r>
            <a:r>
              <a:rPr lang="en-GB" sz="1600" dirty="0" err="1" smtClean="0"/>
              <a:t>Hyperglycemia</a:t>
            </a:r>
            <a:r>
              <a:rPr lang="en-GB" sz="1600" dirty="0" smtClean="0"/>
              <a:t> (15 </a:t>
            </a:r>
            <a:r>
              <a:rPr lang="en-GB" sz="1600" dirty="0" err="1" smtClean="0"/>
              <a:t>mmol</a:t>
            </a:r>
            <a:r>
              <a:rPr lang="en-GB" sz="1600" dirty="0" smtClean="0"/>
              <a:t>/L or greater) was confirmed 2 days later by measurement </a:t>
            </a:r>
            <a:r>
              <a:rPr lang="en-GB" sz="1600" dirty="0" err="1" smtClean="0"/>
              <a:t>wih</a:t>
            </a:r>
            <a:r>
              <a:rPr lang="en-GB" sz="1600" dirty="0" smtClean="0"/>
              <a:t> </a:t>
            </a:r>
            <a:r>
              <a:rPr lang="en-GB" sz="1600" dirty="0" err="1" smtClean="0"/>
              <a:t>accu</a:t>
            </a:r>
            <a:r>
              <a:rPr lang="en-GB" sz="1600" dirty="0" smtClean="0"/>
              <a:t>-check active </a:t>
            </a:r>
            <a:r>
              <a:rPr lang="en-GB" sz="1600" dirty="0" err="1" smtClean="0"/>
              <a:t>glucometer</a:t>
            </a:r>
            <a:r>
              <a:rPr lang="en-GB" sz="1600" dirty="0" smtClean="0"/>
              <a:t>.</a:t>
            </a:r>
          </a:p>
          <a:p>
            <a:r>
              <a:rPr lang="en-GB" b="1" i="1" dirty="0" smtClean="0"/>
              <a:t>Plant Material and Extract Preparation</a:t>
            </a:r>
          </a:p>
          <a:p>
            <a:pPr algn="just">
              <a:buNone/>
            </a:pPr>
            <a:r>
              <a:rPr lang="en-GB" sz="2000" i="1" dirty="0" smtClean="0"/>
              <a:t>    </a:t>
            </a:r>
            <a:r>
              <a:rPr lang="en-GB" sz="1600" dirty="0" err="1" smtClean="0"/>
              <a:t>Aq</a:t>
            </a:r>
            <a:r>
              <a:rPr lang="en-GB" sz="1600" dirty="0" smtClean="0"/>
              <a:t> extracts of 0.5 % ,1 % and 2 % of plant X will use for the study, will collect from District Sargodha, Pakistan during the month of xxx 2021 and will identify by Dr. </a:t>
            </a:r>
            <a:r>
              <a:rPr lang="en-GB" sz="1600" dirty="0" err="1" smtClean="0"/>
              <a:t>Waqas</a:t>
            </a:r>
            <a:r>
              <a:rPr lang="en-GB" sz="1600" dirty="0" smtClean="0"/>
              <a:t>, botanist, University of Sargodha, Pakistan. A voucher will deposit in the herbarium, College of Pharmacy, University of Sargodha for future reference.</a:t>
            </a:r>
          </a:p>
          <a:p>
            <a:r>
              <a:rPr lang="en-GB" b="1" i="1" dirty="0" smtClean="0"/>
              <a:t>Excision Wound Model </a:t>
            </a:r>
          </a:p>
          <a:p>
            <a:pPr>
              <a:buNone/>
            </a:pPr>
            <a:r>
              <a:rPr lang="en-GB" sz="2000" i="1" dirty="0" smtClean="0"/>
              <a:t>    </a:t>
            </a:r>
            <a:r>
              <a:rPr lang="en-GB" sz="1600" dirty="0" smtClean="0"/>
              <a:t>30 healthy male Wistar rats weighing approximately 160 to 180 g and 7 weeks of age were randomized into 5 groups of 6 rats each.</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7467600" cy="5559552"/>
          </a:xfrm>
        </p:spPr>
        <p:txBody>
          <a:bodyPr>
            <a:normAutofit/>
          </a:bodyPr>
          <a:lstStyle/>
          <a:p>
            <a:pPr algn="just">
              <a:buNone/>
            </a:pPr>
            <a:r>
              <a:rPr lang="en-GB" sz="1600" dirty="0" smtClean="0"/>
              <a:t>     After </a:t>
            </a:r>
            <a:r>
              <a:rPr lang="en-GB" sz="1600" dirty="0" smtClean="0"/>
              <a:t>induction of </a:t>
            </a:r>
            <a:r>
              <a:rPr lang="en-GB" sz="1600" dirty="0" err="1" smtClean="0"/>
              <a:t>anesthesia</a:t>
            </a:r>
            <a:r>
              <a:rPr lang="en-GB" sz="1600" dirty="0" smtClean="0"/>
              <a:t> with </a:t>
            </a:r>
            <a:r>
              <a:rPr lang="en-GB" sz="1600" b="1" dirty="0" err="1" smtClean="0"/>
              <a:t>Xylazine</a:t>
            </a:r>
            <a:r>
              <a:rPr lang="en-GB" sz="1600" b="1" dirty="0" smtClean="0"/>
              <a:t> </a:t>
            </a:r>
            <a:r>
              <a:rPr lang="en-GB" sz="1600" b="1" dirty="0" err="1" smtClean="0"/>
              <a:t>HCl</a:t>
            </a:r>
            <a:r>
              <a:rPr lang="en-GB" sz="1600" b="1" dirty="0" smtClean="0"/>
              <a:t> 2% </a:t>
            </a:r>
            <a:r>
              <a:rPr lang="en-GB" sz="1600" dirty="0" smtClean="0"/>
              <a:t>(5 mg/kg/IP)and </a:t>
            </a:r>
            <a:r>
              <a:rPr lang="en-GB" sz="1600" b="1" dirty="0" err="1" smtClean="0"/>
              <a:t>ketamine</a:t>
            </a:r>
            <a:r>
              <a:rPr lang="en-GB" sz="1600" b="1" dirty="0" smtClean="0"/>
              <a:t> </a:t>
            </a:r>
            <a:r>
              <a:rPr lang="en-GB" sz="1600" b="1" dirty="0" err="1" smtClean="0"/>
              <a:t>HCl</a:t>
            </a:r>
            <a:r>
              <a:rPr lang="en-GB" sz="1600" b="1" dirty="0" smtClean="0"/>
              <a:t> 10% </a:t>
            </a:r>
            <a:r>
              <a:rPr lang="en-GB" sz="1600" dirty="0" smtClean="0"/>
              <a:t>(60 mg/kg/IP) rats were fixed in a ventral position on a surgery table. Following shaving and aseptic preparation, a </a:t>
            </a:r>
            <a:r>
              <a:rPr lang="en-GB" sz="1600" b="1" dirty="0" smtClean="0"/>
              <a:t>circular excision wound</a:t>
            </a:r>
            <a:r>
              <a:rPr lang="en-GB" sz="1600" dirty="0" smtClean="0"/>
              <a:t> was made by cutting away approximately 115 mm2 full thickness of predetermined area on the anterior-dorsal side of each rat</a:t>
            </a:r>
            <a:r>
              <a:rPr lang="en-GB" sz="1600" dirty="0" smtClean="0"/>
              <a:t>.</a:t>
            </a:r>
            <a:endParaRPr lang="en-GB" sz="1600" dirty="0" smtClean="0"/>
          </a:p>
          <a:p>
            <a:r>
              <a:rPr lang="en-GB" b="1" i="1" dirty="0" smtClean="0"/>
              <a:t>Evaluation of wound contraction percentage and wound closure time </a:t>
            </a:r>
          </a:p>
          <a:p>
            <a:pPr>
              <a:buNone/>
            </a:pPr>
            <a:endParaRPr lang="en-GB" dirty="0" smtClean="0"/>
          </a:p>
          <a:p>
            <a:pPr>
              <a:buNone/>
            </a:pPr>
            <a:endParaRPr lang="en-GB" dirty="0" smtClean="0"/>
          </a:p>
          <a:p>
            <a:pPr>
              <a:buNone/>
            </a:pPr>
            <a:endParaRPr lang="en-GB" dirty="0" smtClean="0"/>
          </a:p>
          <a:p>
            <a:pPr>
              <a:buNone/>
            </a:pPr>
            <a:r>
              <a:rPr lang="en-GB" dirty="0" smtClean="0"/>
              <a:t>   </a:t>
            </a:r>
            <a:r>
              <a:rPr lang="en-GB" sz="1600" dirty="0" smtClean="0"/>
              <a:t>where </a:t>
            </a:r>
            <a:r>
              <a:rPr lang="en-GB" sz="1600" b="1" dirty="0" smtClean="0"/>
              <a:t>A0</a:t>
            </a:r>
            <a:r>
              <a:rPr lang="en-GB" sz="1600" dirty="0" smtClean="0"/>
              <a:t> = Original wound area </a:t>
            </a:r>
          </a:p>
          <a:p>
            <a:pPr>
              <a:buNone/>
            </a:pPr>
            <a:r>
              <a:rPr lang="en-GB" sz="1600" dirty="0" smtClean="0"/>
              <a:t>    </a:t>
            </a:r>
            <a:r>
              <a:rPr lang="en-GB" sz="1600" b="1" dirty="0" smtClean="0"/>
              <a:t>A t</a:t>
            </a:r>
            <a:r>
              <a:rPr lang="en-GB" sz="1600" dirty="0" smtClean="0"/>
              <a:t> = wound area at the time of imaging</a:t>
            </a:r>
          </a:p>
          <a:p>
            <a:pPr>
              <a:buNone/>
            </a:pPr>
            <a:r>
              <a:rPr lang="en-GB" sz="1600" dirty="0" smtClean="0"/>
              <a:t>    with the help of digital camera </a:t>
            </a:r>
          </a:p>
          <a:p>
            <a:pPr>
              <a:buNone/>
            </a:pPr>
            <a:r>
              <a:rPr lang="en-GB" sz="1600" dirty="0" smtClean="0"/>
              <a:t>    at day </a:t>
            </a:r>
            <a:r>
              <a:rPr lang="en-GB" sz="1600" b="1" dirty="0" smtClean="0"/>
              <a:t>0, 14,  </a:t>
            </a:r>
            <a:r>
              <a:rPr lang="en-GB" sz="1600" dirty="0" smtClean="0"/>
              <a:t>and</a:t>
            </a:r>
            <a:r>
              <a:rPr lang="en-GB" sz="1600" b="1" dirty="0" smtClean="0"/>
              <a:t> 21</a:t>
            </a:r>
          </a:p>
          <a:p>
            <a:pPr>
              <a:buNone/>
            </a:pPr>
            <a:r>
              <a:rPr lang="en-GB" sz="1600" dirty="0" smtClean="0"/>
              <a:t>   </a:t>
            </a:r>
            <a:endParaRPr lang="en-GB" sz="1600" dirty="0"/>
          </a:p>
        </p:txBody>
      </p:sp>
      <p:pic>
        <p:nvPicPr>
          <p:cNvPr id="6147" name="Picture 3"/>
          <p:cNvPicPr>
            <a:picLocks noChangeAspect="1" noChangeArrowheads="1"/>
          </p:cNvPicPr>
          <p:nvPr/>
        </p:nvPicPr>
        <p:blipFill>
          <a:blip r:embed="rId2">
            <a:lum contrast="40000"/>
          </a:blip>
          <a:srcRect/>
          <a:stretch>
            <a:fillRect/>
          </a:stretch>
        </p:blipFill>
        <p:spPr bwMode="auto">
          <a:xfrm>
            <a:off x="685800" y="3505200"/>
            <a:ext cx="6734175" cy="53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sz="quarter" idx="1"/>
          </p:nvPr>
        </p:nvPicPr>
        <p:blipFill>
          <a:blip r:embed="rId2"/>
          <a:srcRect/>
          <a:stretch>
            <a:fillRect/>
          </a:stretch>
        </p:blipFill>
        <p:spPr bwMode="auto">
          <a:xfrm>
            <a:off x="1" y="0"/>
            <a:ext cx="914400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Wound healing effect of plant x in </a:t>
            </a:r>
            <a:r>
              <a:rPr lang="en-GB" dirty="0" err="1" smtClean="0"/>
              <a:t>alloxan</a:t>
            </a:r>
            <a:r>
              <a:rPr lang="en-GB" dirty="0" smtClean="0"/>
              <a:t> induced diabetic rats</a:t>
            </a:r>
            <a:endParaRPr lang="en-GB" dirty="0"/>
          </a:p>
        </p:txBody>
      </p:sp>
      <p:sp>
        <p:nvSpPr>
          <p:cNvPr id="3" name="Content Placeholder 2"/>
          <p:cNvSpPr>
            <a:spLocks noGrp="1"/>
          </p:cNvSpPr>
          <p:nvPr>
            <p:ph sz="quarter" idx="1"/>
          </p:nvPr>
        </p:nvSpPr>
        <p:spPr/>
        <p:txBody>
          <a:bodyPr/>
          <a:lstStyle/>
          <a:p>
            <a:r>
              <a:rPr lang="en-GB" b="1" i="1" dirty="0" smtClean="0"/>
              <a:t>Experimental animal</a:t>
            </a:r>
          </a:p>
          <a:p>
            <a:pPr algn="just">
              <a:buNone/>
            </a:pPr>
            <a:r>
              <a:rPr lang="en-GB" sz="1600" dirty="0" smtClean="0"/>
              <a:t>     Female Swiss albino rats weighing between 180 to 200 g were used. They were housed in polypropylene cages in groups of six rats per cage and were kept in a room maintained at 25 ± 2 °C with a 12 h light-dark cycle, and were allowed to acclimatize for one week before the experiments.</a:t>
            </a:r>
          </a:p>
          <a:p>
            <a:pPr algn="just">
              <a:buNone/>
            </a:pPr>
            <a:r>
              <a:rPr lang="en-GB" sz="1600" dirty="0" smtClean="0"/>
              <a:t>     All surgery was performed under </a:t>
            </a:r>
            <a:r>
              <a:rPr lang="en-GB" sz="1600" dirty="0" err="1" smtClean="0"/>
              <a:t>isoflurane</a:t>
            </a:r>
            <a:r>
              <a:rPr lang="en-GB" sz="1600" dirty="0" smtClean="0"/>
              <a:t> (5% in 100% oxygen) </a:t>
            </a:r>
            <a:r>
              <a:rPr lang="en-GB" sz="1600" dirty="0" err="1" smtClean="0"/>
              <a:t>anesthesia</a:t>
            </a:r>
            <a:r>
              <a:rPr lang="en-GB" sz="1600" dirty="0" smtClean="0"/>
              <a:t>, and all efforts were made to minimize suffering.</a:t>
            </a:r>
          </a:p>
          <a:p>
            <a:r>
              <a:rPr lang="en-GB" b="1" i="1" dirty="0" smtClean="0"/>
              <a:t>Induction of severe diabetes</a:t>
            </a:r>
          </a:p>
          <a:p>
            <a:pPr algn="just">
              <a:buNone/>
            </a:pPr>
            <a:r>
              <a:rPr lang="en-GB" sz="1600" dirty="0" smtClean="0"/>
              <a:t>     The animals were injected by </a:t>
            </a:r>
            <a:r>
              <a:rPr lang="en-GB" sz="1600" dirty="0" err="1" smtClean="0"/>
              <a:t>intraperitoneal</a:t>
            </a:r>
            <a:r>
              <a:rPr lang="en-GB" sz="1600" dirty="0" smtClean="0"/>
              <a:t> route with a single dose of </a:t>
            </a:r>
            <a:r>
              <a:rPr lang="en-GB" sz="1600" dirty="0" err="1" smtClean="0"/>
              <a:t>Alloxan</a:t>
            </a:r>
            <a:r>
              <a:rPr lang="en-GB" sz="1600" dirty="0" smtClean="0"/>
              <a:t> monohydrate (120 mg/kg, body weight) in normal saline . After 3 days Fasting blood glucose level was measured by </a:t>
            </a:r>
            <a:r>
              <a:rPr lang="en-GB" sz="1600" dirty="0" err="1" smtClean="0"/>
              <a:t>Accu</a:t>
            </a:r>
            <a:r>
              <a:rPr lang="en-GB" sz="1600" dirty="0" smtClean="0"/>
              <a:t> </a:t>
            </a:r>
            <a:r>
              <a:rPr lang="en-GB" sz="1600" dirty="0" err="1" smtClean="0"/>
              <a:t>chek</a:t>
            </a:r>
            <a:r>
              <a:rPr lang="en-GB" sz="1600" dirty="0" smtClean="0"/>
              <a:t> </a:t>
            </a:r>
            <a:r>
              <a:rPr lang="en-GB" sz="1600" dirty="0" err="1" smtClean="0"/>
              <a:t>glucometer</a:t>
            </a:r>
            <a:r>
              <a:rPr lang="en-GB" sz="1600" dirty="0" smtClean="0"/>
              <a:t> to confirm the diabetic status of the animals. The animals showing diabetes (Blood glucose level &gt; 200 mg/</a:t>
            </a:r>
            <a:r>
              <a:rPr lang="en-GB" sz="1600" dirty="0" err="1" smtClean="0"/>
              <a:t>dL</a:t>
            </a:r>
            <a:r>
              <a:rPr lang="en-GB" sz="1600" dirty="0" smtClean="0"/>
              <a:t>) was selected for wound healing study using standard.</a:t>
            </a:r>
          </a:p>
          <a:p>
            <a:pPr algn="just">
              <a:buNone/>
            </a:pPr>
            <a:endParaRPr lang="en-GB"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Diabetes</a:t>
            </a:r>
            <a:endParaRPr lang="en-GB" dirty="0"/>
          </a:p>
        </p:txBody>
      </p:sp>
      <p:sp>
        <p:nvSpPr>
          <p:cNvPr id="3" name="Content Placeholder 2"/>
          <p:cNvSpPr>
            <a:spLocks noGrp="1"/>
          </p:cNvSpPr>
          <p:nvPr>
            <p:ph sz="quarter" idx="1"/>
          </p:nvPr>
        </p:nvSpPr>
        <p:spPr/>
        <p:txBody>
          <a:bodyPr>
            <a:normAutofit lnSpcReduction="10000"/>
          </a:bodyPr>
          <a:lstStyle/>
          <a:p>
            <a:pPr algn="just"/>
            <a:r>
              <a:rPr lang="en-GB" dirty="0" smtClean="0"/>
              <a:t>According to </a:t>
            </a:r>
            <a:r>
              <a:rPr lang="en-GB" b="1" dirty="0" smtClean="0"/>
              <a:t>W.H.O</a:t>
            </a:r>
          </a:p>
          <a:p>
            <a:pPr algn="just">
              <a:buNone/>
            </a:pPr>
            <a:r>
              <a:rPr lang="en-GB" dirty="0" smtClean="0"/>
              <a:t>   Diabetes is a chronic, metabolic disease characterized by elevated levels of blood glucose (or blood sugar), which leads over time to serious damage to the heart, blood vessels, eyes, kidneys and nerves.</a:t>
            </a:r>
          </a:p>
          <a:p>
            <a:r>
              <a:rPr lang="en-GB" dirty="0" smtClean="0"/>
              <a:t>According to the WHO report , </a:t>
            </a:r>
          </a:p>
          <a:p>
            <a:pPr>
              <a:buNone/>
            </a:pPr>
            <a:r>
              <a:rPr lang="en-GB" dirty="0" smtClean="0"/>
              <a:t>   In 2000 = </a:t>
            </a:r>
            <a:r>
              <a:rPr lang="en-GB" b="1" dirty="0" smtClean="0"/>
              <a:t>171 million </a:t>
            </a:r>
          </a:p>
          <a:p>
            <a:pPr>
              <a:buNone/>
            </a:pPr>
            <a:r>
              <a:rPr lang="en-GB" dirty="0" smtClean="0"/>
              <a:t>   Projection 2030  = </a:t>
            </a:r>
            <a:r>
              <a:rPr lang="en-GB" b="1" dirty="0" smtClean="0"/>
              <a:t>366 million </a:t>
            </a:r>
            <a:r>
              <a:rPr lang="en-GB" dirty="0" smtClean="0"/>
              <a:t>worldwide</a:t>
            </a:r>
          </a:p>
          <a:p>
            <a:pPr algn="just"/>
            <a:r>
              <a:rPr lang="en-GB" dirty="0" smtClean="0"/>
              <a:t>Alarming condition</a:t>
            </a:r>
          </a:p>
          <a:p>
            <a:pPr algn="just">
              <a:buNone/>
            </a:pPr>
            <a:r>
              <a:rPr lang="en-GB" dirty="0" smtClean="0"/>
              <a:t>   In 2020,</a:t>
            </a:r>
          </a:p>
          <a:p>
            <a:pPr algn="just">
              <a:buNone/>
            </a:pPr>
            <a:r>
              <a:rPr lang="en-GB" dirty="0" smtClean="0"/>
              <a:t>   </a:t>
            </a:r>
            <a:r>
              <a:rPr lang="en-GB" b="1" dirty="0" smtClean="0"/>
              <a:t>422 million </a:t>
            </a:r>
            <a:r>
              <a:rPr lang="en-GB" dirty="0" smtClean="0"/>
              <a:t>people worldwide have diabetes.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4320" indent="-274320">
              <a:spcBef>
                <a:spcPts val="600"/>
              </a:spcBef>
              <a:buClr>
                <a:schemeClr val="accent1"/>
              </a:buClr>
              <a:buSzPct val="70000"/>
              <a:buFont typeface="Wingdings"/>
              <a:buChar char=""/>
            </a:pPr>
            <a:r>
              <a:rPr lang="en-GB" sz="2400" b="1" i="1" dirty="0" smtClean="0">
                <a:solidFill>
                  <a:schemeClr val="tx1"/>
                </a:solidFill>
                <a:latin typeface="+mn-lt"/>
                <a:ea typeface="+mn-ea"/>
                <a:cs typeface="+mn-cs"/>
              </a:rPr>
              <a:t>Excision wound model</a:t>
            </a:r>
            <a:endParaRPr lang="en-GB" sz="2400" b="1" i="1" dirty="0">
              <a:solidFill>
                <a:schemeClr val="tx1"/>
              </a:solidFill>
              <a:latin typeface="+mn-lt"/>
              <a:ea typeface="+mn-ea"/>
              <a:cs typeface="+mn-cs"/>
            </a:endParaRPr>
          </a:p>
        </p:txBody>
      </p:sp>
      <p:sp>
        <p:nvSpPr>
          <p:cNvPr id="3" name="Content Placeholder 2"/>
          <p:cNvSpPr>
            <a:spLocks noGrp="1"/>
          </p:cNvSpPr>
          <p:nvPr>
            <p:ph sz="quarter" idx="1"/>
          </p:nvPr>
        </p:nvSpPr>
        <p:spPr/>
        <p:txBody>
          <a:bodyPr>
            <a:normAutofit/>
          </a:bodyPr>
          <a:lstStyle/>
          <a:p>
            <a:pPr algn="just">
              <a:buNone/>
            </a:pPr>
            <a:r>
              <a:rPr lang="en-GB" sz="1600" dirty="0" smtClean="0"/>
              <a:t>     All surgical affairs were conducted under </a:t>
            </a:r>
            <a:r>
              <a:rPr lang="en-GB" sz="1600" b="1" dirty="0" smtClean="0"/>
              <a:t>sterile condition</a:t>
            </a:r>
            <a:r>
              <a:rPr lang="en-GB" sz="1600" dirty="0" smtClean="0"/>
              <a:t>. The rats were </a:t>
            </a:r>
            <a:r>
              <a:rPr lang="en-GB" sz="1600" b="1" dirty="0" smtClean="0"/>
              <a:t>anaesthetized</a:t>
            </a:r>
            <a:r>
              <a:rPr lang="en-GB" sz="1600" dirty="0" smtClean="0"/>
              <a:t> prior to development of the wounds and </a:t>
            </a:r>
            <a:r>
              <a:rPr lang="en-GB" sz="1600" b="1" dirty="0" smtClean="0"/>
              <a:t>hairs from the dorsal thoracic </a:t>
            </a:r>
            <a:r>
              <a:rPr lang="en-GB" sz="1600" dirty="0" smtClean="0"/>
              <a:t>central region of anaesthetized rats were removed followed by marking the area of the wound at the back of the animals .The wound was created along these markings </a:t>
            </a:r>
            <a:r>
              <a:rPr lang="en-GB" sz="1600" b="1" dirty="0" smtClean="0"/>
              <a:t>by using toothed forceps</a:t>
            </a:r>
            <a:r>
              <a:rPr lang="en-GB" sz="1600" dirty="0" smtClean="0"/>
              <a:t>, a surgical blade and pointed scissors. The thickness of the excision wound was 2.5 cm in width (circular area 4.90 cm2) and 0.2 cm depth which left open. The measurements of the wound areas of the excision wound model were taken on </a:t>
            </a:r>
            <a:r>
              <a:rPr lang="en-GB" sz="1600" b="1" dirty="0" smtClean="0"/>
              <a:t>1st, 4th, 8th, 12th and 16th </a:t>
            </a:r>
            <a:r>
              <a:rPr lang="en-GB" sz="1600" dirty="0" smtClean="0"/>
              <a:t>day following the initial wound using transparent paper and a permanent marker. The recorded wound areas were measured by tracing the wound margin on graph paper.</a:t>
            </a:r>
          </a:p>
          <a:p>
            <a:pPr algn="just"/>
            <a:endParaRPr lang="en-GB" sz="1600" dirty="0"/>
          </a:p>
        </p:txBody>
      </p:sp>
      <p:pic>
        <p:nvPicPr>
          <p:cNvPr id="7171" name="Picture 3"/>
          <p:cNvPicPr>
            <a:picLocks noChangeAspect="1" noChangeArrowheads="1"/>
          </p:cNvPicPr>
          <p:nvPr/>
        </p:nvPicPr>
        <p:blipFill>
          <a:blip r:embed="rId2">
            <a:lum contrast="40000"/>
          </a:blip>
          <a:srcRect/>
          <a:stretch>
            <a:fillRect/>
          </a:stretch>
        </p:blipFill>
        <p:spPr bwMode="auto">
          <a:xfrm>
            <a:off x="1066800" y="4800600"/>
            <a:ext cx="6400800" cy="137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 of </a:t>
            </a:r>
            <a:r>
              <a:rPr lang="en-GB" dirty="0" err="1" smtClean="0"/>
              <a:t>malondialdehyde</a:t>
            </a:r>
            <a:r>
              <a:rPr lang="en-GB" dirty="0" smtClean="0"/>
              <a:t> (MDA) in plasma</a:t>
            </a:r>
            <a:endParaRPr lang="en-GB" dirty="0"/>
          </a:p>
        </p:txBody>
      </p:sp>
      <p:sp>
        <p:nvSpPr>
          <p:cNvPr id="3" name="Content Placeholder 2"/>
          <p:cNvSpPr>
            <a:spLocks noGrp="1"/>
          </p:cNvSpPr>
          <p:nvPr>
            <p:ph sz="quarter" idx="1"/>
          </p:nvPr>
        </p:nvSpPr>
        <p:spPr/>
        <p:txBody>
          <a:bodyPr>
            <a:normAutofit/>
          </a:bodyPr>
          <a:lstStyle/>
          <a:p>
            <a:pPr algn="just">
              <a:buNone/>
            </a:pPr>
            <a:r>
              <a:rPr lang="en-GB" dirty="0" smtClean="0"/>
              <a:t>   </a:t>
            </a:r>
            <a:r>
              <a:rPr lang="en-GB" sz="1700" b="1" dirty="0" err="1" smtClean="0"/>
              <a:t>Malondialdehyde</a:t>
            </a:r>
            <a:r>
              <a:rPr lang="en-GB" sz="1700" dirty="0" smtClean="0"/>
              <a:t>, a naturally </a:t>
            </a:r>
            <a:r>
              <a:rPr lang="en-GB" sz="1700" dirty="0" err="1" smtClean="0"/>
              <a:t>occuring</a:t>
            </a:r>
            <a:r>
              <a:rPr lang="en-GB" sz="1700" dirty="0" smtClean="0"/>
              <a:t> end product of membrane lipid </a:t>
            </a:r>
            <a:r>
              <a:rPr lang="en-GB" sz="1700" dirty="0" err="1" smtClean="0"/>
              <a:t>peroxidation</a:t>
            </a:r>
            <a:r>
              <a:rPr lang="en-GB" sz="1700" dirty="0" smtClean="0"/>
              <a:t>, is one of the most frequently used biomarker for </a:t>
            </a:r>
            <a:r>
              <a:rPr lang="en-GB" sz="1700" b="1" dirty="0" smtClean="0"/>
              <a:t>free radical mediated damage</a:t>
            </a:r>
            <a:r>
              <a:rPr lang="en-GB" sz="1700" dirty="0" smtClean="0"/>
              <a:t>. </a:t>
            </a:r>
          </a:p>
          <a:p>
            <a:pPr algn="just">
              <a:buNone/>
            </a:pPr>
            <a:r>
              <a:rPr lang="en-GB" sz="1700" dirty="0" smtClean="0"/>
              <a:t>     In the present study, plasma MDA level of rats was measured by </a:t>
            </a:r>
            <a:r>
              <a:rPr lang="en-GB" sz="1700" b="1" dirty="0" smtClean="0"/>
              <a:t>TBARS (</a:t>
            </a:r>
            <a:r>
              <a:rPr lang="en-GB" sz="1700" b="1" dirty="0" err="1" smtClean="0"/>
              <a:t>Thiobarbituric</a:t>
            </a:r>
            <a:r>
              <a:rPr lang="en-GB" sz="1700" b="1" dirty="0" smtClean="0"/>
              <a:t> Acid Reacting Substances)</a:t>
            </a:r>
            <a:r>
              <a:rPr lang="en-GB" sz="1700" dirty="0" smtClean="0"/>
              <a:t> method. </a:t>
            </a:r>
          </a:p>
          <a:p>
            <a:pPr algn="just">
              <a:buNone/>
            </a:pPr>
            <a:r>
              <a:rPr lang="en-GB" sz="1700" dirty="0" smtClean="0"/>
              <a:t>     </a:t>
            </a:r>
            <a:r>
              <a:rPr lang="en-GB" sz="2800" b="1" dirty="0" smtClean="0"/>
              <a:t>Procedure</a:t>
            </a:r>
          </a:p>
          <a:p>
            <a:pPr algn="just">
              <a:buNone/>
            </a:pPr>
            <a:r>
              <a:rPr lang="en-GB" sz="1700" dirty="0" smtClean="0"/>
              <a:t>     1.5 ml of 0.67% </a:t>
            </a:r>
            <a:r>
              <a:rPr lang="en-GB" sz="1700" dirty="0" err="1" smtClean="0"/>
              <a:t>thiobarbituric</a:t>
            </a:r>
            <a:r>
              <a:rPr lang="en-GB" sz="1700" dirty="0" smtClean="0"/>
              <a:t> acid, 1.5 ml of 20% </a:t>
            </a:r>
            <a:r>
              <a:rPr lang="en-GB" sz="1700" dirty="0" err="1" smtClean="0"/>
              <a:t>trichloroacetic</a:t>
            </a:r>
            <a:r>
              <a:rPr lang="en-GB" sz="1700" dirty="0" smtClean="0"/>
              <a:t> acid and 700 </a:t>
            </a:r>
            <a:r>
              <a:rPr lang="en-GB" sz="1700" dirty="0" err="1" smtClean="0"/>
              <a:t>μl</a:t>
            </a:r>
            <a:r>
              <a:rPr lang="en-GB" sz="1700" dirty="0" smtClean="0"/>
              <a:t> of </a:t>
            </a:r>
            <a:r>
              <a:rPr lang="en-GB" sz="1700" b="1" dirty="0" smtClean="0"/>
              <a:t>phosphate buffer</a:t>
            </a:r>
            <a:r>
              <a:rPr lang="en-GB" sz="1700" dirty="0" smtClean="0"/>
              <a:t>, (pH 7.4) were added to 300 </a:t>
            </a:r>
            <a:r>
              <a:rPr lang="en-GB" sz="1700" dirty="0" err="1" smtClean="0"/>
              <a:t>μl</a:t>
            </a:r>
            <a:r>
              <a:rPr lang="en-GB" sz="1700" dirty="0" smtClean="0"/>
              <a:t> of serum and mixed followed by </a:t>
            </a:r>
            <a:r>
              <a:rPr lang="en-GB" sz="1700" b="1" dirty="0" smtClean="0"/>
              <a:t>incubation</a:t>
            </a:r>
            <a:r>
              <a:rPr lang="en-GB" sz="1700" dirty="0" smtClean="0"/>
              <a:t> in a water bath at 90 °C for 30 min. </a:t>
            </a:r>
          </a:p>
          <a:p>
            <a:pPr algn="just">
              <a:buNone/>
            </a:pPr>
            <a:r>
              <a:rPr lang="en-GB" sz="1700" dirty="0" smtClean="0"/>
              <a:t>     The reaction was stopped by dipping the test tubes into ice for 10 min. Samples were centrifuged at </a:t>
            </a:r>
            <a:r>
              <a:rPr lang="en-GB" sz="1700" b="1" dirty="0" smtClean="0"/>
              <a:t>3000 rpm</a:t>
            </a:r>
            <a:r>
              <a:rPr lang="en-GB" sz="1700" dirty="0" smtClean="0"/>
              <a:t>. The supernatant was removed and absorbance was measured spectrophotometrically at </a:t>
            </a:r>
            <a:r>
              <a:rPr lang="en-GB" sz="1700" b="1" dirty="0" smtClean="0"/>
              <a:t>535 nm</a:t>
            </a:r>
            <a:r>
              <a:rPr lang="en-GB" sz="1700" dirty="0" smtClean="0"/>
              <a:t>. The concentration of MDA was calculated based on the absorbance.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 </a:t>
            </a:r>
            <a:endParaRPr lang="en-GB" dirty="0"/>
          </a:p>
        </p:txBody>
      </p:sp>
      <p:sp>
        <p:nvSpPr>
          <p:cNvPr id="3" name="Content Placeholder 2"/>
          <p:cNvSpPr>
            <a:spLocks noGrp="1"/>
          </p:cNvSpPr>
          <p:nvPr>
            <p:ph sz="quarter" idx="1"/>
          </p:nvPr>
        </p:nvSpPr>
        <p:spPr/>
        <p:txBody>
          <a:bodyPr>
            <a:normAutofit fontScale="92500" lnSpcReduction="10000"/>
          </a:bodyPr>
          <a:lstStyle/>
          <a:p>
            <a:pPr marL="457200" indent="-457200" algn="just">
              <a:buNone/>
            </a:pPr>
            <a:r>
              <a:rPr lang="en-GB" sz="1600" dirty="0" smtClean="0">
                <a:latin typeface="Arial" pitchFamily="34" charset="0"/>
                <a:cs typeface="Arial" pitchFamily="34" charset="0"/>
              </a:rPr>
              <a:t>         </a:t>
            </a:r>
            <a:r>
              <a:rPr lang="en-GB" sz="1600" b="1" dirty="0" smtClean="0">
                <a:latin typeface="Arial" pitchFamily="34" charset="0"/>
                <a:cs typeface="Arial" pitchFamily="34" charset="0"/>
              </a:rPr>
              <a:t>World health organization 2020</a:t>
            </a:r>
          </a:p>
          <a:p>
            <a:pPr marL="457200" indent="-457200" algn="just">
              <a:buNone/>
            </a:pPr>
            <a:r>
              <a:rPr lang="en-GB" sz="1600" dirty="0" smtClean="0">
                <a:latin typeface="Arial" pitchFamily="34" charset="0"/>
                <a:cs typeface="Arial" pitchFamily="34" charset="0"/>
              </a:rPr>
              <a:t>         </a:t>
            </a:r>
            <a:r>
              <a:rPr lang="en-GB" sz="1600" b="1" dirty="0" smtClean="0">
                <a:latin typeface="Arial" pitchFamily="34" charset="0"/>
                <a:cs typeface="Arial" pitchFamily="34" charset="0"/>
              </a:rPr>
              <a:t>International Diabetic federation website 2020</a:t>
            </a:r>
          </a:p>
          <a:p>
            <a:pPr marL="457200" indent="-457200" algn="just">
              <a:buFont typeface="+mj-lt"/>
              <a:buAutoNum type="arabicPeriod"/>
            </a:pPr>
            <a:r>
              <a:rPr lang="en-GB" sz="1600" dirty="0" err="1" smtClean="0">
                <a:latin typeface="Arial" pitchFamily="34" charset="0"/>
                <a:cs typeface="Arial" pitchFamily="34" charset="0"/>
              </a:rPr>
              <a:t>Zaine</a:t>
            </a:r>
            <a:r>
              <a:rPr lang="en-GB" sz="1600" dirty="0" smtClean="0">
                <a:latin typeface="Arial" pitchFamily="34" charset="0"/>
                <a:cs typeface="Arial" pitchFamily="34" charset="0"/>
              </a:rPr>
              <a:t> NH, Burns J, </a:t>
            </a:r>
            <a:r>
              <a:rPr lang="en-GB" sz="1600" dirty="0" err="1" smtClean="0">
                <a:latin typeface="Arial" pitchFamily="34" charset="0"/>
                <a:cs typeface="Arial" pitchFamily="34" charset="0"/>
              </a:rPr>
              <a:t>Vicaretti</a:t>
            </a:r>
            <a:r>
              <a:rPr lang="en-GB" sz="1600" dirty="0" smtClean="0">
                <a:latin typeface="Arial" pitchFamily="34" charset="0"/>
                <a:cs typeface="Arial" pitchFamily="34" charset="0"/>
              </a:rPr>
              <a:t> M, Fletcher JP, </a:t>
            </a:r>
            <a:r>
              <a:rPr lang="en-GB" sz="1600" dirty="0" err="1" smtClean="0">
                <a:latin typeface="Arial" pitchFamily="34" charset="0"/>
                <a:cs typeface="Arial" pitchFamily="34" charset="0"/>
              </a:rPr>
              <a:t>Begg</a:t>
            </a:r>
            <a:r>
              <a:rPr lang="en-GB" sz="1600" dirty="0" smtClean="0">
                <a:latin typeface="Arial" pitchFamily="34" charset="0"/>
                <a:cs typeface="Arial" pitchFamily="34" charset="0"/>
              </a:rPr>
              <a:t> L, </a:t>
            </a:r>
            <a:r>
              <a:rPr lang="en-GB" sz="1600" dirty="0" err="1" smtClean="0">
                <a:latin typeface="Arial" pitchFamily="34" charset="0"/>
                <a:cs typeface="Arial" pitchFamily="34" charset="0"/>
              </a:rPr>
              <a:t>Hitos</a:t>
            </a:r>
            <a:r>
              <a:rPr lang="en-GB" sz="1600" dirty="0" smtClean="0">
                <a:latin typeface="Arial" pitchFamily="34" charset="0"/>
                <a:cs typeface="Arial" pitchFamily="34" charset="0"/>
              </a:rPr>
              <a:t> K. Characteristics of diabetic foot ulcers in Western Sydney, Australia. </a:t>
            </a:r>
            <a:r>
              <a:rPr lang="en-GB" sz="1600" i="1" dirty="0" smtClean="0">
                <a:latin typeface="Arial" pitchFamily="34" charset="0"/>
                <a:cs typeface="Arial" pitchFamily="34" charset="0"/>
              </a:rPr>
              <a:t>J Foot Ankle Res. 2014;7(1):39. </a:t>
            </a:r>
          </a:p>
          <a:p>
            <a:pPr marL="457200" indent="-457200" algn="just">
              <a:buFont typeface="+mj-lt"/>
              <a:buAutoNum type="arabicPeriod"/>
            </a:pPr>
            <a:r>
              <a:rPr lang="en-GB" sz="1600" dirty="0" smtClean="0">
                <a:latin typeface="Arial" pitchFamily="34" charset="0"/>
                <a:cs typeface="Arial" pitchFamily="34" charset="0"/>
              </a:rPr>
              <a:t>Wu S, Armstrong DG. Risk assessment of the diabetic foot and wound. </a:t>
            </a:r>
            <a:r>
              <a:rPr lang="en-GB" sz="1600" i="1" dirty="0" err="1" smtClean="0">
                <a:latin typeface="Arial" pitchFamily="34" charset="0"/>
                <a:cs typeface="Arial" pitchFamily="34" charset="0"/>
              </a:rPr>
              <a:t>Int</a:t>
            </a:r>
            <a:r>
              <a:rPr lang="en-GB" sz="1600" i="1" dirty="0" smtClean="0">
                <a:latin typeface="Arial" pitchFamily="34" charset="0"/>
                <a:cs typeface="Arial" pitchFamily="34" charset="0"/>
              </a:rPr>
              <a:t> Wound J. 2005;2:17–24. </a:t>
            </a:r>
          </a:p>
          <a:p>
            <a:pPr marL="457200" indent="-457200" algn="just">
              <a:buFont typeface="+mj-lt"/>
              <a:buAutoNum type="arabicPeriod"/>
            </a:pPr>
            <a:r>
              <a:rPr lang="en-GB" sz="1600" dirty="0" err="1" smtClean="0"/>
              <a:t>Boulton</a:t>
            </a:r>
            <a:r>
              <a:rPr lang="en-GB" sz="1600" dirty="0" smtClean="0"/>
              <a:t> A. The diabetic foot: Epidemiology, risk factors, and the status of care. </a:t>
            </a:r>
            <a:r>
              <a:rPr lang="en-GB" sz="1600" i="1" dirty="0" smtClean="0"/>
              <a:t>Diabetes VOICE. 2005;50(SI):5–7.</a:t>
            </a:r>
          </a:p>
          <a:p>
            <a:pPr marL="457200" indent="-457200" algn="just">
              <a:buFont typeface="+mj-lt"/>
              <a:buAutoNum type="arabicPeriod"/>
            </a:pPr>
            <a:r>
              <a:rPr lang="en-GB" sz="1600" dirty="0" err="1" smtClean="0"/>
              <a:t>Yusof</a:t>
            </a:r>
            <a:r>
              <a:rPr lang="en-GB" sz="1600" dirty="0" smtClean="0"/>
              <a:t> MI, </a:t>
            </a:r>
            <a:r>
              <a:rPr lang="en-GB" sz="1600" dirty="0" err="1" smtClean="0"/>
              <a:t>Sulaiman</a:t>
            </a:r>
            <a:r>
              <a:rPr lang="en-GB" sz="1600" dirty="0" smtClean="0"/>
              <a:t> AR, Muslim DA. Diabetic foot complications: a two-year review of limb amputation in a </a:t>
            </a:r>
            <a:r>
              <a:rPr lang="en-GB" sz="1600" dirty="0" err="1" smtClean="0"/>
              <a:t>Kelantanese</a:t>
            </a:r>
            <a:r>
              <a:rPr lang="en-GB" sz="1600" dirty="0" smtClean="0"/>
              <a:t> population. </a:t>
            </a:r>
            <a:r>
              <a:rPr lang="en-GB" sz="1600" i="1" dirty="0" smtClean="0"/>
              <a:t>Singapore Med J. 2007;48(8):729–732.</a:t>
            </a:r>
          </a:p>
          <a:p>
            <a:pPr marL="457200" indent="-457200" algn="just">
              <a:buFont typeface="+mj-lt"/>
              <a:buAutoNum type="arabicPeriod"/>
            </a:pPr>
            <a:r>
              <a:rPr lang="en-GB" sz="1600" dirty="0" err="1" smtClean="0"/>
              <a:t>Ponrasu</a:t>
            </a:r>
            <a:r>
              <a:rPr lang="en-GB" sz="1600" dirty="0" smtClean="0"/>
              <a:t> T, </a:t>
            </a:r>
            <a:r>
              <a:rPr lang="en-GB" sz="1600" dirty="0" err="1" smtClean="0"/>
              <a:t>Suguna</a:t>
            </a:r>
            <a:r>
              <a:rPr lang="en-GB" sz="1600" dirty="0" smtClean="0"/>
              <a:t> L. Efficacy of </a:t>
            </a:r>
            <a:r>
              <a:rPr lang="en-GB" sz="1600" i="1" dirty="0" err="1" smtClean="0"/>
              <a:t>Annona</a:t>
            </a:r>
            <a:r>
              <a:rPr lang="en-GB" sz="1600" i="1" dirty="0" smtClean="0"/>
              <a:t> </a:t>
            </a:r>
            <a:r>
              <a:rPr lang="en-GB" sz="1600" i="1" dirty="0" err="1" smtClean="0"/>
              <a:t>squamosa</a:t>
            </a:r>
            <a:r>
              <a:rPr lang="en-GB" sz="1600" i="1" dirty="0" smtClean="0"/>
              <a:t> on wound healing in streptozotocin-induced diabetic rats. </a:t>
            </a:r>
            <a:r>
              <a:rPr lang="en-GB" sz="1600" i="1" dirty="0" err="1" smtClean="0"/>
              <a:t>Int</a:t>
            </a:r>
            <a:r>
              <a:rPr lang="en-GB" sz="1600" i="1" dirty="0" smtClean="0"/>
              <a:t> Wound J. 2012;9(6):613–623.</a:t>
            </a:r>
          </a:p>
          <a:p>
            <a:pPr marL="457200" indent="-457200" algn="just">
              <a:buFont typeface="+mj-lt"/>
              <a:buAutoNum type="arabicPeriod"/>
            </a:pPr>
            <a:r>
              <a:rPr lang="en-GB" sz="1600" dirty="0" smtClean="0"/>
              <a:t>Tam JCW, Lau KM, Liu CL, To MH, Kwok HF, Lai KK, Lau CP, </a:t>
            </a:r>
            <a:r>
              <a:rPr lang="en-GB" sz="1600" dirty="0" err="1" smtClean="0"/>
              <a:t>Ko</a:t>
            </a:r>
            <a:r>
              <a:rPr lang="en-GB" sz="1600" dirty="0" smtClean="0"/>
              <a:t> CH, Leung PC, Fung KP, Lau CBS. The in vivo and in vitro diabetic wound healing effects of a 2-herb formula and its mechanisms of action.  </a:t>
            </a:r>
            <a:r>
              <a:rPr lang="en-GB" sz="1600" i="1" dirty="0" err="1" smtClean="0"/>
              <a:t>Ethnopharmacol</a:t>
            </a:r>
            <a:r>
              <a:rPr lang="en-GB" sz="1600" dirty="0" smtClean="0"/>
              <a:t>. 2011;134:831–8.</a:t>
            </a:r>
          </a:p>
          <a:p>
            <a:pPr marL="457200" indent="-457200" algn="just">
              <a:buFont typeface="+mj-lt"/>
              <a:buAutoNum type="arabicPeriod"/>
            </a:pPr>
            <a:r>
              <a:rPr lang="en-GB" sz="1600" dirty="0" smtClean="0"/>
              <a:t>Diabetic Foot Ulcers: Current Advances in Antimicrobial Therapies and Emerging Treatments.</a:t>
            </a:r>
            <a:r>
              <a:rPr lang="en-GB" sz="1600" b="1" i="1" dirty="0" smtClean="0"/>
              <a:t> </a:t>
            </a:r>
            <a:r>
              <a:rPr lang="en-GB" sz="1600" i="1" dirty="0" smtClean="0"/>
              <a:t>antibiotics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a:bodyPr>
          <a:lstStyle/>
          <a:p>
            <a:pPr marL="342900" indent="-342900" algn="just">
              <a:buAutoNum type="arabicPeriod" startAt="8"/>
            </a:pPr>
            <a:r>
              <a:rPr lang="pt-BR" sz="1500" dirty="0" smtClean="0"/>
              <a:t>Pinheiro, M.; Ferraz, J.; Junior, M.; Moura, A.; da Costa, M.; Costa, F.; Neto, V.; Neto, R.; Gama, R. Use of </a:t>
            </a:r>
            <a:r>
              <a:rPr lang="en-GB" sz="1500" dirty="0" smtClean="0"/>
              <a:t>maggot therapy for treating a diabetic foot ulcer colonized by multidrug resistant bacteria in Brazil. </a:t>
            </a:r>
            <a:r>
              <a:rPr lang="en-GB" sz="1500" i="1" dirty="0" smtClean="0"/>
              <a:t>Indian J. Med. Res</a:t>
            </a:r>
            <a:r>
              <a:rPr lang="en-GB" sz="1500" dirty="0" smtClean="0"/>
              <a:t>. 2015, 141, 340–342.</a:t>
            </a:r>
          </a:p>
          <a:p>
            <a:pPr marL="342900" indent="-342900" algn="just">
              <a:buAutoNum type="arabicPeriod" startAt="8"/>
            </a:pPr>
            <a:r>
              <a:rPr lang="en-GB" sz="1600" dirty="0" err="1" smtClean="0"/>
              <a:t>Poppel</a:t>
            </a:r>
            <a:r>
              <a:rPr lang="en-GB" sz="1600" dirty="0" smtClean="0"/>
              <a:t>, A.K.; Vogel, H.; </a:t>
            </a:r>
            <a:r>
              <a:rPr lang="en-GB" sz="1600" dirty="0" err="1" smtClean="0"/>
              <a:t>Wiesner</a:t>
            </a:r>
            <a:r>
              <a:rPr lang="en-GB" sz="1600" dirty="0" smtClean="0"/>
              <a:t>, J.; </a:t>
            </a:r>
            <a:r>
              <a:rPr lang="en-GB" sz="1600" dirty="0" err="1" smtClean="0"/>
              <a:t>Vilcinskas</a:t>
            </a:r>
            <a:r>
              <a:rPr lang="en-GB" sz="1600" dirty="0" smtClean="0"/>
              <a:t>, A. Antimicrobial peptides expressed in medicinal maggots of the blow fly </a:t>
            </a:r>
            <a:r>
              <a:rPr lang="en-GB" sz="1600" dirty="0" err="1" smtClean="0"/>
              <a:t>Lucilia</a:t>
            </a:r>
            <a:r>
              <a:rPr lang="en-GB" sz="1600" dirty="0" smtClean="0"/>
              <a:t> </a:t>
            </a:r>
            <a:r>
              <a:rPr lang="en-GB" sz="1600" dirty="0" err="1" smtClean="0"/>
              <a:t>sericata</a:t>
            </a:r>
            <a:r>
              <a:rPr lang="en-GB" sz="1600" dirty="0" smtClean="0"/>
              <a:t> show combinatorial activity against bacteria. </a:t>
            </a:r>
            <a:r>
              <a:rPr lang="en-GB" sz="1600" i="1" dirty="0" err="1" smtClean="0"/>
              <a:t>Antimicrob</a:t>
            </a:r>
            <a:r>
              <a:rPr lang="en-GB" sz="1600" i="1" dirty="0" smtClean="0"/>
              <a:t>. Agents </a:t>
            </a:r>
            <a:r>
              <a:rPr lang="en-GB" sz="1600" i="1" dirty="0" err="1" smtClean="0"/>
              <a:t>Chemother</a:t>
            </a:r>
            <a:r>
              <a:rPr lang="en-GB" sz="1600" dirty="0" smtClean="0"/>
              <a:t>. </a:t>
            </a:r>
            <a:r>
              <a:rPr lang="en-GB" sz="1600" b="1" dirty="0" smtClean="0"/>
              <a:t>2015, </a:t>
            </a:r>
            <a:r>
              <a:rPr lang="en-GB" sz="1600" dirty="0" smtClean="0"/>
              <a:t>59, 2508–2514.</a:t>
            </a:r>
            <a:endParaRPr lang="en-GB" sz="15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quarter" idx="1"/>
          </p:nvPr>
        </p:nvSpPr>
        <p:spPr/>
        <p:txBody>
          <a:bodyPr>
            <a:normAutofit fontScale="92500" lnSpcReduction="10000"/>
          </a:bodyPr>
          <a:lstStyle/>
          <a:p>
            <a:pPr algn="just"/>
            <a:r>
              <a:rPr lang="en-GB" b="1" dirty="0" smtClean="0"/>
              <a:t>1.6 million death each year</a:t>
            </a:r>
            <a:r>
              <a:rPr lang="en-GB" dirty="0" smtClean="0"/>
              <a:t> due to the disease, making diabetes the </a:t>
            </a:r>
            <a:r>
              <a:rPr lang="en-GB" b="1" dirty="0" smtClean="0"/>
              <a:t>seventh leading</a:t>
            </a:r>
            <a:r>
              <a:rPr lang="en-GB" dirty="0" smtClean="0"/>
              <a:t> cause of deaths and the major cause of blindness, renal failure, cardiac arrests, stroke, and amputations of the lower limbs.</a:t>
            </a:r>
          </a:p>
          <a:p>
            <a:pPr algn="just"/>
            <a:r>
              <a:rPr lang="en-GB" b="1" dirty="0" smtClean="0"/>
              <a:t>Modern era/Developed countries</a:t>
            </a:r>
          </a:p>
          <a:p>
            <a:pPr algn="just">
              <a:buNone/>
            </a:pPr>
            <a:r>
              <a:rPr lang="en-GB" b="1" dirty="0" smtClean="0"/>
              <a:t>    </a:t>
            </a:r>
            <a:r>
              <a:rPr lang="en-GB" dirty="0" smtClean="0"/>
              <a:t>Life style changes (lack of physical activity)</a:t>
            </a:r>
          </a:p>
          <a:p>
            <a:pPr algn="just">
              <a:buNone/>
            </a:pPr>
            <a:r>
              <a:rPr lang="en-GB" dirty="0" smtClean="0"/>
              <a:t>    Food habits(junks food)</a:t>
            </a:r>
          </a:p>
          <a:p>
            <a:pPr algn="just">
              <a:buNone/>
            </a:pPr>
            <a:r>
              <a:rPr lang="en-GB" dirty="0" smtClean="0"/>
              <a:t>    Environmental pollutants</a:t>
            </a:r>
          </a:p>
          <a:p>
            <a:pPr algn="just"/>
            <a:r>
              <a:rPr lang="en-GB" b="1" dirty="0" smtClean="0"/>
              <a:t>Developing or low-income</a:t>
            </a:r>
            <a:r>
              <a:rPr lang="en-GB" dirty="0" smtClean="0"/>
              <a:t> </a:t>
            </a:r>
            <a:r>
              <a:rPr lang="en-GB" b="1" dirty="0" smtClean="0"/>
              <a:t>countries</a:t>
            </a:r>
            <a:r>
              <a:rPr lang="en-GB" dirty="0" smtClean="0"/>
              <a:t>  </a:t>
            </a:r>
          </a:p>
          <a:p>
            <a:pPr algn="just">
              <a:buNone/>
            </a:pPr>
            <a:r>
              <a:rPr lang="en-GB" dirty="0" smtClean="0"/>
              <a:t>    Infectious diseases(Bacteria/Fungi)</a:t>
            </a:r>
          </a:p>
          <a:p>
            <a:pPr algn="just">
              <a:buNone/>
            </a:pPr>
            <a:r>
              <a:rPr lang="en-GB" dirty="0" smtClean="0"/>
              <a:t>    Lack of proper resources  and knowledge among primary caregivers for  management of this slow but silent killer.</a:t>
            </a:r>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pPr algn="ctr"/>
            <a:r>
              <a:rPr lang="en-GB" dirty="0" smtClean="0"/>
              <a:t>Types of Diabetes</a:t>
            </a:r>
            <a:endParaRPr lang="en-GB" dirty="0"/>
          </a:p>
        </p:txBody>
      </p:sp>
      <p:pic>
        <p:nvPicPr>
          <p:cNvPr id="3" name="Picture 2" descr="types.png"/>
          <p:cNvPicPr>
            <a:picLocks noChangeAspect="1"/>
          </p:cNvPicPr>
          <p:nvPr/>
        </p:nvPicPr>
        <p:blipFill>
          <a:blip r:embed="rId2"/>
          <a:stretch>
            <a:fillRect/>
          </a:stretch>
        </p:blipFill>
        <p:spPr>
          <a:xfrm>
            <a:off x="609600" y="1600200"/>
            <a:ext cx="8012723" cy="3886200"/>
          </a:xfrm>
          <a:prstGeom prst="rect">
            <a:avLst/>
          </a:prstGeom>
        </p:spPr>
      </p:pic>
      <p:pic>
        <p:nvPicPr>
          <p:cNvPr id="4" name="Picture 3" descr="idf 2.png"/>
          <p:cNvPicPr>
            <a:picLocks noChangeAspect="1"/>
          </p:cNvPicPr>
          <p:nvPr/>
        </p:nvPicPr>
        <p:blipFill>
          <a:blip r:embed="rId3"/>
          <a:stretch>
            <a:fillRect/>
          </a:stretch>
        </p:blipFill>
        <p:spPr>
          <a:xfrm>
            <a:off x="6400800" y="0"/>
            <a:ext cx="1981200" cy="1981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Complications-landscape-1020-2.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Diabetic foot ulcers (DFUs)</a:t>
            </a:r>
            <a:endParaRPr lang="en-GB" dirty="0"/>
          </a:p>
        </p:txBody>
      </p:sp>
      <p:sp>
        <p:nvSpPr>
          <p:cNvPr id="3" name="Content Placeholder 2"/>
          <p:cNvSpPr>
            <a:spLocks noGrp="1"/>
          </p:cNvSpPr>
          <p:nvPr>
            <p:ph sz="quarter" idx="1"/>
          </p:nvPr>
        </p:nvSpPr>
        <p:spPr/>
        <p:txBody>
          <a:bodyPr>
            <a:normAutofit/>
          </a:bodyPr>
          <a:lstStyle/>
          <a:p>
            <a:pPr algn="just"/>
            <a:r>
              <a:rPr lang="en-GB" sz="2200" dirty="0" smtClean="0"/>
              <a:t>Diabetic foot ulcers (</a:t>
            </a:r>
            <a:r>
              <a:rPr lang="en-GB" sz="2200" b="1" dirty="0" smtClean="0"/>
              <a:t>DFUs</a:t>
            </a:r>
            <a:r>
              <a:rPr lang="en-GB" sz="2200" dirty="0" smtClean="0"/>
              <a:t>) are very important </a:t>
            </a:r>
            <a:r>
              <a:rPr lang="en-GB" sz="2200" b="1" dirty="0" smtClean="0"/>
              <a:t>micro-vascular</a:t>
            </a:r>
            <a:r>
              <a:rPr lang="en-GB" sz="2200" dirty="0" smtClean="0"/>
              <a:t> diabetes-related lesions that are the consequence of several predisposed factors, such as </a:t>
            </a:r>
            <a:r>
              <a:rPr lang="en-GB" sz="2200" b="1" dirty="0" smtClean="0"/>
              <a:t>peripheral arterial disease</a:t>
            </a:r>
            <a:r>
              <a:rPr lang="en-GB" sz="2200" dirty="0" smtClean="0"/>
              <a:t>, </a:t>
            </a:r>
            <a:r>
              <a:rPr lang="en-GB" sz="2200" b="1" dirty="0" smtClean="0"/>
              <a:t>bone abnormalities</a:t>
            </a:r>
            <a:r>
              <a:rPr lang="en-GB" sz="2200" dirty="0" smtClean="0"/>
              <a:t>, </a:t>
            </a:r>
            <a:r>
              <a:rPr lang="en-GB" sz="2200" b="1" dirty="0" smtClean="0"/>
              <a:t>diabetic neuropathy</a:t>
            </a:r>
            <a:r>
              <a:rPr lang="en-GB" sz="2200" dirty="0" smtClean="0"/>
              <a:t>, or infections that, without appropriate management, can lead to very severe clinical conditions and, eventually, lower-limb amputation.</a:t>
            </a:r>
          </a:p>
          <a:p>
            <a:pPr algn="just"/>
            <a:r>
              <a:rPr lang="en-GB" sz="2200" dirty="0" smtClean="0"/>
              <a:t>The first cause of lower-limb amputation worldwide is diabetes.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Prevalence and economic burden of DFUs</a:t>
            </a:r>
            <a:endParaRPr lang="en-GB" dirty="0"/>
          </a:p>
        </p:txBody>
      </p:sp>
      <p:sp>
        <p:nvSpPr>
          <p:cNvPr id="3" name="Content Placeholder 2"/>
          <p:cNvSpPr>
            <a:spLocks noGrp="1"/>
          </p:cNvSpPr>
          <p:nvPr>
            <p:ph sz="quarter" idx="1"/>
          </p:nvPr>
        </p:nvSpPr>
        <p:spPr/>
        <p:txBody>
          <a:bodyPr>
            <a:normAutofit/>
          </a:bodyPr>
          <a:lstStyle/>
          <a:p>
            <a:pPr algn="just"/>
            <a:r>
              <a:rPr lang="en-GB" sz="1600" dirty="0" smtClean="0"/>
              <a:t>Lifetime risk of developing a diabetic foot ulcer among diabetics is between </a:t>
            </a:r>
            <a:r>
              <a:rPr lang="en-GB" sz="1600" b="1" dirty="0" smtClean="0"/>
              <a:t>15% and 25%</a:t>
            </a:r>
            <a:r>
              <a:rPr lang="en-GB" sz="1600" b="1" dirty="0" smtClean="0">
                <a:latin typeface="Arial" pitchFamily="34" charset="0"/>
                <a:cs typeface="Arial" pitchFamily="34" charset="0"/>
              </a:rPr>
              <a:t>. </a:t>
            </a:r>
            <a:r>
              <a:rPr lang="en-GB" sz="1200" dirty="0" smtClean="0">
                <a:solidFill>
                  <a:schemeClr val="accent1">
                    <a:lumMod val="75000"/>
                  </a:schemeClr>
                </a:solidFill>
                <a:latin typeface="Arial" pitchFamily="34" charset="0"/>
                <a:cs typeface="Arial" pitchFamily="34" charset="0"/>
              </a:rPr>
              <a:t>1</a:t>
            </a:r>
            <a:endParaRPr lang="en-GB" sz="1200" dirty="0" smtClean="0"/>
          </a:p>
          <a:p>
            <a:r>
              <a:rPr lang="en-GB" sz="1600" b="1" dirty="0" smtClean="0"/>
              <a:t>Up to 15%–24% </a:t>
            </a:r>
            <a:r>
              <a:rPr lang="en-GB" sz="1600" dirty="0" smtClean="0"/>
              <a:t>of those affected may require amputation</a:t>
            </a:r>
            <a:r>
              <a:rPr lang="en-GB" sz="1200" dirty="0" smtClean="0">
                <a:solidFill>
                  <a:schemeClr val="accent1">
                    <a:lumMod val="75000"/>
                  </a:schemeClr>
                </a:solidFill>
                <a:latin typeface="Arial" pitchFamily="34" charset="0"/>
                <a:cs typeface="Arial" pitchFamily="34" charset="0"/>
              </a:rPr>
              <a:t>.1</a:t>
            </a:r>
          </a:p>
          <a:p>
            <a:pPr algn="just"/>
            <a:r>
              <a:rPr lang="en-GB" sz="1600" dirty="0" smtClean="0"/>
              <a:t>It has also been reported that between </a:t>
            </a:r>
            <a:r>
              <a:rPr lang="en-GB" sz="1600" b="1" dirty="0" smtClean="0"/>
              <a:t>20% and 58% </a:t>
            </a:r>
            <a:r>
              <a:rPr lang="en-GB" sz="1600" dirty="0" smtClean="0"/>
              <a:t>of patients with a diabetic foot ulcer develop </a:t>
            </a:r>
            <a:r>
              <a:rPr lang="en-GB" sz="1600" b="1" dirty="0" smtClean="0"/>
              <a:t>another ulcer within a year </a:t>
            </a:r>
            <a:r>
              <a:rPr lang="en-GB" sz="1600" dirty="0" smtClean="0"/>
              <a:t>after healing. </a:t>
            </a:r>
            <a:r>
              <a:rPr lang="en-GB" sz="1200" dirty="0" smtClean="0">
                <a:solidFill>
                  <a:schemeClr val="accent1">
                    <a:lumMod val="75000"/>
                  </a:schemeClr>
                </a:solidFill>
                <a:latin typeface="Arial" pitchFamily="34" charset="0"/>
                <a:cs typeface="Arial" pitchFamily="34" charset="0"/>
              </a:rPr>
              <a:t>2</a:t>
            </a:r>
          </a:p>
          <a:p>
            <a:pPr algn="just"/>
            <a:r>
              <a:rPr lang="en-GB" sz="1600" dirty="0" smtClean="0"/>
              <a:t>Diabetic foot problems in Asia are less, amputations remain common in countries such as India and the People’s Republic of China as in other developing countries. </a:t>
            </a:r>
            <a:r>
              <a:rPr lang="en-GB" sz="1200" dirty="0" smtClean="0">
                <a:solidFill>
                  <a:schemeClr val="accent1">
                    <a:lumMod val="75000"/>
                  </a:schemeClr>
                </a:solidFill>
                <a:latin typeface="Arial" pitchFamily="34" charset="0"/>
                <a:cs typeface="Arial" pitchFamily="34" charset="0"/>
              </a:rPr>
              <a:t>3</a:t>
            </a:r>
          </a:p>
          <a:p>
            <a:pPr algn="just"/>
            <a:r>
              <a:rPr lang="en-GB" sz="1600" b="1" dirty="0" smtClean="0"/>
              <a:t>A retrospective study In Malaysia </a:t>
            </a:r>
            <a:r>
              <a:rPr lang="en-GB" sz="1600" dirty="0" smtClean="0"/>
              <a:t>2003 and 2005 :</a:t>
            </a:r>
          </a:p>
          <a:p>
            <a:pPr algn="just">
              <a:buNone/>
            </a:pPr>
            <a:r>
              <a:rPr lang="en-GB" sz="1600" dirty="0" smtClean="0"/>
              <a:t>     Total amputation in patients =  </a:t>
            </a:r>
            <a:r>
              <a:rPr lang="en-GB" sz="1600" b="1" dirty="0" smtClean="0"/>
              <a:t>203</a:t>
            </a:r>
          </a:p>
          <a:p>
            <a:pPr algn="just">
              <a:buNone/>
            </a:pPr>
            <a:r>
              <a:rPr lang="en-GB" sz="1600" dirty="0" smtClean="0"/>
              <a:t>     Related to diabetes </a:t>
            </a:r>
            <a:r>
              <a:rPr lang="en-GB" sz="1600" b="1" dirty="0" smtClean="0"/>
              <a:t>=  134 (66%)</a:t>
            </a:r>
            <a:r>
              <a:rPr lang="en-GB" sz="1600" dirty="0" smtClean="0"/>
              <a:t>. </a:t>
            </a:r>
            <a:r>
              <a:rPr lang="en-GB" sz="1200" dirty="0" smtClean="0">
                <a:solidFill>
                  <a:schemeClr val="accent1">
                    <a:lumMod val="75000"/>
                  </a:schemeClr>
                </a:solidFill>
                <a:latin typeface="Arial" pitchFamily="34" charset="0"/>
                <a:cs typeface="Arial" pitchFamily="34" charset="0"/>
              </a:rPr>
              <a:t>4</a:t>
            </a:r>
            <a:endParaRPr lang="en-GB" sz="1600" b="1" dirty="0" smtClean="0"/>
          </a:p>
          <a:p>
            <a:pPr algn="just"/>
            <a:r>
              <a:rPr lang="en-GB" sz="1600" b="1" dirty="0" smtClean="0"/>
              <a:t>High cost </a:t>
            </a:r>
            <a:r>
              <a:rPr lang="en-GB" sz="1600" dirty="0" smtClean="0"/>
              <a:t>of treatment and </a:t>
            </a:r>
            <a:r>
              <a:rPr lang="en-GB" sz="1600" b="1" dirty="0" smtClean="0"/>
              <a:t>prolongs hospitalization</a:t>
            </a:r>
            <a:r>
              <a:rPr lang="en-GB" sz="1600" dirty="0" smtClean="0"/>
              <a:t>. </a:t>
            </a:r>
            <a:endParaRPr lang="en-GB" sz="1200" dirty="0" smtClean="0"/>
          </a:p>
          <a:p>
            <a:pPr algn="just"/>
            <a:r>
              <a:rPr lang="en-GB" sz="1600" b="1" dirty="0" smtClean="0"/>
              <a:t>Globally</a:t>
            </a:r>
            <a:r>
              <a:rPr lang="en-GB" sz="1600" dirty="0" smtClean="0"/>
              <a:t>, billions of dollars are being spent in managing diabetic  ulcer condition:</a:t>
            </a:r>
          </a:p>
          <a:p>
            <a:pPr algn="just">
              <a:buNone/>
            </a:pPr>
            <a:r>
              <a:rPr lang="en-GB" sz="1600" b="1" dirty="0" smtClean="0"/>
              <a:t>     In USA</a:t>
            </a:r>
            <a:r>
              <a:rPr lang="en-GB" sz="1600" dirty="0" smtClean="0"/>
              <a:t>,    $10.9 billion($8659 per patient (p/p) annually)</a:t>
            </a:r>
          </a:p>
          <a:p>
            <a:pPr algn="just">
              <a:buNone/>
            </a:pPr>
            <a:r>
              <a:rPr lang="en-GB" sz="1600" b="1" dirty="0" smtClean="0"/>
              <a:t>     In UK</a:t>
            </a:r>
            <a:r>
              <a:rPr lang="en-GB" sz="1600" dirty="0" smtClean="0"/>
              <a:t>,      £3 billion(5% of total health budget)</a:t>
            </a:r>
          </a:p>
          <a:p>
            <a:pPr algn="just">
              <a:buNone/>
            </a:pPr>
            <a:endParaRPr lang="en-GB" sz="1600" dirty="0" smtClean="0"/>
          </a:p>
          <a:p>
            <a:pPr algn="just">
              <a:buNone/>
            </a:pPr>
            <a:endParaRPr lang="en-GB" sz="16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r>
              <a:rPr lang="en-GB" dirty="0" smtClean="0"/>
              <a:t>Patients at High Risk </a:t>
            </a:r>
            <a:r>
              <a:rPr lang="en-GB" sz="1200" dirty="0" smtClean="0">
                <a:solidFill>
                  <a:schemeClr val="accent1">
                    <a:lumMod val="75000"/>
                  </a:schemeClr>
                </a:solidFill>
                <a:latin typeface="Arial" pitchFamily="34" charset="0"/>
                <a:ea typeface="+mn-ea"/>
                <a:cs typeface="Arial" pitchFamily="34" charset="0"/>
              </a:rPr>
              <a:t>7</a:t>
            </a:r>
            <a:r>
              <a:rPr lang="en-GB" dirty="0" smtClean="0"/>
              <a:t> </a:t>
            </a:r>
            <a:endParaRPr lang="en-GB" dirty="0"/>
          </a:p>
        </p:txBody>
      </p:sp>
      <p:sp>
        <p:nvSpPr>
          <p:cNvPr id="3" name="Content Placeholder 2"/>
          <p:cNvSpPr>
            <a:spLocks noGrp="1"/>
          </p:cNvSpPr>
          <p:nvPr>
            <p:ph sz="quarter" idx="1"/>
          </p:nvPr>
        </p:nvSpPr>
        <p:spPr/>
        <p:txBody>
          <a:bodyPr>
            <a:normAutofit/>
          </a:bodyPr>
          <a:lstStyle/>
          <a:p>
            <a:pPr algn="just"/>
            <a:r>
              <a:rPr lang="en-GB" sz="2200" dirty="0" smtClean="0"/>
              <a:t>Low body mass index (BMI)</a:t>
            </a:r>
          </a:p>
          <a:p>
            <a:r>
              <a:rPr lang="en-GB" sz="2200" dirty="0" smtClean="0"/>
              <a:t>Long clinical history of diabetes (especially old patients)</a:t>
            </a:r>
          </a:p>
          <a:p>
            <a:r>
              <a:rPr lang="en-GB" sz="2200" dirty="0" smtClean="0"/>
              <a:t>Diabetic retinopathy or systemic arterial hypertension</a:t>
            </a:r>
          </a:p>
          <a:p>
            <a:r>
              <a:rPr lang="en-GB" sz="2200" dirty="0" smtClean="0"/>
              <a:t>Smoker </a:t>
            </a:r>
          </a:p>
          <a:p>
            <a:r>
              <a:rPr lang="en-GB" sz="2200" dirty="0" smtClean="0"/>
              <a:t>Higher in males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997</TotalTime>
  <Words>2446</Words>
  <Application>Microsoft Office PowerPoint</Application>
  <PresentationFormat>On-screen Show (4:3)</PresentationFormat>
  <Paragraphs>213</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Oriel</vt:lpstr>
      <vt:lpstr>Slide 1</vt:lpstr>
      <vt:lpstr>Contents</vt:lpstr>
      <vt:lpstr>Diabetes</vt:lpstr>
      <vt:lpstr>Slide 4</vt:lpstr>
      <vt:lpstr>Types of Diabetes</vt:lpstr>
      <vt:lpstr>Slide 6</vt:lpstr>
      <vt:lpstr>Diabetic foot ulcers (DFUs)</vt:lpstr>
      <vt:lpstr>Prevalence and economic burden of DFUs</vt:lpstr>
      <vt:lpstr>Patients at High Risk 7 </vt:lpstr>
      <vt:lpstr>Risk factors 7</vt:lpstr>
      <vt:lpstr>Preventive Test (IDF)</vt:lpstr>
      <vt:lpstr> Test for Sensory Neuropathy</vt:lpstr>
      <vt:lpstr>  Test for Vibration Loss</vt:lpstr>
      <vt:lpstr> ABI for Peripheral Arterial Disease</vt:lpstr>
      <vt:lpstr>Microbiota in DFUs 7</vt:lpstr>
      <vt:lpstr>DFU Infection Management Therapeutic Approaches</vt:lpstr>
      <vt:lpstr>1.Debridement</vt:lpstr>
      <vt:lpstr>Larval / maggot therapy</vt:lpstr>
      <vt:lpstr>2.Topical Antimicrobials</vt:lpstr>
      <vt:lpstr>3.dressing</vt:lpstr>
      <vt:lpstr>Biological products for  treatment of DFUs</vt:lpstr>
      <vt:lpstr>bioengineering and cell culture</vt:lpstr>
      <vt:lpstr>   Plants used in treatment of DFU</vt:lpstr>
      <vt:lpstr>Wagner's classification of diabetic foot ulcers</vt:lpstr>
      <vt:lpstr>Delay Healing Process in DFU</vt:lpstr>
      <vt:lpstr>Plant x effect on Wound Healing in Streptozotocin-Induced Diabetic Rats</vt:lpstr>
      <vt:lpstr>Slide 27</vt:lpstr>
      <vt:lpstr>Slide 28</vt:lpstr>
      <vt:lpstr>Wound healing effect of plant x in alloxan induced diabetic rats</vt:lpstr>
      <vt:lpstr>Excision wound model</vt:lpstr>
      <vt:lpstr>Evaluation of malondialdehyde (MDA) in plasma</vt:lpstr>
      <vt:lpstr>References </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Wound healing in Diabetes</dc:title>
  <dc:creator>Awais</dc:creator>
  <cp:lastModifiedBy>Awais</cp:lastModifiedBy>
  <cp:revision>158</cp:revision>
  <dcterms:created xsi:type="dcterms:W3CDTF">2006-08-16T00:00:00Z</dcterms:created>
  <dcterms:modified xsi:type="dcterms:W3CDTF">2020-12-02T16:01:06Z</dcterms:modified>
</cp:coreProperties>
</file>