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58" r:id="rId5"/>
    <p:sldId id="260" r:id="rId6"/>
    <p:sldId id="261" r:id="rId7"/>
    <p:sldId id="262" r:id="rId8"/>
    <p:sldId id="259" r:id="rId9"/>
    <p:sldId id="263"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B23032F-7DEA-46DE-B423-08905A0252FD}" type="datetimeFigureOut">
              <a:rPr lang="en-GB" smtClean="0"/>
              <a:t>25/03/2020</a:t>
            </a:fld>
            <a:endParaRPr lang="en-GB"/>
          </a:p>
        </p:txBody>
      </p:sp>
      <p:sp>
        <p:nvSpPr>
          <p:cNvPr id="5" name="Footer Placeholder 4"/>
          <p:cNvSpPr>
            <a:spLocks noGrp="1"/>
          </p:cNvSpPr>
          <p:nvPr>
            <p:ph type="ftr" sz="quarter" idx="11"/>
          </p:nvPr>
        </p:nvSpPr>
        <p:spPr>
          <a:xfrm>
            <a:off x="2416500" y="329307"/>
            <a:ext cx="4973915" cy="309201"/>
          </a:xfrm>
        </p:spPr>
        <p:txBody>
          <a:bodyPr/>
          <a:lstStyle/>
          <a:p>
            <a:endParaRPr lang="en-GB"/>
          </a:p>
        </p:txBody>
      </p:sp>
      <p:sp>
        <p:nvSpPr>
          <p:cNvPr id="6" name="Slide Number Placeholder 5"/>
          <p:cNvSpPr>
            <a:spLocks noGrp="1"/>
          </p:cNvSpPr>
          <p:nvPr>
            <p:ph type="sldNum" sz="quarter" idx="12"/>
          </p:nvPr>
        </p:nvSpPr>
        <p:spPr>
          <a:xfrm>
            <a:off x="1437664" y="798973"/>
            <a:ext cx="811019" cy="503578"/>
          </a:xfrm>
        </p:spPr>
        <p:txBody>
          <a:bodyPr/>
          <a:lstStyle/>
          <a:p>
            <a:fld id="{73BBD4BC-2571-413B-B308-C72408034B5A}" type="slidenum">
              <a:rPr lang="en-GB" smtClean="0"/>
              <a:t>‹#›</a:t>
            </a:fld>
            <a:endParaRPr lang="en-GB"/>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32549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23032F-7DEA-46DE-B423-08905A0252FD}" type="datetimeFigureOut">
              <a:rPr lang="en-GB" smtClean="0"/>
              <a:t>25/03/2020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BBD4BC-2571-413B-B308-C72408034B5A}" type="slidenum">
              <a:rPr lang="en-GB" smtClean="0"/>
              <a:t>‹#›</a:t>
            </a:fld>
            <a:endParaRPr lang="en-GB"/>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9964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23032F-7DEA-46DE-B423-08905A0252FD}" type="datetimeFigureOut">
              <a:rPr lang="en-GB" smtClean="0"/>
              <a:t>25/03/2020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BBD4BC-2571-413B-B308-C72408034B5A}" type="slidenum">
              <a:rPr lang="en-GB" smtClean="0"/>
              <a:t>‹#›</a:t>
            </a:fld>
            <a:endParaRPr lang="en-GB"/>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96506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23032F-7DEA-46DE-B423-08905A0252FD}" type="datetimeFigureOut">
              <a:rPr lang="en-GB" smtClean="0"/>
              <a:t>25/03/2020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BBD4BC-2571-413B-B308-C72408034B5A}" type="slidenum">
              <a:rPr lang="en-GB" smtClean="0"/>
              <a:t>‹#›</a:t>
            </a:fld>
            <a:endParaRPr lang="en-GB"/>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17616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23032F-7DEA-46DE-B423-08905A0252FD}" type="datetimeFigureOut">
              <a:rPr lang="en-GB" smtClean="0"/>
              <a:t>25/03/2020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BBD4BC-2571-413B-B308-C72408034B5A}" type="slidenum">
              <a:rPr lang="en-GB" smtClean="0"/>
              <a:t>‹#›</a:t>
            </a:fld>
            <a:endParaRPr lang="en-GB"/>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00958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B23032F-7DEA-46DE-B423-08905A0252FD}" type="datetimeFigureOut">
              <a:rPr lang="en-GB" smtClean="0"/>
              <a:t>25/03/2020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3BBD4BC-2571-413B-B308-C72408034B5A}" type="slidenum">
              <a:rPr lang="en-GB" smtClean="0"/>
              <a:t>‹#›</a:t>
            </a:fld>
            <a:endParaRPr lang="en-GB"/>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65151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23032F-7DEA-46DE-B423-08905A0252FD}" type="datetimeFigureOut">
              <a:rPr lang="en-GB" smtClean="0"/>
              <a:t>25/03/2020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3BBD4BC-2571-413B-B308-C72408034B5A}" type="slidenum">
              <a:rPr lang="en-GB" smtClean="0"/>
              <a:t>‹#›</a:t>
            </a:fld>
            <a:endParaRPr lang="en-GB"/>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57599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B23032F-7DEA-46DE-B423-08905A0252FD}" type="datetimeFigureOut">
              <a:rPr lang="en-GB" smtClean="0"/>
              <a:t>25/03/2020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3BBD4BC-2571-413B-B308-C72408034B5A}" type="slidenum">
              <a:rPr lang="en-GB" smtClean="0"/>
              <a:t>‹#›</a:t>
            </a:fld>
            <a:endParaRPr lang="en-GB"/>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71846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23032F-7DEA-46DE-B423-08905A0252FD}" type="datetimeFigureOut">
              <a:rPr lang="en-GB" smtClean="0"/>
              <a:t>25/03/2020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3BBD4BC-2571-413B-B308-C72408034B5A}" type="slidenum">
              <a:rPr lang="en-GB" smtClean="0"/>
              <a:t>‹#›</a:t>
            </a:fld>
            <a:endParaRPr lang="en-GB"/>
          </a:p>
        </p:txBody>
      </p:sp>
    </p:spTree>
    <p:extLst>
      <p:ext uri="{BB962C8B-B14F-4D97-AF65-F5344CB8AC3E}">
        <p14:creationId xmlns:p14="http://schemas.microsoft.com/office/powerpoint/2010/main" val="1712618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B23032F-7DEA-46DE-B423-08905A0252FD}" type="datetimeFigureOut">
              <a:rPr lang="en-GB" smtClean="0"/>
              <a:t>25/03/2020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3BBD4BC-2571-413B-B308-C72408034B5A}" type="slidenum">
              <a:rPr lang="en-GB" smtClean="0"/>
              <a:t>‹#›</a:t>
            </a:fld>
            <a:endParaRPr lang="en-GB"/>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67435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2B23032F-7DEA-46DE-B423-08905A0252FD}" type="datetimeFigureOut">
              <a:rPr lang="en-GB" smtClean="0"/>
              <a:t>25/03/2020</a:t>
            </a:fld>
            <a:endParaRPr lang="en-GB"/>
          </a:p>
        </p:txBody>
      </p:sp>
      <p:sp>
        <p:nvSpPr>
          <p:cNvPr id="6" name="Footer Placeholder 5"/>
          <p:cNvSpPr>
            <a:spLocks noGrp="1"/>
          </p:cNvSpPr>
          <p:nvPr>
            <p:ph type="ftr" sz="quarter" idx="11"/>
          </p:nvPr>
        </p:nvSpPr>
        <p:spPr>
          <a:xfrm>
            <a:off x="1447382" y="318640"/>
            <a:ext cx="5541004" cy="320931"/>
          </a:xfrm>
        </p:spPr>
        <p:txBody>
          <a:bodyPr/>
          <a:lstStyle/>
          <a:p>
            <a:endParaRPr lang="en-GB"/>
          </a:p>
        </p:txBody>
      </p:sp>
      <p:sp>
        <p:nvSpPr>
          <p:cNvPr id="7" name="Slide Number Placeholder 6"/>
          <p:cNvSpPr>
            <a:spLocks noGrp="1"/>
          </p:cNvSpPr>
          <p:nvPr>
            <p:ph type="sldNum" sz="quarter" idx="12"/>
          </p:nvPr>
        </p:nvSpPr>
        <p:spPr/>
        <p:txBody>
          <a:bodyPr/>
          <a:lstStyle/>
          <a:p>
            <a:fld id="{73BBD4BC-2571-413B-B308-C72408034B5A}" type="slidenum">
              <a:rPr lang="en-GB" smtClean="0"/>
              <a:t>‹#›</a:t>
            </a:fld>
            <a:endParaRPr lang="en-GB"/>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42735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2B23032F-7DEA-46DE-B423-08905A0252FD}" type="datetimeFigureOut">
              <a:rPr lang="en-GB" smtClean="0"/>
              <a:t>25/03/2020</a:t>
            </a:fld>
            <a:endParaRPr lang="en-GB"/>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73BBD4BC-2571-413B-B308-C72408034B5A}" type="slidenum">
              <a:rPr lang="en-GB" smtClean="0"/>
              <a:t>‹#›</a:t>
            </a:fld>
            <a:endParaRPr lang="en-GB"/>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24560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2234D-E3DC-4E30-8B0D-CBFF735EF392}"/>
              </a:ext>
            </a:extLst>
          </p:cNvPr>
          <p:cNvSpPr>
            <a:spLocks noGrp="1"/>
          </p:cNvSpPr>
          <p:nvPr>
            <p:ph type="ctrTitle"/>
          </p:nvPr>
        </p:nvSpPr>
        <p:spPr/>
        <p:txBody>
          <a:bodyPr/>
          <a:lstStyle/>
          <a:p>
            <a:r>
              <a:rPr lang="en-US" dirty="0"/>
              <a:t>Diversity</a:t>
            </a:r>
            <a:endParaRPr lang="en-GB" dirty="0"/>
          </a:p>
        </p:txBody>
      </p:sp>
      <p:sp>
        <p:nvSpPr>
          <p:cNvPr id="3" name="Subtitle 2">
            <a:extLst>
              <a:ext uri="{FF2B5EF4-FFF2-40B4-BE49-F238E27FC236}">
                <a16:creationId xmlns:a16="http://schemas.microsoft.com/office/drawing/2014/main" id="{DA97CEE0-1138-457E-9820-985B11530B71}"/>
              </a:ext>
            </a:extLst>
          </p:cNvPr>
          <p:cNvSpPr>
            <a:spLocks noGrp="1"/>
          </p:cNvSpPr>
          <p:nvPr>
            <p:ph type="subTitle" idx="1"/>
          </p:nvPr>
        </p:nvSpPr>
        <p:spPr/>
        <p:txBody>
          <a:bodyPr>
            <a:normAutofit fontScale="92500" lnSpcReduction="20000"/>
          </a:bodyPr>
          <a:lstStyle/>
          <a:p>
            <a:r>
              <a:rPr lang="en-US" dirty="0"/>
              <a:t>The condition of having or being composed of differing elements </a:t>
            </a:r>
            <a:r>
              <a:rPr lang="en-US" b="1" dirty="0"/>
              <a:t>: </a:t>
            </a:r>
            <a:r>
              <a:rPr lang="en-US" dirty="0"/>
              <a:t>the inclusion of different types of people (such as people of different races or cultures) in a group or organization</a:t>
            </a:r>
            <a:endParaRPr lang="en-GB" dirty="0"/>
          </a:p>
        </p:txBody>
      </p:sp>
    </p:spTree>
    <p:extLst>
      <p:ext uri="{BB962C8B-B14F-4D97-AF65-F5344CB8AC3E}">
        <p14:creationId xmlns:p14="http://schemas.microsoft.com/office/powerpoint/2010/main" val="172709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09C37-8822-42E2-8029-C4FA270A002D}"/>
              </a:ext>
            </a:extLst>
          </p:cNvPr>
          <p:cNvSpPr>
            <a:spLocks noGrp="1"/>
          </p:cNvSpPr>
          <p:nvPr>
            <p:ph type="title"/>
          </p:nvPr>
        </p:nvSpPr>
        <p:spPr/>
        <p:txBody>
          <a:bodyPr/>
          <a:lstStyle/>
          <a:p>
            <a:r>
              <a:rPr lang="en-US" b="1" dirty="0"/>
              <a:t>Religious diversity</a:t>
            </a:r>
            <a:r>
              <a:rPr lang="en-US" dirty="0"/>
              <a:t> </a:t>
            </a:r>
            <a:endParaRPr lang="en-GB" dirty="0"/>
          </a:p>
        </p:txBody>
      </p:sp>
      <p:sp>
        <p:nvSpPr>
          <p:cNvPr id="3" name="Content Placeholder 2">
            <a:extLst>
              <a:ext uri="{FF2B5EF4-FFF2-40B4-BE49-F238E27FC236}">
                <a16:creationId xmlns:a16="http://schemas.microsoft.com/office/drawing/2014/main" id="{0EC69A98-BA61-4D46-80C7-3A6C520D2D89}"/>
              </a:ext>
            </a:extLst>
          </p:cNvPr>
          <p:cNvSpPr>
            <a:spLocks noGrp="1"/>
          </p:cNvSpPr>
          <p:nvPr>
            <p:ph idx="1"/>
          </p:nvPr>
        </p:nvSpPr>
        <p:spPr/>
        <p:txBody>
          <a:bodyPr>
            <a:normAutofit lnSpcReduction="10000"/>
          </a:bodyPr>
          <a:lstStyle/>
          <a:p>
            <a:r>
              <a:rPr lang="en-US" b="1" dirty="0"/>
              <a:t>Religious diversity</a:t>
            </a:r>
            <a:r>
              <a:rPr lang="en-US" dirty="0"/>
              <a:t> is the fact that there are significant differences in </a:t>
            </a:r>
            <a:r>
              <a:rPr lang="en-US" b="1" dirty="0"/>
              <a:t>religious</a:t>
            </a:r>
            <a:r>
              <a:rPr lang="en-US" dirty="0"/>
              <a:t> belief and practice. It has always been recognized by people outside the smallest and most isolated communities.</a:t>
            </a:r>
          </a:p>
          <a:p>
            <a:r>
              <a:rPr lang="en-US" dirty="0"/>
              <a:t>Muslims also believe that </a:t>
            </a:r>
            <a:r>
              <a:rPr lang="en-US" b="1" dirty="0"/>
              <a:t>diversity</a:t>
            </a:r>
            <a:r>
              <a:rPr lang="en-US" dirty="0"/>
              <a:t> in </a:t>
            </a:r>
            <a:r>
              <a:rPr lang="en-US" b="1" dirty="0"/>
              <a:t>religion</a:t>
            </a:r>
            <a:r>
              <a:rPr lang="en-US" dirty="0"/>
              <a:t> is a </a:t>
            </a:r>
            <a:r>
              <a:rPr lang="en-US" b="1" dirty="0"/>
              <a:t>good</a:t>
            </a:r>
            <a:r>
              <a:rPr lang="en-US" dirty="0"/>
              <a:t> thing because each </a:t>
            </a:r>
            <a:r>
              <a:rPr lang="en-US" b="1" dirty="0"/>
              <a:t>religion</a:t>
            </a:r>
            <a:r>
              <a:rPr lang="en-US" dirty="0"/>
              <a:t> has been endowed with certain dominant qualities over others. For example, Muslims believe that Judaism is generally concerned with the pursuit of social justice, through law if necessary, and healing the world </a:t>
            </a:r>
          </a:p>
          <a:p>
            <a:r>
              <a:rPr lang="en-US" b="1" dirty="0"/>
              <a:t>Religious pluralism</a:t>
            </a:r>
            <a:r>
              <a:rPr lang="en-US" dirty="0"/>
              <a:t> is an attitude or policy regarding diversity of religious belief systems co-existing in society. </a:t>
            </a:r>
            <a:endParaRPr lang="en-GB" dirty="0"/>
          </a:p>
        </p:txBody>
      </p:sp>
    </p:spTree>
    <p:extLst>
      <p:ext uri="{BB962C8B-B14F-4D97-AF65-F5344CB8AC3E}">
        <p14:creationId xmlns:p14="http://schemas.microsoft.com/office/powerpoint/2010/main" val="2311160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E17C3-AD3F-4BA6-81C4-08CF9E93607E}"/>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9DA11DE8-C996-4465-89D3-153EC48D77F7}"/>
              </a:ext>
            </a:extLst>
          </p:cNvPr>
          <p:cNvSpPr>
            <a:spLocks noGrp="1"/>
          </p:cNvSpPr>
          <p:nvPr>
            <p:ph idx="1"/>
          </p:nvPr>
        </p:nvSpPr>
        <p:spPr/>
        <p:txBody>
          <a:bodyPr/>
          <a:lstStyle/>
          <a:p>
            <a:r>
              <a:rPr lang="en-US" b="1" dirty="0"/>
              <a:t>Religious diversity</a:t>
            </a:r>
            <a:r>
              <a:rPr lang="en-US" dirty="0"/>
              <a:t> and </a:t>
            </a:r>
            <a:r>
              <a:rPr lang="en-US" b="1" dirty="0"/>
              <a:t>religious</a:t>
            </a:r>
            <a:r>
              <a:rPr lang="en-US" dirty="0"/>
              <a:t> tolerance are both established in the country by the law and custom; the Constitution </a:t>
            </a:r>
            <a:r>
              <a:rPr lang="en-US" b="1" dirty="0"/>
              <a:t>of Pakistan</a:t>
            </a:r>
            <a:r>
              <a:rPr lang="en-US" dirty="0"/>
              <a:t> has declared the right to freedom of </a:t>
            </a:r>
            <a:r>
              <a:rPr lang="en-US" b="1" dirty="0"/>
              <a:t>religion</a:t>
            </a:r>
            <a:r>
              <a:rPr lang="en-US" dirty="0"/>
              <a:t> to be a fundamental right.</a:t>
            </a:r>
          </a:p>
          <a:p>
            <a:r>
              <a:rPr lang="en-US" dirty="0"/>
              <a:t>Freedom of </a:t>
            </a:r>
            <a:r>
              <a:rPr lang="en-US" b="1" dirty="0"/>
              <a:t>religion</a:t>
            </a:r>
            <a:r>
              <a:rPr lang="en-US" dirty="0"/>
              <a:t> is guaranteed by the </a:t>
            </a:r>
            <a:r>
              <a:rPr lang="en-US" b="1" dirty="0"/>
              <a:t>Pakistani</a:t>
            </a:r>
            <a:r>
              <a:rPr lang="en-US" dirty="0"/>
              <a:t> constitution, which established a fundamental right of </a:t>
            </a:r>
            <a:r>
              <a:rPr lang="en-US" b="1" dirty="0"/>
              <a:t>Pakistani</a:t>
            </a:r>
            <a:r>
              <a:rPr lang="en-US" dirty="0"/>
              <a:t> citizens, irrespective of their </a:t>
            </a:r>
            <a:r>
              <a:rPr lang="en-US" b="1" dirty="0"/>
              <a:t>religion</a:t>
            </a:r>
            <a:r>
              <a:rPr lang="en-US" dirty="0"/>
              <a:t>, to equal rights. ... </a:t>
            </a:r>
            <a:endParaRPr lang="en-GB" dirty="0"/>
          </a:p>
        </p:txBody>
      </p:sp>
    </p:spTree>
    <p:extLst>
      <p:ext uri="{BB962C8B-B14F-4D97-AF65-F5344CB8AC3E}">
        <p14:creationId xmlns:p14="http://schemas.microsoft.com/office/powerpoint/2010/main" val="1270276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46D76-51CC-462B-A3A4-EEECA05F136A}"/>
              </a:ext>
            </a:extLst>
          </p:cNvPr>
          <p:cNvSpPr>
            <a:spLocks noGrp="1"/>
          </p:cNvSpPr>
          <p:nvPr>
            <p:ph type="title"/>
          </p:nvPr>
        </p:nvSpPr>
        <p:spPr/>
        <p:txBody>
          <a:bodyPr/>
          <a:lstStyle/>
          <a:p>
            <a:r>
              <a:rPr lang="en-US" dirty="0"/>
              <a:t>The Constitution of Pakistan 1973).”</a:t>
            </a:r>
            <a:endParaRPr lang="en-GB" dirty="0"/>
          </a:p>
        </p:txBody>
      </p:sp>
      <p:sp>
        <p:nvSpPr>
          <p:cNvPr id="3" name="Content Placeholder 2">
            <a:extLst>
              <a:ext uri="{FF2B5EF4-FFF2-40B4-BE49-F238E27FC236}">
                <a16:creationId xmlns:a16="http://schemas.microsoft.com/office/drawing/2014/main" id="{0D60F8E4-5290-42F2-B8B4-2C655A32B728}"/>
              </a:ext>
            </a:extLst>
          </p:cNvPr>
          <p:cNvSpPr>
            <a:spLocks noGrp="1"/>
          </p:cNvSpPr>
          <p:nvPr>
            <p:ph idx="1"/>
          </p:nvPr>
        </p:nvSpPr>
        <p:spPr/>
        <p:txBody>
          <a:bodyPr/>
          <a:lstStyle/>
          <a:p>
            <a:r>
              <a:rPr lang="en-US" dirty="0"/>
              <a:t>The Objectives Resolution stated that “sovereignty over the entire universe belongs to Allah Almighty alone and the authority which he has delegated to the State of Pakistan.” It went on to support the “principles of democracy, freedom, equality, tolerance, and social justice as enunciated by Islam.” The resolution gave a small nod to protecting religious minorities by stating that “provision shall be made for the minorities to profess and practice their religions and develop their cultures</a:t>
            </a:r>
            <a:endParaRPr lang="en-GB" dirty="0"/>
          </a:p>
        </p:txBody>
      </p:sp>
    </p:spTree>
    <p:extLst>
      <p:ext uri="{BB962C8B-B14F-4D97-AF65-F5344CB8AC3E}">
        <p14:creationId xmlns:p14="http://schemas.microsoft.com/office/powerpoint/2010/main" val="3967469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F05A8-0B6B-4875-967A-1AC09B909C0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62082912-75CB-4A68-BC15-837E3CE12B2F}"/>
              </a:ext>
            </a:extLst>
          </p:cNvPr>
          <p:cNvSpPr>
            <a:spLocks noGrp="1"/>
          </p:cNvSpPr>
          <p:nvPr>
            <p:ph idx="1"/>
          </p:nvPr>
        </p:nvSpPr>
        <p:spPr/>
        <p:txBody>
          <a:bodyPr/>
          <a:lstStyle/>
          <a:p>
            <a:r>
              <a:rPr lang="en-US" dirty="0"/>
              <a:t>Culture is that which shapes us; it shapes our identity and influences our behavior. Culture is our “way of being,” more specifically, it refers to the shared language, beliefs, values, norms, behaviors, and material objects that are passed down from one generation to the next</a:t>
            </a:r>
            <a:endParaRPr lang="en-GB" dirty="0"/>
          </a:p>
        </p:txBody>
      </p:sp>
    </p:spTree>
    <p:extLst>
      <p:ext uri="{BB962C8B-B14F-4D97-AF65-F5344CB8AC3E}">
        <p14:creationId xmlns:p14="http://schemas.microsoft.com/office/powerpoint/2010/main" val="2516740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2F85C-E9CA-40B1-A440-A20C7D94E7E1}"/>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42F1243F-1D08-46FF-9602-02548E4ECE45}"/>
              </a:ext>
            </a:extLst>
          </p:cNvPr>
          <p:cNvSpPr>
            <a:spLocks noGrp="1"/>
          </p:cNvSpPr>
          <p:nvPr>
            <p:ph idx="1"/>
          </p:nvPr>
        </p:nvSpPr>
        <p:spPr/>
        <p:txBody>
          <a:bodyPr>
            <a:normAutofit/>
          </a:bodyPr>
          <a:lstStyle/>
          <a:p>
            <a:pPr algn="just"/>
            <a:r>
              <a:rPr lang="en-US" dirty="0"/>
              <a:t>The concept of diversity encompasses acceptance and respect. It means understanding that each individual is unique and recognizing our individual differences.  These can be along the dimensions of race, ethnicity, gender, sexual orientation, socio-economic status, age, physical abilities, religious beliefs, political beliefs, or other ideologies.  </a:t>
            </a:r>
          </a:p>
          <a:p>
            <a:pPr algn="just"/>
            <a:r>
              <a:rPr lang="en-US" dirty="0"/>
              <a:t>It is the exploration of these differences in a safe, positive, and nurturing environment. It is about understanding each other and moving beyond simple tolerance to embracing and celebrating the rich dimensions of diversity contained within each individual.</a:t>
            </a:r>
            <a:endParaRPr lang="en-GB" dirty="0"/>
          </a:p>
        </p:txBody>
      </p:sp>
    </p:spTree>
    <p:extLst>
      <p:ext uri="{BB962C8B-B14F-4D97-AF65-F5344CB8AC3E}">
        <p14:creationId xmlns:p14="http://schemas.microsoft.com/office/powerpoint/2010/main" val="4059639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46FD3-4004-4CE3-8DDC-D62A9026D81A}"/>
              </a:ext>
            </a:extLst>
          </p:cNvPr>
          <p:cNvSpPr>
            <a:spLocks noGrp="1"/>
          </p:cNvSpPr>
          <p:nvPr>
            <p:ph type="title"/>
          </p:nvPr>
        </p:nvSpPr>
        <p:spPr/>
        <p:txBody>
          <a:bodyPr/>
          <a:lstStyle/>
          <a:p>
            <a:r>
              <a:rPr lang="en-US" dirty="0"/>
              <a:t>Cultural Diversity</a:t>
            </a:r>
            <a:endParaRPr lang="en-GB" dirty="0"/>
          </a:p>
        </p:txBody>
      </p:sp>
      <p:sp>
        <p:nvSpPr>
          <p:cNvPr id="3" name="Content Placeholder 2">
            <a:extLst>
              <a:ext uri="{FF2B5EF4-FFF2-40B4-BE49-F238E27FC236}">
                <a16:creationId xmlns:a16="http://schemas.microsoft.com/office/drawing/2014/main" id="{D48775A8-9265-45BB-A65E-94B8F42FEF54}"/>
              </a:ext>
            </a:extLst>
          </p:cNvPr>
          <p:cNvSpPr>
            <a:spLocks noGrp="1"/>
          </p:cNvSpPr>
          <p:nvPr>
            <p:ph idx="1"/>
          </p:nvPr>
        </p:nvSpPr>
        <p:spPr/>
        <p:txBody>
          <a:bodyPr/>
          <a:lstStyle/>
          <a:p>
            <a:r>
              <a:rPr lang="en-US" dirty="0"/>
              <a:t>Sociologist often talk about cultural diversity in terms of </a:t>
            </a:r>
          </a:p>
          <a:p>
            <a:r>
              <a:rPr lang="en-US" dirty="0"/>
              <a:t>Subculture is smaller culture within dominant culture that has ways of life distinguished in some important way from that dominant culture.</a:t>
            </a:r>
          </a:p>
          <a:p>
            <a:r>
              <a:rPr lang="en-US" dirty="0"/>
              <a:t>A culture that opposes pattern of the dominant culture is known as </a:t>
            </a:r>
            <a:r>
              <a:rPr lang="en-US" b="1" dirty="0"/>
              <a:t>counterculture. </a:t>
            </a:r>
            <a:r>
              <a:rPr lang="en-US" dirty="0"/>
              <a:t> Counter culture are often youth oriented.</a:t>
            </a:r>
          </a:p>
          <a:p>
            <a:r>
              <a:rPr lang="en-US" dirty="0"/>
              <a:t>The process of cultural group loosing their identity and being absorbed in dominate culture is called assimilation</a:t>
            </a:r>
            <a:endParaRPr lang="en-GB" dirty="0"/>
          </a:p>
        </p:txBody>
      </p:sp>
    </p:spTree>
    <p:extLst>
      <p:ext uri="{BB962C8B-B14F-4D97-AF65-F5344CB8AC3E}">
        <p14:creationId xmlns:p14="http://schemas.microsoft.com/office/powerpoint/2010/main" val="364531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246C4-8C96-499B-B41A-DFEFF024B132}"/>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7AFE7A84-3D04-4E21-AADB-9EA6C17F03AC}"/>
              </a:ext>
            </a:extLst>
          </p:cNvPr>
          <p:cNvSpPr>
            <a:spLocks noGrp="1"/>
          </p:cNvSpPr>
          <p:nvPr>
            <p:ph idx="1"/>
          </p:nvPr>
        </p:nvSpPr>
        <p:spPr/>
        <p:txBody>
          <a:bodyPr/>
          <a:lstStyle/>
          <a:p>
            <a:r>
              <a:rPr lang="en-US" dirty="0"/>
              <a:t>The term “culturally diverse” is often used interchangeably with the concept of “multiculturalism.” Multiculturalism is defined as:</a:t>
            </a:r>
          </a:p>
          <a:p>
            <a:r>
              <a:rPr lang="en-US" i="1" dirty="0"/>
              <a:t>“…a system of beliefs and behaviors that </a:t>
            </a:r>
            <a:r>
              <a:rPr lang="en-US" b="1" i="1" dirty="0"/>
              <a:t>recognizes</a:t>
            </a:r>
            <a:r>
              <a:rPr lang="en-US" i="1" dirty="0"/>
              <a:t> </a:t>
            </a:r>
            <a:r>
              <a:rPr lang="en-US" b="1" i="1" dirty="0"/>
              <a:t>and</a:t>
            </a:r>
            <a:r>
              <a:rPr lang="en-US" i="1" dirty="0"/>
              <a:t> </a:t>
            </a:r>
            <a:r>
              <a:rPr lang="en-US" b="1" i="1" dirty="0"/>
              <a:t>respects </a:t>
            </a:r>
            <a:r>
              <a:rPr lang="en-US" i="1" dirty="0"/>
              <a:t>the presence of all diverse groups in an organization or society, </a:t>
            </a:r>
            <a:r>
              <a:rPr lang="en-US" b="1" i="1" dirty="0"/>
              <a:t>acknowledges</a:t>
            </a:r>
            <a:r>
              <a:rPr lang="en-US" i="1" dirty="0"/>
              <a:t> </a:t>
            </a:r>
            <a:r>
              <a:rPr lang="en-US" b="1" i="1" dirty="0"/>
              <a:t>and values</a:t>
            </a:r>
            <a:r>
              <a:rPr lang="en-US" i="1" dirty="0"/>
              <a:t> their socio-cultural differences, and </a:t>
            </a:r>
            <a:r>
              <a:rPr lang="en-US" b="1" i="1" dirty="0"/>
              <a:t>encourages</a:t>
            </a:r>
            <a:r>
              <a:rPr lang="en-US" i="1" dirty="0"/>
              <a:t> and enables their continued contribution within an inclusive cultural context which </a:t>
            </a:r>
            <a:r>
              <a:rPr lang="en-US" b="1" i="1" dirty="0"/>
              <a:t>empowers</a:t>
            </a:r>
            <a:r>
              <a:rPr lang="en-US" i="1" dirty="0"/>
              <a:t> all within the organization or society.</a:t>
            </a:r>
            <a:r>
              <a:rPr lang="en-US" baseline="30000" dirty="0"/>
              <a:t>4</a:t>
            </a:r>
            <a:endParaRPr lang="en-US" dirty="0"/>
          </a:p>
          <a:p>
            <a:endParaRPr lang="en-GB" dirty="0"/>
          </a:p>
        </p:txBody>
      </p:sp>
    </p:spTree>
    <p:extLst>
      <p:ext uri="{BB962C8B-B14F-4D97-AF65-F5344CB8AC3E}">
        <p14:creationId xmlns:p14="http://schemas.microsoft.com/office/powerpoint/2010/main" val="4210152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E1553-D839-4C2C-9EE2-B958D351E43C}"/>
              </a:ext>
            </a:extLst>
          </p:cNvPr>
          <p:cNvSpPr>
            <a:spLocks noGrp="1"/>
          </p:cNvSpPr>
          <p:nvPr>
            <p:ph type="title"/>
          </p:nvPr>
        </p:nvSpPr>
        <p:spPr/>
        <p:txBody>
          <a:bodyPr/>
          <a:lstStyle/>
          <a:p>
            <a:r>
              <a:rPr lang="en-US" dirty="0"/>
              <a:t>Elements of </a:t>
            </a:r>
            <a:r>
              <a:rPr lang="en-US" dirty="0" err="1"/>
              <a:t>Multicutureisim</a:t>
            </a:r>
            <a:endParaRPr lang="en-GB" dirty="0"/>
          </a:p>
        </p:txBody>
      </p:sp>
      <p:sp>
        <p:nvSpPr>
          <p:cNvPr id="3" name="Content Placeholder 2">
            <a:extLst>
              <a:ext uri="{FF2B5EF4-FFF2-40B4-BE49-F238E27FC236}">
                <a16:creationId xmlns:a16="http://schemas.microsoft.com/office/drawing/2014/main" id="{578692F8-61F5-497D-80A0-7C5C6880C564}"/>
              </a:ext>
            </a:extLst>
          </p:cNvPr>
          <p:cNvSpPr>
            <a:spLocks noGrp="1"/>
          </p:cNvSpPr>
          <p:nvPr>
            <p:ph idx="1"/>
          </p:nvPr>
        </p:nvSpPr>
        <p:spPr/>
        <p:txBody>
          <a:bodyPr>
            <a:normAutofit fontScale="85000" lnSpcReduction="10000"/>
          </a:bodyPr>
          <a:lstStyle/>
          <a:p>
            <a:r>
              <a:rPr lang="en-US" b="1" dirty="0"/>
              <a:t>recognition</a:t>
            </a:r>
            <a:r>
              <a:rPr lang="en-US" dirty="0"/>
              <a:t> of the abundant diversity of cultures;</a:t>
            </a:r>
          </a:p>
          <a:p>
            <a:r>
              <a:rPr lang="en-US" b="1" dirty="0"/>
              <a:t>respect</a:t>
            </a:r>
            <a:r>
              <a:rPr lang="en-US" dirty="0"/>
              <a:t> for the differences;</a:t>
            </a:r>
          </a:p>
          <a:p>
            <a:r>
              <a:rPr lang="en-US" b="1" dirty="0"/>
              <a:t>acknowledging</a:t>
            </a:r>
            <a:r>
              <a:rPr lang="en-US" dirty="0"/>
              <a:t> the validity of different cultural expressions and contributions;</a:t>
            </a:r>
          </a:p>
          <a:p>
            <a:r>
              <a:rPr lang="en-US" b="1" dirty="0"/>
              <a:t>valuing</a:t>
            </a:r>
            <a:r>
              <a:rPr lang="en-US" dirty="0"/>
              <a:t> what other cultures offer;</a:t>
            </a:r>
          </a:p>
          <a:p>
            <a:r>
              <a:rPr lang="en-US" b="1" dirty="0"/>
              <a:t>encouraging </a:t>
            </a:r>
            <a:r>
              <a:rPr lang="en-US" dirty="0"/>
              <a:t>the contribution of diverse groups;</a:t>
            </a:r>
          </a:p>
          <a:p>
            <a:r>
              <a:rPr lang="en-US" b="1" dirty="0"/>
              <a:t>empowering</a:t>
            </a:r>
            <a:r>
              <a:rPr lang="en-US" dirty="0"/>
              <a:t> people to strengthen themselves and others to achieve their maximum potential by being critical of their own biases; and</a:t>
            </a:r>
          </a:p>
          <a:p>
            <a:r>
              <a:rPr lang="en-US" b="1" dirty="0"/>
              <a:t>celebrating </a:t>
            </a:r>
            <a:r>
              <a:rPr lang="en-US" dirty="0"/>
              <a:t>rather than just tolerating the differences in order to bring about unity through diversity.</a:t>
            </a:r>
          </a:p>
          <a:p>
            <a:endParaRPr lang="en-GB" dirty="0"/>
          </a:p>
        </p:txBody>
      </p:sp>
    </p:spTree>
    <p:extLst>
      <p:ext uri="{BB962C8B-B14F-4D97-AF65-F5344CB8AC3E}">
        <p14:creationId xmlns:p14="http://schemas.microsoft.com/office/powerpoint/2010/main" val="4002498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F6D03-89F8-4D01-A4BC-41C198F977BF}"/>
              </a:ext>
            </a:extLst>
          </p:cNvPr>
          <p:cNvSpPr>
            <a:spLocks noGrp="1"/>
          </p:cNvSpPr>
          <p:nvPr>
            <p:ph type="title"/>
          </p:nvPr>
        </p:nvSpPr>
        <p:spPr/>
        <p:txBody>
          <a:bodyPr/>
          <a:lstStyle/>
          <a:p>
            <a:r>
              <a:rPr lang="en-US" b="1" dirty="0"/>
              <a:t>Why is cultural diversity a “good thing”?</a:t>
            </a:r>
            <a:endParaRPr lang="en-GB" dirty="0"/>
          </a:p>
        </p:txBody>
      </p:sp>
      <p:sp>
        <p:nvSpPr>
          <p:cNvPr id="3" name="Content Placeholder 2">
            <a:extLst>
              <a:ext uri="{FF2B5EF4-FFF2-40B4-BE49-F238E27FC236}">
                <a16:creationId xmlns:a16="http://schemas.microsoft.com/office/drawing/2014/main" id="{B1074498-6896-4C91-BA09-3E4E6356058B}"/>
              </a:ext>
            </a:extLst>
          </p:cNvPr>
          <p:cNvSpPr>
            <a:spLocks noGrp="1"/>
          </p:cNvSpPr>
          <p:nvPr>
            <p:ph idx="1"/>
          </p:nvPr>
        </p:nvSpPr>
        <p:spPr/>
        <p:txBody>
          <a:bodyPr>
            <a:normAutofit fontScale="92500" lnSpcReduction="20000"/>
          </a:bodyPr>
          <a:lstStyle/>
          <a:p>
            <a:r>
              <a:rPr lang="en-US" dirty="0"/>
              <a:t>Cultural diversity is important because our country, workplaces, and schools increasingly consist of various cultural, racial, and ethnic groups. We can learn from one another, but first we must have a level of understanding about each other in order to facilitate collaboration and cooperation. Learning about other cultures helps us understand different perspectives within the world in which we live, and helps dispel negative stereotypes and personal biases about different groups.</a:t>
            </a:r>
          </a:p>
          <a:p>
            <a:r>
              <a:rPr lang="en-US" dirty="0"/>
              <a:t>In addition, cultural diversity helps us recognize and respect “ways of being” that are not necessarily our own, so that as we interact with others we can build bridges to trust, respect, and understanding across cultures. Furthermore, this diversity makes our country a more interesting place to live, as people from diverse cultures contribute language skills, new ways of thinking, new knowledge, and different experiences.</a:t>
            </a:r>
            <a:endParaRPr lang="en-GB" dirty="0"/>
          </a:p>
        </p:txBody>
      </p:sp>
    </p:spTree>
    <p:extLst>
      <p:ext uri="{BB962C8B-B14F-4D97-AF65-F5344CB8AC3E}">
        <p14:creationId xmlns:p14="http://schemas.microsoft.com/office/powerpoint/2010/main" val="2352351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C7439-07BF-4451-9710-DD68677A6899}"/>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7D27E5D4-E94A-478C-B4FD-3F2381181EB3}"/>
              </a:ext>
            </a:extLst>
          </p:cNvPr>
          <p:cNvSpPr>
            <a:spLocks noGrp="1"/>
          </p:cNvSpPr>
          <p:nvPr>
            <p:ph idx="1"/>
          </p:nvPr>
        </p:nvSpPr>
        <p:spPr/>
        <p:txBody>
          <a:bodyPr/>
          <a:lstStyle/>
          <a:p>
            <a:r>
              <a:rPr lang="en-US" dirty="0"/>
              <a:t>Multiculturalism is recognition of and respect of cultural differences It allows much of the dominant culture to be shared while valuing of some tradition of various group.</a:t>
            </a:r>
          </a:p>
          <a:p>
            <a:r>
              <a:rPr lang="en-US" dirty="0"/>
              <a:t>Judging other culture by the standards of own culture is called ethnocentrism.</a:t>
            </a:r>
            <a:r>
              <a:rPr lang="en-GB" dirty="0"/>
              <a:t> We all live within culture and tend to see our values as normal while other values as abnormal.</a:t>
            </a:r>
          </a:p>
          <a:p>
            <a:r>
              <a:rPr lang="en-GB" dirty="0"/>
              <a:t>Judging other culture by their own standard is called cultural relativism.</a:t>
            </a:r>
            <a:endParaRPr lang="en-US" dirty="0"/>
          </a:p>
        </p:txBody>
      </p:sp>
    </p:spTree>
    <p:extLst>
      <p:ext uri="{BB962C8B-B14F-4D97-AF65-F5344CB8AC3E}">
        <p14:creationId xmlns:p14="http://schemas.microsoft.com/office/powerpoint/2010/main" val="3220340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2BE26-A3FA-48DB-AAEC-A05E6966B457}"/>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BCBD6A74-5C71-4FDB-A14F-37B957C63F87}"/>
              </a:ext>
            </a:extLst>
          </p:cNvPr>
          <p:cNvSpPr>
            <a:spLocks noGrp="1"/>
          </p:cNvSpPr>
          <p:nvPr>
            <p:ph idx="1"/>
          </p:nvPr>
        </p:nvSpPr>
        <p:spPr/>
        <p:txBody>
          <a:bodyPr/>
          <a:lstStyle/>
          <a:p>
            <a:r>
              <a:rPr lang="en-US" dirty="0"/>
              <a:t>Cultural diversity supports the idea that every person can make a unique and positive contribution to the larger society because of, rather than in spite of, their differences.</a:t>
            </a:r>
            <a:endParaRPr lang="en-US" i="1" dirty="0"/>
          </a:p>
          <a:p>
            <a:r>
              <a:rPr lang="en-US" i="1" dirty="0"/>
              <a:t>“Diversity is the one true thing we have in common. </a:t>
            </a:r>
            <a:br>
              <a:rPr lang="en-US" dirty="0"/>
            </a:br>
            <a:r>
              <a:rPr lang="en-US" i="1" dirty="0"/>
              <a:t>Celebrate it every day.”</a:t>
            </a:r>
            <a:endParaRPr lang="en-GB" dirty="0"/>
          </a:p>
        </p:txBody>
      </p:sp>
    </p:spTree>
    <p:extLst>
      <p:ext uri="{BB962C8B-B14F-4D97-AF65-F5344CB8AC3E}">
        <p14:creationId xmlns:p14="http://schemas.microsoft.com/office/powerpoint/2010/main" val="308390893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2561</TotalTime>
  <Words>952</Words>
  <Application>Microsoft Office PowerPoint</Application>
  <PresentationFormat>Widescreen</PresentationFormat>
  <Paragraphs>36</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Gill Sans MT</vt:lpstr>
      <vt:lpstr>Gallery</vt:lpstr>
      <vt:lpstr>Diversity</vt:lpstr>
      <vt:lpstr>PowerPoint Presentation</vt:lpstr>
      <vt:lpstr>PowerPoint Presentation</vt:lpstr>
      <vt:lpstr>Cultural Diversity</vt:lpstr>
      <vt:lpstr>PowerPoint Presentation</vt:lpstr>
      <vt:lpstr>Elements of Multicutureisim</vt:lpstr>
      <vt:lpstr>Why is cultural diversity a “good thing”?</vt:lpstr>
      <vt:lpstr>PowerPoint Presentation</vt:lpstr>
      <vt:lpstr>PowerPoint Presentation</vt:lpstr>
      <vt:lpstr>Religious diversity </vt:lpstr>
      <vt:lpstr>PowerPoint Presentation</vt:lpstr>
      <vt:lpstr>The Constitution of Pakistan 1973).”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Diversity</dc:title>
  <dc:creator>Windows User</dc:creator>
  <cp:lastModifiedBy>Windows User</cp:lastModifiedBy>
  <cp:revision>15</cp:revision>
  <dcterms:created xsi:type="dcterms:W3CDTF">2020-03-25T14:58:12Z</dcterms:created>
  <dcterms:modified xsi:type="dcterms:W3CDTF">2020-03-27T09:39:32Z</dcterms:modified>
</cp:coreProperties>
</file>