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89" r:id="rId6"/>
    <p:sldId id="259" r:id="rId7"/>
    <p:sldId id="261" r:id="rId8"/>
    <p:sldId id="262" r:id="rId9"/>
    <p:sldId id="263" r:id="rId10"/>
    <p:sldId id="292" r:id="rId11"/>
    <p:sldId id="267" r:id="rId12"/>
    <p:sldId id="294" r:id="rId13"/>
    <p:sldId id="269" r:id="rId14"/>
    <p:sldId id="271" r:id="rId15"/>
    <p:sldId id="293" r:id="rId16"/>
    <p:sldId id="290" r:id="rId17"/>
    <p:sldId id="273" r:id="rId18"/>
    <p:sldId id="295" r:id="rId19"/>
    <p:sldId id="274" r:id="rId20"/>
    <p:sldId id="288" r:id="rId21"/>
    <p:sldId id="275" r:id="rId22"/>
    <p:sldId id="296" r:id="rId23"/>
    <p:sldId id="276" r:id="rId24"/>
    <p:sldId id="277" r:id="rId25"/>
    <p:sldId id="298" r:id="rId26"/>
    <p:sldId id="299" r:id="rId27"/>
    <p:sldId id="278" r:id="rId28"/>
    <p:sldId id="279" r:id="rId29"/>
    <p:sldId id="280" r:id="rId30"/>
    <p:sldId id="281" r:id="rId31"/>
    <p:sldId id="282" r:id="rId32"/>
    <p:sldId id="287" r:id="rId33"/>
    <p:sldId id="283" r:id="rId34"/>
    <p:sldId id="297" r:id="rId35"/>
    <p:sldId id="285" r:id="rId36"/>
    <p:sldId id="286"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06-Aug-19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06-Aug-19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06-Aug-19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06-Aug-19</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06-Aug-19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06-Aug-19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06-Aug-19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Amyotrophic  lateral sclerosis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6308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sensory system and </a:t>
            </a:r>
            <a:r>
              <a:rPr lang="en-US" dirty="0" err="1"/>
              <a:t>spinocerebellar</a:t>
            </a:r>
            <a:r>
              <a:rPr lang="en-US" dirty="0"/>
              <a:t> tracts are also generally spared in ALS. </a:t>
            </a:r>
            <a:endParaRPr lang="en-US" dirty="0" smtClean="0"/>
          </a:p>
          <a:p>
            <a:r>
              <a:rPr lang="en-US" dirty="0" smtClean="0"/>
              <a:t>Re-innervation and ultimate failure of re-innervation</a:t>
            </a:r>
            <a:endParaRPr lang="en-US" dirty="0"/>
          </a:p>
        </p:txBody>
      </p:sp>
    </p:spTree>
    <p:extLst>
      <p:ext uri="{BB962C8B-B14F-4D97-AF65-F5344CB8AC3E}">
        <p14:creationId xmlns:p14="http://schemas.microsoft.com/office/powerpoint/2010/main" val="4141873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Clinical manifestations of ALS vary depending on </a:t>
            </a:r>
            <a:r>
              <a:rPr lang="en-US" dirty="0" smtClean="0"/>
              <a:t>the localization </a:t>
            </a:r>
            <a:r>
              <a:rPr lang="en-US" dirty="0"/>
              <a:t>and extent of motor neuron loss, the </a:t>
            </a:r>
            <a:r>
              <a:rPr lang="en-US" dirty="0" smtClean="0"/>
              <a:t>degree and </a:t>
            </a:r>
            <a:r>
              <a:rPr lang="en-US" dirty="0"/>
              <a:t>combination of LMN and UMN loss, pattern </a:t>
            </a:r>
            <a:r>
              <a:rPr lang="en-US" dirty="0" smtClean="0"/>
              <a:t>of onset </a:t>
            </a:r>
            <a:r>
              <a:rPr lang="en-US" dirty="0"/>
              <a:t>and progression, body region(s) affected, and </a:t>
            </a:r>
            <a:r>
              <a:rPr lang="en-US" dirty="0" smtClean="0"/>
              <a:t>stage of </a:t>
            </a:r>
            <a:r>
              <a:rPr lang="en-US" dirty="0"/>
              <a:t>the disease. </a:t>
            </a:r>
            <a:endParaRPr lang="en-US" dirty="0" smtClean="0"/>
          </a:p>
          <a:p>
            <a:r>
              <a:rPr lang="en-US" dirty="0" smtClean="0"/>
              <a:t>At </a:t>
            </a:r>
            <a:r>
              <a:rPr lang="en-US" dirty="0"/>
              <a:t>onset, signs or symptoms are </a:t>
            </a:r>
            <a:r>
              <a:rPr lang="en-US" dirty="0" smtClean="0"/>
              <a:t>usually asymmetrical </a:t>
            </a:r>
            <a:r>
              <a:rPr lang="en-US" dirty="0"/>
              <a:t>and </a:t>
            </a:r>
            <a:r>
              <a:rPr lang="en-US" dirty="0" smtClean="0"/>
              <a:t>focal.</a:t>
            </a:r>
          </a:p>
          <a:p>
            <a:r>
              <a:rPr lang="en-US" dirty="0" smtClean="0"/>
              <a:t>Progression </a:t>
            </a:r>
            <a:r>
              <a:rPr lang="en-US" dirty="0"/>
              <a:t>of the disease </a:t>
            </a:r>
            <a:r>
              <a:rPr lang="en-US" dirty="0" smtClean="0"/>
              <a:t>leads to </a:t>
            </a:r>
            <a:r>
              <a:rPr lang="en-US" dirty="0"/>
              <a:t>increasing numbers and severity of impairments.</a:t>
            </a:r>
          </a:p>
        </p:txBody>
      </p:sp>
    </p:spTree>
    <p:extLst>
      <p:ext uri="{BB962C8B-B14F-4D97-AF65-F5344CB8AC3E}">
        <p14:creationId xmlns:p14="http://schemas.microsoft.com/office/powerpoint/2010/main" val="398133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9496"/>
            <a:ext cx="9067800" cy="667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578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725" y="380999"/>
            <a:ext cx="5062675"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327593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5181600"/>
          </a:xfrm>
        </p:spPr>
        <p:txBody>
          <a:bodyPr>
            <a:normAutofit/>
          </a:bodyPr>
          <a:lstStyle/>
          <a:p>
            <a:pPr lvl="0"/>
            <a:r>
              <a:rPr lang="en-US" dirty="0"/>
              <a:t>G</a:t>
            </a:r>
            <a:r>
              <a:rPr lang="en-US" dirty="0" smtClean="0"/>
              <a:t>enetic test</a:t>
            </a:r>
          </a:p>
          <a:p>
            <a:pPr lvl="0"/>
            <a:r>
              <a:rPr lang="en-US" dirty="0"/>
              <a:t>C</a:t>
            </a:r>
            <a:r>
              <a:rPr lang="en-US" dirty="0" smtClean="0"/>
              <a:t>linical presentation</a:t>
            </a:r>
          </a:p>
          <a:p>
            <a:pPr lvl="0"/>
            <a:r>
              <a:rPr lang="en-US" dirty="0"/>
              <a:t>L</a:t>
            </a:r>
            <a:r>
              <a:rPr lang="en-US" dirty="0" smtClean="0"/>
              <a:t>aboratory studies</a:t>
            </a:r>
          </a:p>
          <a:p>
            <a:pPr lvl="0"/>
            <a:r>
              <a:rPr lang="en-US" dirty="0" smtClean="0"/>
              <a:t>EMG</a:t>
            </a:r>
          </a:p>
          <a:p>
            <a:pPr lvl="0"/>
            <a:r>
              <a:rPr lang="en-US" dirty="0"/>
              <a:t>N</a:t>
            </a:r>
            <a:r>
              <a:rPr lang="en-US" dirty="0" smtClean="0"/>
              <a:t>erve </a:t>
            </a:r>
            <a:r>
              <a:rPr lang="en-US" dirty="0"/>
              <a:t>conduction velocity (NCV) </a:t>
            </a:r>
            <a:r>
              <a:rPr lang="en-US" dirty="0" smtClean="0"/>
              <a:t>studies </a:t>
            </a:r>
          </a:p>
          <a:p>
            <a:pPr lvl="0"/>
            <a:r>
              <a:rPr lang="en-US" dirty="0" smtClean="0"/>
              <a:t>Muscle </a:t>
            </a:r>
            <a:r>
              <a:rPr lang="en-US" dirty="0"/>
              <a:t>and nerve </a:t>
            </a:r>
            <a:r>
              <a:rPr lang="en-US" dirty="0" smtClean="0"/>
              <a:t>biopsies</a:t>
            </a:r>
          </a:p>
          <a:p>
            <a:pPr lvl="0"/>
            <a:r>
              <a:rPr lang="en-US" dirty="0" smtClean="0"/>
              <a:t>Neuroimaging </a:t>
            </a:r>
            <a:r>
              <a:rPr lang="en-US" dirty="0"/>
              <a:t>studies </a:t>
            </a:r>
          </a:p>
          <a:p>
            <a:endParaRPr lang="en-US" dirty="0"/>
          </a:p>
        </p:txBody>
      </p:sp>
      <p:sp>
        <p:nvSpPr>
          <p:cNvPr id="2" name="Title 1"/>
          <p:cNvSpPr>
            <a:spLocks noGrp="1"/>
          </p:cNvSpPr>
          <p:nvPr>
            <p:ph type="title"/>
          </p:nvPr>
        </p:nvSpPr>
        <p:spPr/>
        <p:txBody>
          <a:bodyPr>
            <a:normAutofit/>
          </a:bodyPr>
          <a:lstStyle/>
          <a:p>
            <a:r>
              <a:rPr lang="en-US" b="1" dirty="0" smtClean="0"/>
              <a:t>Diagnosis</a:t>
            </a:r>
            <a:endParaRPr lang="en-US" dirty="0"/>
          </a:p>
        </p:txBody>
      </p:sp>
    </p:spTree>
    <p:extLst>
      <p:ext uri="{BB962C8B-B14F-4D97-AF65-F5344CB8AC3E}">
        <p14:creationId xmlns:p14="http://schemas.microsoft.com/office/powerpoint/2010/main" val="293032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criteria </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lvl="0"/>
            <a:r>
              <a:rPr lang="en-US" dirty="0" smtClean="0">
                <a:solidFill>
                  <a:srgbClr val="FF0000"/>
                </a:solidFill>
              </a:rPr>
              <a:t>The diagnosis of ALS requires the presence of </a:t>
            </a:r>
          </a:p>
          <a:p>
            <a:pPr marL="514350" lvl="0" indent="-514350">
              <a:buFont typeface="+mj-lt"/>
              <a:buAutoNum type="arabicPeriod"/>
            </a:pPr>
            <a:r>
              <a:rPr lang="en-US" dirty="0" smtClean="0"/>
              <a:t>LMN </a:t>
            </a:r>
            <a:r>
              <a:rPr lang="en-US" dirty="0"/>
              <a:t>signs by clinical, electrophysiological or </a:t>
            </a:r>
            <a:r>
              <a:rPr lang="en-US" dirty="0" err="1"/>
              <a:t>neuropathological</a:t>
            </a:r>
            <a:r>
              <a:rPr lang="en-US" dirty="0"/>
              <a:t> examination</a:t>
            </a:r>
          </a:p>
          <a:p>
            <a:pPr marL="514350" lvl="0" indent="-514350">
              <a:buFont typeface="+mj-lt"/>
              <a:buAutoNum type="arabicPeriod"/>
            </a:pPr>
            <a:r>
              <a:rPr lang="en-US" dirty="0"/>
              <a:t>UMN signs by clinical examination and </a:t>
            </a:r>
          </a:p>
          <a:p>
            <a:pPr marL="514350" lvl="0" indent="-514350">
              <a:buFont typeface="+mj-lt"/>
              <a:buAutoNum type="arabicPeriod"/>
            </a:pPr>
            <a:r>
              <a:rPr lang="en-US" dirty="0"/>
              <a:t>Progression of the disease within a region or two other regions by clinical examinations of via the medical history, </a:t>
            </a:r>
          </a:p>
          <a:p>
            <a:r>
              <a:rPr lang="en-US" dirty="0">
                <a:solidFill>
                  <a:srgbClr val="FF0000"/>
                </a:solidFill>
              </a:rPr>
              <a:t>And the absence of </a:t>
            </a:r>
          </a:p>
          <a:p>
            <a:pPr marL="514350" indent="-514350">
              <a:buFont typeface="+mj-lt"/>
              <a:buAutoNum type="arabicPeriod"/>
            </a:pPr>
            <a:r>
              <a:rPr lang="en-US" dirty="0"/>
              <a:t>Electrophysiological and pathological evidences of other diseases that may explain the UMN and LMN signs, and </a:t>
            </a:r>
          </a:p>
          <a:p>
            <a:pPr marL="514350" indent="-514350">
              <a:buFont typeface="+mj-lt"/>
              <a:buAutoNum type="arabicPeriod"/>
            </a:pPr>
            <a:r>
              <a:rPr lang="en-US" dirty="0"/>
              <a:t>Neuroimaging evidence of other disease processes that may explain the observed clinical and electrophysiological signs</a:t>
            </a:r>
          </a:p>
        </p:txBody>
      </p:sp>
    </p:spTree>
    <p:extLst>
      <p:ext uri="{BB962C8B-B14F-4D97-AF65-F5344CB8AC3E}">
        <p14:creationId xmlns:p14="http://schemas.microsoft.com/office/powerpoint/2010/main" val="911449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271" y="0"/>
            <a:ext cx="6211529" cy="682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051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t>ALS </a:t>
            </a:r>
            <a:r>
              <a:rPr lang="en-US" dirty="0"/>
              <a:t>has a progressive and deteriorating disease trajectory, and the progression from pathology to impairments to functional limitations to disabilities is inevitable. </a:t>
            </a:r>
          </a:p>
          <a:p>
            <a:pPr lvl="0"/>
            <a:r>
              <a:rPr lang="en-US" dirty="0"/>
              <a:t>Time from onset to death ranging from several months to 20 years, studies have found the average duration of ALS to be between 27 and 43 months, and the median duration to be between 23 and 52 months. </a:t>
            </a:r>
          </a:p>
          <a:p>
            <a:pPr lvl="0"/>
            <a:r>
              <a:rPr lang="en-US" dirty="0"/>
              <a:t>Death occurs within 3 to 5 years after diagnosis and usually results from respiratory </a:t>
            </a:r>
            <a:r>
              <a:rPr lang="en-US" dirty="0" smtClean="0"/>
              <a:t>failure</a:t>
            </a:r>
            <a:endParaRPr lang="en-US" dirty="0"/>
          </a:p>
        </p:txBody>
      </p:sp>
      <p:sp>
        <p:nvSpPr>
          <p:cNvPr id="2" name="Title 1"/>
          <p:cNvSpPr>
            <a:spLocks noGrp="1"/>
          </p:cNvSpPr>
          <p:nvPr>
            <p:ph type="title"/>
          </p:nvPr>
        </p:nvSpPr>
        <p:spPr/>
        <p:txBody>
          <a:bodyPr>
            <a:normAutofit/>
          </a:bodyPr>
          <a:lstStyle/>
          <a:p>
            <a:r>
              <a:rPr lang="en-US" b="1" dirty="0"/>
              <a:t>Disease </a:t>
            </a:r>
            <a:r>
              <a:rPr lang="en-US" b="1" dirty="0" smtClean="0"/>
              <a:t>course</a:t>
            </a:r>
            <a:endParaRPr lang="en-US" dirty="0"/>
          </a:p>
        </p:txBody>
      </p:sp>
    </p:spTree>
    <p:extLst>
      <p:ext uri="{BB962C8B-B14F-4D97-AF65-F5344CB8AC3E}">
        <p14:creationId xmlns:p14="http://schemas.microsoft.com/office/powerpoint/2010/main" val="3990072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PROGNOSIS</a:t>
            </a:r>
            <a:endParaRPr lang="en-US" dirty="0"/>
          </a:p>
        </p:txBody>
      </p:sp>
      <p:sp>
        <p:nvSpPr>
          <p:cNvPr id="3" name="Content Placeholder 2"/>
          <p:cNvSpPr>
            <a:spLocks noGrp="1"/>
          </p:cNvSpPr>
          <p:nvPr>
            <p:ph idx="1"/>
          </p:nvPr>
        </p:nvSpPr>
        <p:spPr/>
        <p:txBody>
          <a:bodyPr>
            <a:normAutofit/>
          </a:bodyPr>
          <a:lstStyle/>
          <a:p>
            <a:r>
              <a:rPr lang="en-US" dirty="0" smtClean="0"/>
              <a:t>Age </a:t>
            </a:r>
            <a:r>
              <a:rPr lang="en-US" dirty="0"/>
              <a:t>at time of onset </a:t>
            </a:r>
          </a:p>
          <a:p>
            <a:r>
              <a:rPr lang="en-US" dirty="0" smtClean="0"/>
              <a:t>Individuals </a:t>
            </a:r>
            <a:r>
              <a:rPr lang="en-US" dirty="0"/>
              <a:t>with </a:t>
            </a:r>
            <a:r>
              <a:rPr lang="en-US" dirty="0" smtClean="0"/>
              <a:t>limb onset </a:t>
            </a:r>
            <a:r>
              <a:rPr lang="en-US" dirty="0" smtClean="0"/>
              <a:t>ALS </a:t>
            </a:r>
            <a:r>
              <a:rPr lang="en-US" dirty="0"/>
              <a:t>have a better prognosis than those with </a:t>
            </a:r>
            <a:r>
              <a:rPr lang="en-US" dirty="0" err="1" smtClean="0"/>
              <a:t>bulbaronset</a:t>
            </a:r>
            <a:r>
              <a:rPr lang="en-US" dirty="0"/>
              <a:t> </a:t>
            </a:r>
            <a:r>
              <a:rPr lang="en-US" dirty="0" smtClean="0"/>
              <a:t>ALS</a:t>
            </a:r>
          </a:p>
          <a:p>
            <a:r>
              <a:rPr lang="en-US" dirty="0" smtClean="0"/>
              <a:t>Less </a:t>
            </a:r>
            <a:r>
              <a:rPr lang="en-US" dirty="0"/>
              <a:t>severe </a:t>
            </a:r>
            <a:r>
              <a:rPr lang="en-US" dirty="0" smtClean="0"/>
              <a:t>involvement at </a:t>
            </a:r>
            <a:r>
              <a:rPr lang="en-US" dirty="0"/>
              <a:t>the time of </a:t>
            </a:r>
            <a:r>
              <a:rPr lang="en-US" dirty="0" smtClean="0"/>
              <a:t>diagnosis</a:t>
            </a:r>
          </a:p>
          <a:p>
            <a:r>
              <a:rPr lang="en-US" dirty="0"/>
              <a:t>N</a:t>
            </a:r>
            <a:r>
              <a:rPr lang="en-US" dirty="0" smtClean="0"/>
              <a:t>o </a:t>
            </a:r>
            <a:r>
              <a:rPr lang="en-US" dirty="0"/>
              <a:t>symptoms of dyspnea at </a:t>
            </a:r>
            <a:r>
              <a:rPr lang="en-US" dirty="0" smtClean="0"/>
              <a:t>onset Psychological </a:t>
            </a:r>
            <a:r>
              <a:rPr lang="en-US" dirty="0"/>
              <a:t>status</a:t>
            </a:r>
          </a:p>
        </p:txBody>
      </p:sp>
    </p:spTree>
    <p:extLst>
      <p:ext uri="{BB962C8B-B14F-4D97-AF65-F5344CB8AC3E}">
        <p14:creationId xmlns:p14="http://schemas.microsoft.com/office/powerpoint/2010/main" val="65455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Disease modifying agents</a:t>
            </a:r>
          </a:p>
          <a:p>
            <a:pPr lvl="1"/>
            <a:r>
              <a:rPr lang="en-US" i="1" dirty="0"/>
              <a:t>Glutamate </a:t>
            </a:r>
            <a:r>
              <a:rPr lang="en-US" i="1" dirty="0" smtClean="0"/>
              <a:t>inhibitor; </a:t>
            </a:r>
            <a:r>
              <a:rPr lang="en-US" i="1" dirty="0" err="1" smtClean="0"/>
              <a:t>Riluzole</a:t>
            </a:r>
            <a:r>
              <a:rPr lang="en-US" i="1" dirty="0" smtClean="0"/>
              <a:t> </a:t>
            </a:r>
            <a:r>
              <a:rPr lang="en-US" i="1" dirty="0"/>
              <a:t>(</a:t>
            </a:r>
            <a:r>
              <a:rPr lang="en-US" i="1" dirty="0" err="1"/>
              <a:t>Rilutec</a:t>
            </a:r>
            <a:r>
              <a:rPr lang="en-US" i="1" dirty="0" smtClean="0"/>
              <a:t>)</a:t>
            </a:r>
          </a:p>
          <a:p>
            <a:r>
              <a:rPr lang="en-US" dirty="0"/>
              <a:t>P</a:t>
            </a:r>
            <a:r>
              <a:rPr lang="en-US" dirty="0" smtClean="0"/>
              <a:t>alliative </a:t>
            </a:r>
            <a:r>
              <a:rPr lang="en-US" dirty="0"/>
              <a:t>care is”.. the active total care of patients </a:t>
            </a:r>
            <a:r>
              <a:rPr lang="en-US" i="1" dirty="0"/>
              <a:t>whose disease is not responsive to curative treatments</a:t>
            </a:r>
            <a:r>
              <a:rPr lang="en-US" i="1" dirty="0" smtClean="0"/>
              <a:t>. </a:t>
            </a:r>
          </a:p>
          <a:p>
            <a:r>
              <a:rPr lang="en-US" dirty="0" smtClean="0"/>
              <a:t>Although </a:t>
            </a:r>
            <a:r>
              <a:rPr lang="en-US" dirty="0"/>
              <a:t>there is no cure for ALS, it is still considered a “treatable disease” and rehabilitation plays a integral role in the overall comprehensive care of the patient</a:t>
            </a:r>
            <a:r>
              <a:rPr lang="en-US" dirty="0" smtClean="0"/>
              <a:t>.</a:t>
            </a:r>
          </a:p>
          <a:p>
            <a:r>
              <a:rPr lang="en-US" dirty="0"/>
              <a:t>Medical management is symptomatic and individualized and involves supportive care to address impairments as they arise.</a:t>
            </a:r>
            <a:r>
              <a:rPr lang="en-US" dirty="0" smtClean="0"/>
              <a:t> </a:t>
            </a:r>
            <a:endParaRPr lang="en-US" dirty="0"/>
          </a:p>
        </p:txBody>
      </p:sp>
      <p:sp>
        <p:nvSpPr>
          <p:cNvPr id="2" name="Title 1"/>
          <p:cNvSpPr>
            <a:spLocks noGrp="1"/>
          </p:cNvSpPr>
          <p:nvPr>
            <p:ph type="title"/>
          </p:nvPr>
        </p:nvSpPr>
        <p:spPr/>
        <p:txBody>
          <a:bodyPr/>
          <a:lstStyle/>
          <a:p>
            <a:r>
              <a:rPr lang="en-US" b="1" dirty="0" smtClean="0"/>
              <a:t>Management </a:t>
            </a:r>
            <a:endParaRPr lang="en-US" b="1" dirty="0"/>
          </a:p>
        </p:txBody>
      </p:sp>
    </p:spTree>
    <p:extLst>
      <p:ext uri="{BB962C8B-B14F-4D97-AF65-F5344CB8AC3E}">
        <p14:creationId xmlns:p14="http://schemas.microsoft.com/office/powerpoint/2010/main" val="369898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t>Motor neuron diseases (MND) </a:t>
            </a:r>
            <a:endParaRPr lang="en-US" dirty="0" smtClean="0"/>
          </a:p>
          <a:p>
            <a:pPr lvl="0"/>
            <a:r>
              <a:rPr lang="en-US" dirty="0" smtClean="0"/>
              <a:t>Lou </a:t>
            </a:r>
            <a:r>
              <a:rPr lang="en-US" dirty="0"/>
              <a:t>Gehrig’s </a:t>
            </a:r>
            <a:r>
              <a:rPr lang="en-US" dirty="0" smtClean="0"/>
              <a:t>disease</a:t>
            </a:r>
          </a:p>
          <a:p>
            <a:pPr lvl="0"/>
            <a:r>
              <a:rPr lang="en-US" dirty="0"/>
              <a:t>D</a:t>
            </a:r>
            <a:r>
              <a:rPr lang="en-US" dirty="0" smtClean="0"/>
              <a:t>egeneration </a:t>
            </a:r>
            <a:r>
              <a:rPr lang="en-US" dirty="0"/>
              <a:t>and loss of motor neurons in the spinal cord, brain stem and brain, resulting in a variety of UMN and LMN clinical signs and symptoms. </a:t>
            </a:r>
          </a:p>
          <a:p>
            <a:endParaRPr lang="en-US" dirty="0"/>
          </a:p>
        </p:txBody>
      </p:sp>
    </p:spTree>
    <p:extLst>
      <p:ext uri="{BB962C8B-B14F-4D97-AF65-F5344CB8AC3E}">
        <p14:creationId xmlns:p14="http://schemas.microsoft.com/office/powerpoint/2010/main" val="127415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Medical management may include the prescription of </a:t>
            </a:r>
            <a:r>
              <a:rPr lang="en-US" dirty="0" err="1"/>
              <a:t>anticramping</a:t>
            </a:r>
            <a:r>
              <a:rPr lang="en-US" dirty="0"/>
              <a:t> and </a:t>
            </a:r>
            <a:r>
              <a:rPr lang="en-US" dirty="0" err="1"/>
              <a:t>antispasticity</a:t>
            </a:r>
            <a:r>
              <a:rPr lang="en-US" dirty="0"/>
              <a:t> agents, drying agents for </a:t>
            </a:r>
            <a:r>
              <a:rPr lang="en-US" dirty="0" err="1"/>
              <a:t>sialorrhea</a:t>
            </a:r>
            <a:r>
              <a:rPr lang="en-US" dirty="0"/>
              <a:t>, and antidepressants; recommendations and referrals for </a:t>
            </a:r>
            <a:r>
              <a:rPr lang="en-US" dirty="0" err="1"/>
              <a:t>precutaneous</a:t>
            </a:r>
            <a:r>
              <a:rPr lang="en-US" dirty="0"/>
              <a:t> endoscopic </a:t>
            </a:r>
            <a:r>
              <a:rPr lang="en-US" dirty="0" err="1"/>
              <a:t>gastrotomy</a:t>
            </a:r>
            <a:r>
              <a:rPr lang="en-US" dirty="0"/>
              <a:t> (PEG) tubes and ventilator support (noninvasive ventilation, tracheostomy); and discussion of advanced care directives</a:t>
            </a:r>
          </a:p>
          <a:p>
            <a:r>
              <a:rPr lang="en-US" dirty="0"/>
              <a:t>Management of dysphagia, dysarthria, anxiety, depression</a:t>
            </a:r>
          </a:p>
          <a:p>
            <a:r>
              <a:rPr lang="en-US" dirty="0"/>
              <a:t>Pain control</a:t>
            </a:r>
          </a:p>
          <a:p>
            <a:endParaRPr lang="en-US" dirty="0"/>
          </a:p>
        </p:txBody>
      </p:sp>
    </p:spTree>
    <p:extLst>
      <p:ext uri="{BB962C8B-B14F-4D97-AF65-F5344CB8AC3E}">
        <p14:creationId xmlns:p14="http://schemas.microsoft.com/office/powerpoint/2010/main" val="2447035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001000" cy="4525963"/>
          </a:xfrm>
        </p:spPr>
        <p:txBody>
          <a:bodyPr>
            <a:normAutofit fontScale="92500" lnSpcReduction="10000"/>
          </a:bodyPr>
          <a:lstStyle/>
          <a:p>
            <a:pPr marL="514350" indent="-514350">
              <a:buFont typeface="+mj-lt"/>
              <a:buAutoNum type="arabicPeriod"/>
            </a:pPr>
            <a:r>
              <a:rPr lang="en-US" dirty="0" smtClean="0"/>
              <a:t>Informing </a:t>
            </a:r>
            <a:r>
              <a:rPr lang="en-US" dirty="0"/>
              <a:t>the patients and family about the diagnosis and </a:t>
            </a:r>
            <a:r>
              <a:rPr lang="en-US" dirty="0" smtClean="0"/>
              <a:t>prognosis.</a:t>
            </a:r>
          </a:p>
          <a:p>
            <a:pPr marL="514350" indent="-514350">
              <a:buFont typeface="+mj-lt"/>
              <a:buAutoNum type="arabicPeriod"/>
            </a:pPr>
            <a:r>
              <a:rPr lang="en-US" dirty="0" smtClean="0"/>
              <a:t>Symptom </a:t>
            </a:r>
            <a:r>
              <a:rPr lang="en-US" dirty="0"/>
              <a:t>management of </a:t>
            </a:r>
            <a:r>
              <a:rPr lang="en-US" dirty="0" err="1"/>
              <a:t>sialorrhea</a:t>
            </a:r>
            <a:r>
              <a:rPr lang="en-US" dirty="0"/>
              <a:t> and </a:t>
            </a:r>
            <a:r>
              <a:rPr lang="en-US" dirty="0" err="1"/>
              <a:t>pseudobulblar</a:t>
            </a:r>
            <a:r>
              <a:rPr lang="en-US" dirty="0"/>
              <a:t> </a:t>
            </a:r>
            <a:r>
              <a:rPr lang="en-US" dirty="0" smtClean="0"/>
              <a:t>affect</a:t>
            </a:r>
          </a:p>
          <a:p>
            <a:pPr marL="514350" indent="-514350">
              <a:buFont typeface="+mj-lt"/>
              <a:buAutoNum type="arabicPeriod"/>
            </a:pPr>
            <a:r>
              <a:rPr lang="en-US" dirty="0"/>
              <a:t>N</a:t>
            </a:r>
            <a:r>
              <a:rPr lang="en-US" dirty="0" smtClean="0"/>
              <a:t>utrition </a:t>
            </a:r>
            <a:r>
              <a:rPr lang="en-US" dirty="0"/>
              <a:t>management and PEG </a:t>
            </a:r>
            <a:r>
              <a:rPr lang="en-US" dirty="0" smtClean="0"/>
              <a:t>decisions (e.g. dysphagia)</a:t>
            </a:r>
          </a:p>
          <a:p>
            <a:pPr marL="514350" indent="-514350">
              <a:buFont typeface="+mj-lt"/>
              <a:buAutoNum type="arabicPeriod"/>
            </a:pPr>
            <a:r>
              <a:rPr lang="en-US" dirty="0"/>
              <a:t>M</a:t>
            </a:r>
            <a:r>
              <a:rPr lang="en-US" dirty="0" smtClean="0"/>
              <a:t>anagement </a:t>
            </a:r>
            <a:r>
              <a:rPr lang="en-US" dirty="0"/>
              <a:t>of respiratory insufficiency and ventilation decisions </a:t>
            </a:r>
            <a:r>
              <a:rPr lang="en-US" dirty="0" smtClean="0"/>
              <a:t>(infections, aspiration, </a:t>
            </a:r>
            <a:r>
              <a:rPr lang="en-US" dirty="0"/>
              <a:t>low </a:t>
            </a:r>
            <a:r>
              <a:rPr lang="en-US" dirty="0" smtClean="0"/>
              <a:t>oxygen, </a:t>
            </a:r>
            <a:r>
              <a:rPr lang="en-US" dirty="0" err="1" smtClean="0"/>
              <a:t>hypercarbia</a:t>
            </a:r>
            <a:r>
              <a:rPr lang="en-US" dirty="0" smtClean="0"/>
              <a:t>, respiratory arrest)</a:t>
            </a:r>
            <a:endParaRPr lang="en-US" dirty="0"/>
          </a:p>
          <a:p>
            <a:pPr marL="514350" indent="-514350">
              <a:buFont typeface="+mj-lt"/>
              <a:buAutoNum type="arabicPeriod"/>
            </a:pPr>
            <a:r>
              <a:rPr lang="en-US" dirty="0"/>
              <a:t>A</a:t>
            </a:r>
            <a:r>
              <a:rPr lang="en-US" dirty="0" smtClean="0"/>
              <a:t>dvance </a:t>
            </a:r>
            <a:r>
              <a:rPr lang="en-US" dirty="0"/>
              <a:t>directives and palliative </a:t>
            </a:r>
            <a:r>
              <a:rPr lang="en-US" dirty="0" smtClean="0"/>
              <a:t>care</a:t>
            </a:r>
          </a:p>
        </p:txBody>
      </p:sp>
      <p:sp>
        <p:nvSpPr>
          <p:cNvPr id="2" name="Title 1"/>
          <p:cNvSpPr>
            <a:spLocks noGrp="1"/>
          </p:cNvSpPr>
          <p:nvPr>
            <p:ph type="title"/>
          </p:nvPr>
        </p:nvSpPr>
        <p:spPr>
          <a:xfrm>
            <a:off x="457200" y="457200"/>
            <a:ext cx="7924800" cy="1143000"/>
          </a:xfrm>
        </p:spPr>
        <p:txBody>
          <a:bodyPr>
            <a:normAutofit fontScale="90000"/>
          </a:bodyPr>
          <a:lstStyle/>
          <a:p>
            <a:r>
              <a:rPr lang="en-US" sz="3200" b="1" dirty="0">
                <a:solidFill>
                  <a:srgbClr val="FF0000"/>
                </a:solidFill>
              </a:rPr>
              <a:t>In 1999 a multidisciplinary task force was established to develop recommendations for management of ALS. </a:t>
            </a:r>
            <a:br>
              <a:rPr lang="en-US" sz="3200" b="1" dirty="0">
                <a:solidFill>
                  <a:srgbClr val="FF0000"/>
                </a:solidFill>
              </a:rPr>
            </a:br>
            <a:endParaRPr lang="en-US" sz="3200" b="1" dirty="0">
              <a:solidFill>
                <a:srgbClr val="FF0000"/>
              </a:solidFill>
            </a:endParaRPr>
          </a:p>
        </p:txBody>
      </p:sp>
    </p:spTree>
    <p:extLst>
      <p:ext uri="{BB962C8B-B14F-4D97-AF65-F5344CB8AC3E}">
        <p14:creationId xmlns:p14="http://schemas.microsoft.com/office/powerpoint/2010/main" val="230340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914400"/>
          </a:xfrm>
        </p:spPr>
        <p:txBody>
          <a:bodyPr>
            <a:normAutofit/>
          </a:bodyPr>
          <a:lstStyle/>
          <a:p>
            <a:r>
              <a:rPr lang="en-US" b="1" dirty="0" smtClean="0"/>
              <a:t>Rehabilitation Framework</a:t>
            </a:r>
            <a:endParaRPr lang="en-US" b="1"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8991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283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Psychosocial function</a:t>
            </a:r>
          </a:p>
          <a:p>
            <a:r>
              <a:rPr lang="en-US" dirty="0" smtClean="0"/>
              <a:t>Pain </a:t>
            </a:r>
          </a:p>
          <a:p>
            <a:r>
              <a:rPr lang="en-US" dirty="0" smtClean="0"/>
              <a:t>Muscle performance</a:t>
            </a:r>
          </a:p>
          <a:p>
            <a:r>
              <a:rPr lang="en-US" dirty="0" smtClean="0"/>
              <a:t>Motor function</a:t>
            </a:r>
          </a:p>
          <a:p>
            <a:r>
              <a:rPr lang="en-US" dirty="0" smtClean="0"/>
              <a:t>Tone and reflexes</a:t>
            </a:r>
          </a:p>
          <a:p>
            <a:r>
              <a:rPr lang="en-US" dirty="0" smtClean="0"/>
              <a:t>Cranial nerve integrity</a:t>
            </a:r>
          </a:p>
          <a:p>
            <a:r>
              <a:rPr lang="en-US" dirty="0" smtClean="0"/>
              <a:t>Sensation </a:t>
            </a:r>
          </a:p>
          <a:p>
            <a:r>
              <a:rPr lang="en-US" dirty="0" smtClean="0"/>
              <a:t>Postural alignment, control and balance</a:t>
            </a:r>
          </a:p>
          <a:p>
            <a:r>
              <a:rPr lang="en-US" dirty="0" smtClean="0"/>
              <a:t>Gait</a:t>
            </a:r>
          </a:p>
          <a:p>
            <a:r>
              <a:rPr lang="en-US" dirty="0" smtClean="0"/>
              <a:t>Respiratory function</a:t>
            </a:r>
          </a:p>
          <a:p>
            <a:r>
              <a:rPr lang="en-US" dirty="0" smtClean="0"/>
              <a:t>Integument</a:t>
            </a:r>
          </a:p>
          <a:p>
            <a:r>
              <a:rPr lang="en-US" dirty="0" smtClean="0"/>
              <a:t>Functional status</a:t>
            </a:r>
          </a:p>
          <a:p>
            <a:r>
              <a:rPr lang="en-US" dirty="0" smtClean="0"/>
              <a:t>Environmental barriers</a:t>
            </a:r>
          </a:p>
          <a:p>
            <a:r>
              <a:rPr lang="en-US" dirty="0" smtClean="0"/>
              <a:t>Fatigue</a:t>
            </a:r>
          </a:p>
          <a:p>
            <a:endParaRPr lang="en-US" dirty="0"/>
          </a:p>
        </p:txBody>
      </p:sp>
      <p:sp>
        <p:nvSpPr>
          <p:cNvPr id="2" name="Title 1"/>
          <p:cNvSpPr>
            <a:spLocks noGrp="1"/>
          </p:cNvSpPr>
          <p:nvPr>
            <p:ph type="title"/>
          </p:nvPr>
        </p:nvSpPr>
        <p:spPr/>
        <p:txBody>
          <a:bodyPr/>
          <a:lstStyle/>
          <a:p>
            <a:r>
              <a:rPr lang="en-US" b="1" dirty="0"/>
              <a:t>Physical therapy examination</a:t>
            </a:r>
            <a:endParaRPr lang="en-US" dirty="0"/>
          </a:p>
        </p:txBody>
      </p:sp>
    </p:spTree>
    <p:extLst>
      <p:ext uri="{BB962C8B-B14F-4D97-AF65-F5344CB8AC3E}">
        <p14:creationId xmlns:p14="http://schemas.microsoft.com/office/powerpoint/2010/main" val="911191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Disease </a:t>
            </a:r>
            <a:r>
              <a:rPr lang="en-US" dirty="0" smtClean="0"/>
              <a:t>specific measures;</a:t>
            </a:r>
          </a:p>
          <a:p>
            <a:pPr lvl="1"/>
            <a:r>
              <a:rPr lang="en-US" dirty="0" smtClean="0"/>
              <a:t>ALS </a:t>
            </a:r>
            <a:r>
              <a:rPr lang="en-US" dirty="0"/>
              <a:t>Functional Rating scale (</a:t>
            </a:r>
            <a:r>
              <a:rPr lang="en-US" dirty="0" smtClean="0"/>
              <a:t>ALSFRS)</a:t>
            </a:r>
          </a:p>
          <a:p>
            <a:pPr lvl="1"/>
            <a:r>
              <a:rPr lang="en-US" dirty="0"/>
              <a:t>T</a:t>
            </a:r>
            <a:r>
              <a:rPr lang="en-US" dirty="0" smtClean="0"/>
              <a:t>he </a:t>
            </a:r>
            <a:r>
              <a:rPr lang="en-US" dirty="0"/>
              <a:t>revised </a:t>
            </a:r>
            <a:r>
              <a:rPr lang="en-US" dirty="0" smtClean="0"/>
              <a:t>version</a:t>
            </a:r>
          </a:p>
          <a:p>
            <a:pPr lvl="1"/>
            <a:r>
              <a:rPr lang="en-US" dirty="0" err="1" smtClean="0"/>
              <a:t>Appel</a:t>
            </a:r>
            <a:r>
              <a:rPr lang="en-US" dirty="0" smtClean="0"/>
              <a:t> </a:t>
            </a:r>
            <a:r>
              <a:rPr lang="en-US" dirty="0"/>
              <a:t>ALS Scale (</a:t>
            </a:r>
            <a:r>
              <a:rPr lang="en-US" dirty="0" smtClean="0"/>
              <a:t>AALS)</a:t>
            </a:r>
          </a:p>
          <a:p>
            <a:pPr lvl="1"/>
            <a:r>
              <a:rPr lang="en-US" dirty="0" smtClean="0"/>
              <a:t>ALS </a:t>
            </a:r>
            <a:r>
              <a:rPr lang="en-US" dirty="0"/>
              <a:t>Severity Scale (</a:t>
            </a:r>
            <a:r>
              <a:rPr lang="en-US" dirty="0" smtClean="0"/>
              <a:t>ALSSS)</a:t>
            </a:r>
          </a:p>
          <a:p>
            <a:pPr lvl="1"/>
            <a:r>
              <a:rPr lang="en-US" dirty="0" smtClean="0"/>
              <a:t>Norris </a:t>
            </a:r>
            <a:r>
              <a:rPr lang="en-US" dirty="0"/>
              <a:t>Scale</a:t>
            </a:r>
            <a:r>
              <a:rPr lang="en-US" dirty="0" smtClean="0"/>
              <a:t>.</a:t>
            </a:r>
          </a:p>
          <a:p>
            <a:r>
              <a:rPr lang="en-US" dirty="0" smtClean="0"/>
              <a:t>Quality of life measures</a:t>
            </a:r>
          </a:p>
          <a:p>
            <a:pPr lvl="1"/>
            <a:r>
              <a:rPr lang="en-US" dirty="0" smtClean="0"/>
              <a:t>SF-36</a:t>
            </a:r>
          </a:p>
          <a:p>
            <a:pPr lvl="1"/>
            <a:r>
              <a:rPr lang="en-US" dirty="0"/>
              <a:t>T</a:t>
            </a:r>
            <a:r>
              <a:rPr lang="en-US" dirty="0" smtClean="0"/>
              <a:t>he </a:t>
            </a:r>
            <a:r>
              <a:rPr lang="en-US" dirty="0"/>
              <a:t>Schedule for Evaluation of Individual Quality Life-Direct Weighing (</a:t>
            </a:r>
            <a:r>
              <a:rPr lang="en-US" dirty="0" err="1" smtClean="0"/>
              <a:t>SEIQoL</a:t>
            </a:r>
            <a:r>
              <a:rPr lang="en-US" dirty="0" smtClean="0"/>
              <a:t>-DW)</a:t>
            </a:r>
          </a:p>
          <a:p>
            <a:pPr lvl="1"/>
            <a:r>
              <a:rPr lang="en-US" dirty="0" smtClean="0"/>
              <a:t>Sickness </a:t>
            </a:r>
            <a:r>
              <a:rPr lang="en-US" dirty="0"/>
              <a:t>Impact Profile (SIP).</a:t>
            </a:r>
          </a:p>
          <a:p>
            <a:pPr lvl="1"/>
            <a:endParaRPr lang="en-US" dirty="0"/>
          </a:p>
          <a:p>
            <a:endParaRPr lang="en-US" dirty="0"/>
          </a:p>
        </p:txBody>
      </p:sp>
      <p:sp>
        <p:nvSpPr>
          <p:cNvPr id="2" name="Title 1"/>
          <p:cNvSpPr>
            <a:spLocks noGrp="1"/>
          </p:cNvSpPr>
          <p:nvPr>
            <p:ph type="title"/>
          </p:nvPr>
        </p:nvSpPr>
        <p:spPr/>
        <p:txBody>
          <a:bodyPr>
            <a:normAutofit fontScale="90000"/>
          </a:bodyPr>
          <a:lstStyle/>
          <a:p>
            <a:r>
              <a:rPr lang="en-US" b="1" dirty="0" smtClean="0"/>
              <a:t>Disease specific and quality of life measures</a:t>
            </a:r>
            <a:endParaRPr lang="en-US" b="1" dirty="0"/>
          </a:p>
        </p:txBody>
      </p:sp>
    </p:spTree>
    <p:extLst>
      <p:ext uri="{BB962C8B-B14F-4D97-AF65-F5344CB8AC3E}">
        <p14:creationId xmlns:p14="http://schemas.microsoft.com/office/powerpoint/2010/main" val="804164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Physical Therapy Interventions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Cervical muscle weakness</a:t>
            </a:r>
          </a:p>
          <a:p>
            <a:r>
              <a:rPr lang="en-US" dirty="0" err="1" smtClean="0"/>
              <a:t>Dyartheria</a:t>
            </a:r>
            <a:r>
              <a:rPr lang="en-US" dirty="0" smtClean="0"/>
              <a:t> and dysphagia </a:t>
            </a:r>
          </a:p>
          <a:p>
            <a:r>
              <a:rPr lang="en-US" dirty="0" smtClean="0"/>
              <a:t>Upper extremity weakness</a:t>
            </a:r>
          </a:p>
          <a:p>
            <a:r>
              <a:rPr lang="en-US" dirty="0" smtClean="0"/>
              <a:t>Shoulder pain</a:t>
            </a:r>
          </a:p>
          <a:p>
            <a:r>
              <a:rPr lang="en-US" dirty="0" smtClean="0"/>
              <a:t>Respiratory muscle weakness</a:t>
            </a:r>
          </a:p>
          <a:p>
            <a:r>
              <a:rPr lang="en-US" dirty="0" smtClean="0"/>
              <a:t>Lower extremity muscle weakness </a:t>
            </a:r>
          </a:p>
          <a:p>
            <a:r>
              <a:rPr lang="en-US" dirty="0" smtClean="0"/>
              <a:t>Gait training</a:t>
            </a:r>
          </a:p>
          <a:p>
            <a:r>
              <a:rPr lang="en-US" dirty="0" smtClean="0"/>
              <a:t>Activities of daily living</a:t>
            </a:r>
          </a:p>
          <a:p>
            <a:r>
              <a:rPr lang="en-US" dirty="0" smtClean="0"/>
              <a:t>Decreased mobility</a:t>
            </a:r>
          </a:p>
          <a:p>
            <a:r>
              <a:rPr lang="en-US" dirty="0" smtClean="0"/>
              <a:t>Muscle cramps and spasticity</a:t>
            </a:r>
          </a:p>
          <a:p>
            <a:r>
              <a:rPr lang="en-US" dirty="0" smtClean="0"/>
              <a:t>Psychosocial issues</a:t>
            </a:r>
          </a:p>
          <a:p>
            <a:endParaRPr lang="en-US" dirty="0"/>
          </a:p>
        </p:txBody>
      </p:sp>
    </p:spTree>
    <p:extLst>
      <p:ext uri="{BB962C8B-B14F-4D97-AF65-F5344CB8AC3E}">
        <p14:creationId xmlns:p14="http://schemas.microsoft.com/office/powerpoint/2010/main" val="1717531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and ALS</a:t>
            </a:r>
            <a:endParaRPr lang="en-US" dirty="0"/>
          </a:p>
        </p:txBody>
      </p:sp>
      <p:sp>
        <p:nvSpPr>
          <p:cNvPr id="3" name="Content Placeholder 2"/>
          <p:cNvSpPr>
            <a:spLocks noGrp="1"/>
          </p:cNvSpPr>
          <p:nvPr>
            <p:ph idx="1"/>
          </p:nvPr>
        </p:nvSpPr>
        <p:spPr/>
        <p:txBody>
          <a:bodyPr/>
          <a:lstStyle/>
          <a:p>
            <a:r>
              <a:rPr lang="en-US" dirty="0" smtClean="0"/>
              <a:t>Disuse atrophy</a:t>
            </a:r>
          </a:p>
          <a:p>
            <a:r>
              <a:rPr lang="en-US" smtClean="0"/>
              <a:t>Overuse fatigue</a:t>
            </a:r>
          </a:p>
          <a:p>
            <a:endParaRPr lang="en-US" dirty="0"/>
          </a:p>
        </p:txBody>
      </p:sp>
    </p:spTree>
    <p:extLst>
      <p:ext uri="{BB962C8B-B14F-4D97-AF65-F5344CB8AC3E}">
        <p14:creationId xmlns:p14="http://schemas.microsoft.com/office/powerpoint/2010/main" val="47288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Restorative</a:t>
            </a:r>
          </a:p>
          <a:p>
            <a:r>
              <a:rPr lang="en-US" dirty="0" smtClean="0"/>
              <a:t>Compensatory</a:t>
            </a:r>
          </a:p>
          <a:p>
            <a:r>
              <a:rPr lang="en-US" dirty="0" err="1" smtClean="0"/>
              <a:t>Preventory</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b="1" dirty="0"/>
              <a:t>Physical Therapy Interventions</a:t>
            </a:r>
            <a:endParaRPr lang="en-US" dirty="0"/>
          </a:p>
        </p:txBody>
      </p:sp>
    </p:spTree>
    <p:extLst>
      <p:ext uri="{BB962C8B-B14F-4D97-AF65-F5344CB8AC3E}">
        <p14:creationId xmlns:p14="http://schemas.microsoft.com/office/powerpoint/2010/main" val="626785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6409204"/>
              </p:ext>
            </p:extLst>
          </p:nvPr>
        </p:nvGraphicFramePr>
        <p:xfrm>
          <a:off x="152400" y="1447800"/>
          <a:ext cx="8610600" cy="5395312"/>
        </p:xfrm>
        <a:graphic>
          <a:graphicData uri="http://schemas.openxmlformats.org/drawingml/2006/table">
            <a:tbl>
              <a:tblPr firstRow="1" firstCol="1" bandRow="1">
                <a:tableStyleId>{5C22544A-7EE6-4342-B048-85BDC9FD1C3A}</a:tableStyleId>
              </a:tblPr>
              <a:tblGrid>
                <a:gridCol w="853944"/>
                <a:gridCol w="2775317"/>
                <a:gridCol w="4981339"/>
              </a:tblGrid>
              <a:tr h="808892">
                <a:tc>
                  <a:txBody>
                    <a:bodyPr/>
                    <a:lstStyle/>
                    <a:p>
                      <a:pPr marL="0" marR="0" algn="l">
                        <a:lnSpc>
                          <a:spcPct val="115000"/>
                        </a:lnSpc>
                        <a:spcBef>
                          <a:spcPts val="0"/>
                        </a:spcBef>
                        <a:spcAft>
                          <a:spcPts val="0"/>
                        </a:spcAft>
                      </a:pPr>
                      <a:r>
                        <a:rPr lang="en-US" sz="1800" dirty="0">
                          <a:solidFill>
                            <a:srgbClr val="FF0000"/>
                          </a:solidFill>
                          <a:effectLst/>
                        </a:rPr>
                        <a:t>Stages</a:t>
                      </a:r>
                      <a:endParaRPr lang="en-US" sz="1800" dirty="0">
                        <a:solidFill>
                          <a:srgbClr val="FF0000"/>
                        </a:solidFill>
                        <a:effectLst/>
                        <a:latin typeface="Calibri"/>
                        <a:ea typeface="Times New Roman"/>
                        <a:cs typeface="Arial"/>
                      </a:endParaRPr>
                    </a:p>
                  </a:txBody>
                  <a:tcPr marL="30378" marR="30378" marT="0" marB="0"/>
                </a:tc>
                <a:tc>
                  <a:txBody>
                    <a:bodyPr/>
                    <a:lstStyle/>
                    <a:p>
                      <a:pPr marL="0" marR="0" algn="l">
                        <a:lnSpc>
                          <a:spcPct val="115000"/>
                        </a:lnSpc>
                        <a:spcBef>
                          <a:spcPts val="0"/>
                        </a:spcBef>
                        <a:spcAft>
                          <a:spcPts val="0"/>
                        </a:spcAft>
                      </a:pPr>
                      <a:r>
                        <a:rPr lang="en-US" sz="1800" dirty="0">
                          <a:solidFill>
                            <a:srgbClr val="FF0000"/>
                          </a:solidFill>
                          <a:effectLst/>
                        </a:rPr>
                        <a:t>Common impairments and functional                   limitations</a:t>
                      </a:r>
                      <a:endParaRPr lang="en-US" sz="1800" dirty="0">
                        <a:solidFill>
                          <a:srgbClr val="FF0000"/>
                        </a:solidFill>
                        <a:effectLst/>
                        <a:latin typeface="Calibri"/>
                        <a:ea typeface="Times New Roman"/>
                        <a:cs typeface="Arial"/>
                      </a:endParaRPr>
                    </a:p>
                  </a:txBody>
                  <a:tcPr marL="30378" marR="30378" marT="0" marB="0"/>
                </a:tc>
                <a:tc>
                  <a:txBody>
                    <a:bodyPr/>
                    <a:lstStyle/>
                    <a:p>
                      <a:pPr marL="0" marR="0" algn="l">
                        <a:lnSpc>
                          <a:spcPct val="115000"/>
                        </a:lnSpc>
                        <a:spcBef>
                          <a:spcPts val="0"/>
                        </a:spcBef>
                        <a:spcAft>
                          <a:spcPts val="0"/>
                        </a:spcAft>
                      </a:pPr>
                      <a:r>
                        <a:rPr lang="en-US" sz="1800">
                          <a:solidFill>
                            <a:srgbClr val="FF0000"/>
                          </a:solidFill>
                          <a:effectLst/>
                        </a:rPr>
                        <a:t>Interventions</a:t>
                      </a:r>
                      <a:endParaRPr lang="en-US" sz="1800">
                        <a:solidFill>
                          <a:srgbClr val="FF0000"/>
                        </a:solidFill>
                        <a:effectLst/>
                        <a:latin typeface="Calibri"/>
                        <a:ea typeface="Times New Roman"/>
                        <a:cs typeface="Arial"/>
                      </a:endParaRPr>
                    </a:p>
                  </a:txBody>
                  <a:tcPr marL="30378" marR="30378" marT="0" marB="0"/>
                </a:tc>
              </a:tr>
              <a:tr h="4448908">
                <a:tc>
                  <a:txBody>
                    <a:bodyPr/>
                    <a:lstStyle/>
                    <a:p>
                      <a:pPr marL="0" marR="0" algn="l">
                        <a:lnSpc>
                          <a:spcPct val="115000"/>
                        </a:lnSpc>
                        <a:spcBef>
                          <a:spcPts val="0"/>
                        </a:spcBef>
                        <a:spcAft>
                          <a:spcPts val="0"/>
                        </a:spcAft>
                      </a:pPr>
                      <a:r>
                        <a:rPr lang="en-US" sz="1800">
                          <a:solidFill>
                            <a:srgbClr val="FF0000"/>
                          </a:solidFill>
                          <a:effectLst/>
                        </a:rPr>
                        <a:t>Early</a:t>
                      </a:r>
                      <a:endParaRPr lang="en-US" sz="1800">
                        <a:solidFill>
                          <a:srgbClr val="FF0000"/>
                        </a:solidFill>
                        <a:effectLst/>
                        <a:latin typeface="Calibri"/>
                        <a:ea typeface="Times New Roman"/>
                        <a:cs typeface="Arial"/>
                      </a:endParaRPr>
                    </a:p>
                  </a:txBody>
                  <a:tcPr marL="30378" marR="30378" marT="0" marB="0"/>
                </a:tc>
                <a:tc>
                  <a:txBody>
                    <a:bodyPr/>
                    <a:lstStyle/>
                    <a:p>
                      <a:pPr marL="0" marR="0" algn="l">
                        <a:lnSpc>
                          <a:spcPct val="115000"/>
                        </a:lnSpc>
                        <a:spcBef>
                          <a:spcPts val="0"/>
                        </a:spcBef>
                        <a:spcAft>
                          <a:spcPts val="0"/>
                        </a:spcAft>
                      </a:pPr>
                      <a:r>
                        <a:rPr lang="en-US" sz="1800" dirty="0">
                          <a:solidFill>
                            <a:srgbClr val="FF0000"/>
                          </a:solidFill>
                          <a:effectLst/>
                        </a:rPr>
                        <a:t>Mild to moderate weakness in specific muscle group</a:t>
                      </a:r>
                    </a:p>
                    <a:p>
                      <a:pPr marL="0" marR="0" algn="l">
                        <a:lnSpc>
                          <a:spcPct val="115000"/>
                        </a:lnSpc>
                        <a:spcBef>
                          <a:spcPts val="0"/>
                        </a:spcBef>
                        <a:spcAft>
                          <a:spcPts val="0"/>
                        </a:spcAft>
                      </a:pPr>
                      <a:r>
                        <a:rPr lang="en-US" sz="1800" dirty="0">
                          <a:solidFill>
                            <a:srgbClr val="FF0000"/>
                          </a:solidFill>
                          <a:effectLst/>
                        </a:rPr>
                        <a:t>Difficulty with ADLs and mobility toward the end of the stage</a:t>
                      </a:r>
                      <a:endParaRPr lang="en-US" sz="1800" dirty="0">
                        <a:solidFill>
                          <a:srgbClr val="FF0000"/>
                        </a:solidFill>
                        <a:effectLst/>
                        <a:latin typeface="Calibri"/>
                        <a:ea typeface="Times New Roman"/>
                        <a:cs typeface="Arial"/>
                      </a:endParaRPr>
                    </a:p>
                  </a:txBody>
                  <a:tcPr marL="30378" marR="30378" marT="0" marB="0"/>
                </a:tc>
                <a:tc>
                  <a:txBody>
                    <a:bodyPr/>
                    <a:lstStyle/>
                    <a:p>
                      <a:pPr marL="0" marR="0" algn="l">
                        <a:lnSpc>
                          <a:spcPct val="115000"/>
                        </a:lnSpc>
                        <a:spcBef>
                          <a:spcPts val="0"/>
                        </a:spcBef>
                        <a:spcAft>
                          <a:spcPts val="0"/>
                        </a:spcAft>
                      </a:pPr>
                      <a:r>
                        <a:rPr lang="en-US" sz="1800" dirty="0">
                          <a:solidFill>
                            <a:srgbClr val="FF0000"/>
                          </a:solidFill>
                          <a:effectLst/>
                        </a:rPr>
                        <a:t>Restorative/prevention</a:t>
                      </a:r>
                    </a:p>
                    <a:p>
                      <a:pPr marL="342900" marR="0" lvl="0" indent="-342900" algn="l">
                        <a:lnSpc>
                          <a:spcPct val="115000"/>
                        </a:lnSpc>
                        <a:spcBef>
                          <a:spcPts val="0"/>
                        </a:spcBef>
                        <a:spcAft>
                          <a:spcPts val="0"/>
                        </a:spcAft>
                        <a:buFont typeface="Symbol"/>
                        <a:buChar char=""/>
                      </a:pPr>
                      <a:r>
                        <a:rPr lang="en-US" sz="1800" dirty="0">
                          <a:solidFill>
                            <a:srgbClr val="FF0000"/>
                          </a:solidFill>
                          <a:effectLst/>
                        </a:rPr>
                        <a:t>Strengthening exercises a142,169,170</a:t>
                      </a:r>
                    </a:p>
                    <a:p>
                      <a:pPr marL="342900" marR="0" lvl="0" indent="-342900" algn="l">
                        <a:lnSpc>
                          <a:spcPct val="115000"/>
                        </a:lnSpc>
                        <a:spcBef>
                          <a:spcPts val="0"/>
                        </a:spcBef>
                        <a:spcAft>
                          <a:spcPts val="0"/>
                        </a:spcAft>
                        <a:buFont typeface="Symbol"/>
                        <a:buChar char=""/>
                      </a:pPr>
                      <a:r>
                        <a:rPr lang="en-US" sz="1800" dirty="0">
                          <a:solidFill>
                            <a:srgbClr val="FF0000"/>
                          </a:solidFill>
                          <a:effectLst/>
                        </a:rPr>
                        <a:t>Endurance exercises171</a:t>
                      </a:r>
                    </a:p>
                    <a:p>
                      <a:pPr marL="342900" marR="0" lvl="0" indent="-342900" algn="l">
                        <a:lnSpc>
                          <a:spcPct val="115000"/>
                        </a:lnSpc>
                        <a:spcBef>
                          <a:spcPts val="0"/>
                        </a:spcBef>
                        <a:spcAft>
                          <a:spcPts val="0"/>
                        </a:spcAft>
                        <a:buFont typeface="Symbol"/>
                        <a:buChar char=""/>
                      </a:pPr>
                      <a:r>
                        <a:rPr lang="en-US" sz="1800" dirty="0">
                          <a:solidFill>
                            <a:srgbClr val="FF0000"/>
                          </a:solidFill>
                          <a:effectLst/>
                        </a:rPr>
                        <a:t>Active ROM, 172 Active –assisted POM, stretching exercise</a:t>
                      </a:r>
                    </a:p>
                    <a:p>
                      <a:pPr marL="0" marR="0" algn="l">
                        <a:lnSpc>
                          <a:spcPct val="115000"/>
                        </a:lnSpc>
                        <a:spcBef>
                          <a:spcPts val="0"/>
                        </a:spcBef>
                        <a:spcAft>
                          <a:spcPts val="0"/>
                        </a:spcAft>
                      </a:pPr>
                      <a:r>
                        <a:rPr lang="en-US" sz="1800" dirty="0">
                          <a:solidFill>
                            <a:srgbClr val="FF0000"/>
                          </a:solidFill>
                          <a:effectLst/>
                        </a:rPr>
                        <a:t>Compensatory</a:t>
                      </a:r>
                    </a:p>
                    <a:p>
                      <a:pPr marL="342900" marR="0" lvl="0" indent="-342900" algn="l">
                        <a:lnSpc>
                          <a:spcPct val="115000"/>
                        </a:lnSpc>
                        <a:spcBef>
                          <a:spcPts val="0"/>
                        </a:spcBef>
                        <a:spcAft>
                          <a:spcPts val="0"/>
                        </a:spcAft>
                        <a:buFont typeface="Symbol"/>
                        <a:buChar char=""/>
                      </a:pPr>
                      <a:r>
                        <a:rPr lang="en-US" sz="1800" dirty="0">
                          <a:solidFill>
                            <a:srgbClr val="FF0000"/>
                          </a:solidFill>
                          <a:effectLst/>
                        </a:rPr>
                        <a:t>Determine potential need for </a:t>
                      </a:r>
                      <a:r>
                        <a:rPr lang="en-US" sz="1800" dirty="0" err="1">
                          <a:solidFill>
                            <a:srgbClr val="FF0000"/>
                          </a:solidFill>
                          <a:effectLst/>
                        </a:rPr>
                        <a:t>aadaptive</a:t>
                      </a:r>
                      <a:r>
                        <a:rPr lang="en-US" sz="1800" dirty="0">
                          <a:solidFill>
                            <a:srgbClr val="FF0000"/>
                          </a:solidFill>
                          <a:effectLst/>
                        </a:rPr>
                        <a:t> of assistive devices</a:t>
                      </a:r>
                    </a:p>
                    <a:p>
                      <a:pPr marL="342900" marR="0" lvl="0" indent="-342900" algn="l">
                        <a:lnSpc>
                          <a:spcPct val="115000"/>
                        </a:lnSpc>
                        <a:spcBef>
                          <a:spcPts val="0"/>
                        </a:spcBef>
                        <a:spcAft>
                          <a:spcPts val="0"/>
                        </a:spcAft>
                        <a:buFont typeface="Symbol"/>
                        <a:buChar char=""/>
                      </a:pPr>
                      <a:r>
                        <a:rPr lang="en-US" sz="1800" dirty="0">
                          <a:solidFill>
                            <a:srgbClr val="FF0000"/>
                          </a:solidFill>
                          <a:effectLst/>
                        </a:rPr>
                        <a:t>Determine potential need for ergonomic modification of home/workplace</a:t>
                      </a:r>
                    </a:p>
                    <a:p>
                      <a:pPr marL="342900" marR="0" lvl="0" indent="-342900" algn="l">
                        <a:lnSpc>
                          <a:spcPct val="115000"/>
                        </a:lnSpc>
                        <a:spcBef>
                          <a:spcPts val="0"/>
                        </a:spcBef>
                        <a:spcAft>
                          <a:spcPts val="0"/>
                        </a:spcAft>
                        <a:buFont typeface="Symbol"/>
                        <a:buChar char=""/>
                      </a:pPr>
                      <a:r>
                        <a:rPr lang="en-US" sz="1800" dirty="0">
                          <a:solidFill>
                            <a:srgbClr val="FF0000"/>
                          </a:solidFill>
                          <a:effectLst/>
                        </a:rPr>
                        <a:t>Energy conversation</a:t>
                      </a:r>
                    </a:p>
                    <a:p>
                      <a:pPr marL="342900" marR="0" lvl="0" indent="-342900" algn="l">
                        <a:lnSpc>
                          <a:spcPct val="115000"/>
                        </a:lnSpc>
                        <a:spcBef>
                          <a:spcPts val="0"/>
                        </a:spcBef>
                        <a:spcAft>
                          <a:spcPts val="0"/>
                        </a:spcAft>
                        <a:buFont typeface="Symbol"/>
                        <a:buChar char=""/>
                      </a:pPr>
                      <a:r>
                        <a:rPr lang="en-US" sz="1800" dirty="0">
                          <a:solidFill>
                            <a:srgbClr val="FF0000"/>
                          </a:solidFill>
                          <a:effectLst/>
                        </a:rPr>
                        <a:t>Educate the patients about the disease process, energy conservation , and support groups</a:t>
                      </a:r>
                      <a:endParaRPr lang="en-US" sz="1800" dirty="0">
                        <a:solidFill>
                          <a:srgbClr val="FF0000"/>
                        </a:solidFill>
                        <a:effectLst/>
                        <a:latin typeface="Calibri"/>
                        <a:ea typeface="Times New Roman"/>
                        <a:cs typeface="Arial"/>
                      </a:endParaRPr>
                    </a:p>
                  </a:txBody>
                  <a:tcPr marL="30378" marR="30378" marT="0" marB="0"/>
                </a:tc>
              </a:tr>
            </a:tbl>
          </a:graphicData>
        </a:graphic>
      </p:graphicFrame>
      <p:sp>
        <p:nvSpPr>
          <p:cNvPr id="2" name="Title 1"/>
          <p:cNvSpPr>
            <a:spLocks noGrp="1"/>
          </p:cNvSpPr>
          <p:nvPr>
            <p:ph type="title"/>
          </p:nvPr>
        </p:nvSpPr>
        <p:spPr>
          <a:xfrm>
            <a:off x="457200" y="274638"/>
            <a:ext cx="8229600" cy="715962"/>
          </a:xfrm>
        </p:spPr>
        <p:txBody>
          <a:bodyPr>
            <a:normAutofit fontScale="90000"/>
          </a:bodyPr>
          <a:lstStyle/>
          <a:p>
            <a:r>
              <a:rPr lang="en-US" b="1" dirty="0" smtClean="0"/>
              <a:t>Early stage</a:t>
            </a:r>
            <a:endParaRPr lang="en-US" b="1" dirty="0"/>
          </a:p>
        </p:txBody>
      </p:sp>
    </p:spTree>
    <p:extLst>
      <p:ext uri="{BB962C8B-B14F-4D97-AF65-F5344CB8AC3E}">
        <p14:creationId xmlns:p14="http://schemas.microsoft.com/office/powerpoint/2010/main" val="76317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8127578"/>
              </p:ext>
            </p:extLst>
          </p:nvPr>
        </p:nvGraphicFramePr>
        <p:xfrm>
          <a:off x="381000" y="1143000"/>
          <a:ext cx="8229598" cy="5634508"/>
        </p:xfrm>
        <a:graphic>
          <a:graphicData uri="http://schemas.openxmlformats.org/drawingml/2006/table">
            <a:tbl>
              <a:tblPr firstRow="1" firstCol="1" bandRow="1">
                <a:tableStyleId>{5C22544A-7EE6-4342-B048-85BDC9FD1C3A}</a:tableStyleId>
              </a:tblPr>
              <a:tblGrid>
                <a:gridCol w="914400"/>
                <a:gridCol w="2895600"/>
                <a:gridCol w="4419598"/>
              </a:tblGrid>
              <a:tr h="587020">
                <a:tc>
                  <a:txBody>
                    <a:bodyPr/>
                    <a:lstStyle/>
                    <a:p>
                      <a:pPr marL="0" marR="0" algn="l">
                        <a:lnSpc>
                          <a:spcPct val="115000"/>
                        </a:lnSpc>
                        <a:spcBef>
                          <a:spcPts val="0"/>
                        </a:spcBef>
                        <a:spcAft>
                          <a:spcPts val="0"/>
                        </a:spcAft>
                      </a:pPr>
                      <a:r>
                        <a:rPr lang="en-US" sz="1600" dirty="0" smtClean="0">
                          <a:solidFill>
                            <a:srgbClr val="FF0000"/>
                          </a:solidFill>
                          <a:effectLst/>
                          <a:latin typeface="Calibri"/>
                          <a:ea typeface="Times New Roman"/>
                          <a:cs typeface="Arial"/>
                        </a:rPr>
                        <a:t>stage</a:t>
                      </a:r>
                      <a:endParaRPr lang="en-US" sz="16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600" dirty="0" smtClean="0">
                          <a:solidFill>
                            <a:srgbClr val="FF0000"/>
                          </a:solidFill>
                          <a:effectLst/>
                          <a:latin typeface="Calibri"/>
                          <a:ea typeface="Times New Roman"/>
                          <a:cs typeface="Arial"/>
                        </a:rPr>
                        <a:t>Common impairments and functional limitations</a:t>
                      </a:r>
                      <a:endParaRPr lang="en-US" sz="1600" dirty="0">
                        <a:solidFill>
                          <a:srgbClr val="FF0000"/>
                        </a:solidFill>
                        <a:effectLst/>
                        <a:latin typeface="Calibri"/>
                        <a:ea typeface="Times New Roman"/>
                        <a:cs typeface="Arial"/>
                      </a:endParaRPr>
                    </a:p>
                  </a:txBody>
                  <a:tcPr marL="68580" marR="68580" marT="0" marB="0"/>
                </a:tc>
                <a:tc>
                  <a:txBody>
                    <a:bodyPr/>
                    <a:lstStyle/>
                    <a:p>
                      <a:pPr marL="0" marR="0" lvl="0" indent="0" algn="l">
                        <a:lnSpc>
                          <a:spcPct val="115000"/>
                        </a:lnSpc>
                        <a:spcBef>
                          <a:spcPts val="0"/>
                        </a:spcBef>
                        <a:spcAft>
                          <a:spcPts val="0"/>
                        </a:spcAft>
                        <a:buFont typeface="Symbol"/>
                        <a:buNone/>
                      </a:pPr>
                      <a:r>
                        <a:rPr lang="en-US" sz="1600" dirty="0" smtClean="0">
                          <a:solidFill>
                            <a:srgbClr val="FF0000"/>
                          </a:solidFill>
                          <a:effectLst/>
                          <a:latin typeface="Calibri"/>
                          <a:ea typeface="Times New Roman"/>
                          <a:cs typeface="Arial"/>
                        </a:rPr>
                        <a:t>Interventions</a:t>
                      </a:r>
                      <a:r>
                        <a:rPr lang="en-US" sz="1600" baseline="0" dirty="0" smtClean="0">
                          <a:solidFill>
                            <a:srgbClr val="FF0000"/>
                          </a:solidFill>
                          <a:effectLst/>
                          <a:latin typeface="Calibri"/>
                          <a:ea typeface="Times New Roman"/>
                          <a:cs typeface="Arial"/>
                        </a:rPr>
                        <a:t> </a:t>
                      </a:r>
                      <a:endParaRPr lang="en-US" sz="1600" dirty="0">
                        <a:solidFill>
                          <a:srgbClr val="FF0000"/>
                        </a:solidFill>
                        <a:effectLst/>
                        <a:latin typeface="Calibri"/>
                        <a:ea typeface="Times New Roman"/>
                        <a:cs typeface="Arial"/>
                      </a:endParaRPr>
                    </a:p>
                  </a:txBody>
                  <a:tcPr marL="68580" marR="68580" marT="0" marB="0"/>
                </a:tc>
              </a:tr>
              <a:tr h="4518380">
                <a:tc>
                  <a:txBody>
                    <a:bodyPr/>
                    <a:lstStyle/>
                    <a:p>
                      <a:pPr marL="0" marR="0" algn="l">
                        <a:lnSpc>
                          <a:spcPct val="115000"/>
                        </a:lnSpc>
                        <a:spcBef>
                          <a:spcPts val="0"/>
                        </a:spcBef>
                        <a:spcAft>
                          <a:spcPts val="0"/>
                        </a:spcAft>
                      </a:pPr>
                      <a:r>
                        <a:rPr lang="en-US" sz="1600" dirty="0">
                          <a:solidFill>
                            <a:srgbClr val="FF0000"/>
                          </a:solidFill>
                          <a:effectLst/>
                        </a:rPr>
                        <a:t>Middle</a:t>
                      </a:r>
                      <a:endParaRPr lang="en-US" sz="16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600" dirty="0">
                          <a:solidFill>
                            <a:srgbClr val="FF0000"/>
                          </a:solidFill>
                          <a:effectLst/>
                        </a:rPr>
                        <a:t>Progressive decrease in mobility throughout stages</a:t>
                      </a:r>
                    </a:p>
                    <a:p>
                      <a:pPr marL="0" marR="0" algn="l">
                        <a:lnSpc>
                          <a:spcPct val="115000"/>
                        </a:lnSpc>
                        <a:spcBef>
                          <a:spcPts val="0"/>
                        </a:spcBef>
                        <a:spcAft>
                          <a:spcPts val="0"/>
                        </a:spcAft>
                      </a:pPr>
                      <a:r>
                        <a:rPr lang="en-US" sz="1600" dirty="0">
                          <a:solidFill>
                            <a:srgbClr val="FF0000"/>
                          </a:solidFill>
                          <a:effectLst/>
                        </a:rPr>
                        <a:t>Wheelchair needed for long distances;</a:t>
                      </a:r>
                    </a:p>
                    <a:p>
                      <a:pPr marL="0" marR="0" algn="l">
                        <a:lnSpc>
                          <a:spcPct val="115000"/>
                        </a:lnSpc>
                        <a:spcBef>
                          <a:spcPts val="0"/>
                        </a:spcBef>
                        <a:spcAft>
                          <a:spcPts val="0"/>
                        </a:spcAft>
                      </a:pPr>
                      <a:r>
                        <a:rPr lang="en-US" sz="1600" dirty="0">
                          <a:solidFill>
                            <a:srgbClr val="FF0000"/>
                          </a:solidFill>
                          <a:effectLst/>
                        </a:rPr>
                        <a:t>Increased wheelchair use toward end of stage</a:t>
                      </a:r>
                    </a:p>
                    <a:p>
                      <a:pPr marL="0" marR="0" algn="l">
                        <a:lnSpc>
                          <a:spcPct val="115000"/>
                        </a:lnSpc>
                        <a:spcBef>
                          <a:spcPts val="0"/>
                        </a:spcBef>
                        <a:spcAft>
                          <a:spcPts val="0"/>
                        </a:spcAft>
                      </a:pPr>
                      <a:r>
                        <a:rPr lang="en-US" sz="1600" dirty="0">
                          <a:solidFill>
                            <a:srgbClr val="FF0000"/>
                          </a:solidFill>
                          <a:effectLst/>
                        </a:rPr>
                        <a:t>Serve muscle weakness in some groups; mild to moderate weakness in other groups</a:t>
                      </a:r>
                    </a:p>
                    <a:p>
                      <a:pPr marL="0" marR="0" algn="l">
                        <a:lnSpc>
                          <a:spcPct val="115000"/>
                        </a:lnSpc>
                        <a:spcBef>
                          <a:spcPts val="0"/>
                        </a:spcBef>
                        <a:spcAft>
                          <a:spcPts val="0"/>
                        </a:spcAft>
                      </a:pPr>
                      <a:r>
                        <a:rPr lang="en-US" sz="1600" dirty="0">
                          <a:solidFill>
                            <a:srgbClr val="FF0000"/>
                          </a:solidFill>
                          <a:effectLst/>
                        </a:rPr>
                        <a:t>Progressive decrease in ADKL skills throughout stage</a:t>
                      </a:r>
                    </a:p>
                    <a:p>
                      <a:pPr marL="0" marR="0" algn="l">
                        <a:lnSpc>
                          <a:spcPct val="115000"/>
                        </a:lnSpc>
                        <a:spcBef>
                          <a:spcPts val="0"/>
                        </a:spcBef>
                        <a:spcAft>
                          <a:spcPts val="0"/>
                        </a:spcAft>
                      </a:pPr>
                      <a:r>
                        <a:rPr lang="en-US" sz="1600" dirty="0">
                          <a:solidFill>
                            <a:srgbClr val="FF0000"/>
                          </a:solidFill>
                          <a:effectLst/>
                        </a:rPr>
                        <a:t>Plan</a:t>
                      </a:r>
                    </a:p>
                    <a:p>
                      <a:pPr marL="0" marR="0" algn="l">
                        <a:lnSpc>
                          <a:spcPct val="115000"/>
                        </a:lnSpc>
                        <a:spcBef>
                          <a:spcPts val="0"/>
                        </a:spcBef>
                        <a:spcAft>
                          <a:spcPts val="0"/>
                        </a:spcAft>
                      </a:pPr>
                      <a:r>
                        <a:rPr lang="en-US" sz="1600" dirty="0">
                          <a:solidFill>
                            <a:srgbClr val="FF0000"/>
                          </a:solidFill>
                          <a:effectLst/>
                        </a:rPr>
                        <a:t> </a:t>
                      </a:r>
                      <a:endParaRPr lang="en-US" sz="16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600" dirty="0">
                          <a:solidFill>
                            <a:srgbClr val="FF0000"/>
                          </a:solidFill>
                          <a:effectLst/>
                        </a:rPr>
                        <a:t>Compensatory</a:t>
                      </a:r>
                    </a:p>
                    <a:p>
                      <a:pPr marL="342900" marR="0" lvl="0" indent="-342900" algn="l">
                        <a:lnSpc>
                          <a:spcPct val="115000"/>
                        </a:lnSpc>
                        <a:spcBef>
                          <a:spcPts val="0"/>
                        </a:spcBef>
                        <a:spcAft>
                          <a:spcPts val="0"/>
                        </a:spcAft>
                        <a:buFont typeface="Symbol"/>
                        <a:buChar char=""/>
                      </a:pPr>
                      <a:r>
                        <a:rPr lang="en-US" sz="1600" dirty="0">
                          <a:solidFill>
                            <a:srgbClr val="FF0000"/>
                          </a:solidFill>
                          <a:effectLst/>
                        </a:rPr>
                        <a:t>Support weak muscles(assistive and supportive devices, adaptive equipment, slings, </a:t>
                      </a:r>
                      <a:r>
                        <a:rPr lang="en-US" sz="1600" dirty="0" err="1">
                          <a:solidFill>
                            <a:srgbClr val="FF0000"/>
                          </a:solidFill>
                          <a:effectLst/>
                        </a:rPr>
                        <a:t>orthoses</a:t>
                      </a:r>
                      <a:r>
                        <a:rPr lang="en-US" sz="1600" dirty="0">
                          <a:solidFill>
                            <a:srgbClr val="FF0000"/>
                          </a:solidFill>
                          <a:effectLst/>
                        </a:rPr>
                        <a:t>)</a:t>
                      </a:r>
                    </a:p>
                    <a:p>
                      <a:pPr marL="342900" marR="0" lvl="0" indent="-342900" algn="l">
                        <a:lnSpc>
                          <a:spcPct val="115000"/>
                        </a:lnSpc>
                        <a:spcBef>
                          <a:spcPts val="0"/>
                        </a:spcBef>
                        <a:spcAft>
                          <a:spcPts val="0"/>
                        </a:spcAft>
                        <a:buFont typeface="Symbol"/>
                        <a:buChar char=""/>
                      </a:pPr>
                      <a:r>
                        <a:rPr lang="en-US" sz="1600" dirty="0">
                          <a:solidFill>
                            <a:srgbClr val="FF0000"/>
                          </a:solidFill>
                          <a:effectLst/>
                        </a:rPr>
                        <a:t>Modification to work place /home (</a:t>
                      </a:r>
                      <a:r>
                        <a:rPr lang="en-US" sz="1600" dirty="0" err="1">
                          <a:solidFill>
                            <a:srgbClr val="FF0000"/>
                          </a:solidFill>
                          <a:effectLst/>
                        </a:rPr>
                        <a:t>e.g</a:t>
                      </a:r>
                      <a:r>
                        <a:rPr lang="en-US" sz="1600" dirty="0">
                          <a:solidFill>
                            <a:srgbClr val="FF0000"/>
                          </a:solidFill>
                          <a:effectLst/>
                        </a:rPr>
                        <a:t>, install ramp, move bedroom to first floor)</a:t>
                      </a:r>
                    </a:p>
                    <a:p>
                      <a:pPr marL="342900" marR="0" lvl="0" indent="-342900" algn="l">
                        <a:lnSpc>
                          <a:spcPct val="115000"/>
                        </a:lnSpc>
                        <a:spcBef>
                          <a:spcPts val="0"/>
                        </a:spcBef>
                        <a:spcAft>
                          <a:spcPts val="0"/>
                        </a:spcAft>
                        <a:buFont typeface="Symbol"/>
                        <a:buChar char=""/>
                      </a:pPr>
                      <a:r>
                        <a:rPr lang="en-US" sz="1600" dirty="0">
                          <a:solidFill>
                            <a:srgbClr val="FF0000"/>
                          </a:solidFill>
                          <a:effectLst/>
                        </a:rPr>
                        <a:t>Wheel </a:t>
                      </a:r>
                      <a:r>
                        <a:rPr lang="en-US" sz="1600" dirty="0" err="1">
                          <a:solidFill>
                            <a:srgbClr val="FF0000"/>
                          </a:solidFill>
                          <a:effectLst/>
                        </a:rPr>
                        <a:t>vchair</a:t>
                      </a:r>
                      <a:r>
                        <a:rPr lang="en-US" sz="1600" dirty="0">
                          <a:solidFill>
                            <a:srgbClr val="FF0000"/>
                          </a:solidFill>
                          <a:effectLst/>
                        </a:rPr>
                        <a:t> prescription</a:t>
                      </a:r>
                    </a:p>
                    <a:p>
                      <a:pPr marL="342900" marR="0" lvl="0" indent="-342900" algn="l">
                        <a:lnSpc>
                          <a:spcPct val="115000"/>
                        </a:lnSpc>
                        <a:spcBef>
                          <a:spcPts val="0"/>
                        </a:spcBef>
                        <a:spcAft>
                          <a:spcPts val="0"/>
                        </a:spcAft>
                        <a:buFont typeface="Symbol"/>
                        <a:buChar char=""/>
                      </a:pPr>
                      <a:r>
                        <a:rPr lang="en-US" sz="1600" dirty="0">
                          <a:solidFill>
                            <a:srgbClr val="FF0000"/>
                          </a:solidFill>
                          <a:effectLst/>
                        </a:rPr>
                        <a:t>Education of caregiver regarding functional training</a:t>
                      </a:r>
                    </a:p>
                    <a:p>
                      <a:pPr marL="0" marR="0" algn="l">
                        <a:lnSpc>
                          <a:spcPct val="115000"/>
                        </a:lnSpc>
                        <a:spcBef>
                          <a:spcPts val="0"/>
                        </a:spcBef>
                        <a:spcAft>
                          <a:spcPts val="0"/>
                        </a:spcAft>
                      </a:pPr>
                      <a:r>
                        <a:rPr lang="en-US" sz="1600" dirty="0">
                          <a:solidFill>
                            <a:srgbClr val="FF0000"/>
                          </a:solidFill>
                          <a:effectLst/>
                        </a:rPr>
                        <a:t>Preventative</a:t>
                      </a:r>
                    </a:p>
                    <a:p>
                      <a:pPr marL="342900" marR="0" lvl="0" indent="-342900" algn="l">
                        <a:lnSpc>
                          <a:spcPct val="115000"/>
                        </a:lnSpc>
                        <a:spcBef>
                          <a:spcPts val="0"/>
                        </a:spcBef>
                        <a:spcAft>
                          <a:spcPts val="0"/>
                        </a:spcAft>
                        <a:buFont typeface="Symbol"/>
                        <a:buChar char=""/>
                      </a:pPr>
                      <a:r>
                        <a:rPr lang="en-US" sz="1600" dirty="0">
                          <a:solidFill>
                            <a:srgbClr val="FF0000"/>
                          </a:solidFill>
                          <a:effectLst/>
                        </a:rPr>
                        <a:t>Active 172 active assistive , and passive ROM, stretching exercise</a:t>
                      </a:r>
                    </a:p>
                    <a:p>
                      <a:pPr marL="342900" marR="0" lvl="0" indent="-342900" algn="l">
                        <a:lnSpc>
                          <a:spcPct val="115000"/>
                        </a:lnSpc>
                        <a:spcBef>
                          <a:spcPts val="0"/>
                        </a:spcBef>
                        <a:spcAft>
                          <a:spcPts val="0"/>
                        </a:spcAft>
                        <a:buFont typeface="Symbol"/>
                        <a:buChar char=""/>
                      </a:pPr>
                      <a:r>
                        <a:rPr lang="en-US" sz="1600" dirty="0">
                          <a:solidFill>
                            <a:srgbClr val="FF0000"/>
                          </a:solidFill>
                          <a:effectLst/>
                        </a:rPr>
                        <a:t>Stretching exercise 142,169,1709early middle)</a:t>
                      </a:r>
                    </a:p>
                    <a:p>
                      <a:pPr marL="342900" marR="0" lvl="0" indent="-342900" algn="l">
                        <a:lnSpc>
                          <a:spcPct val="115000"/>
                        </a:lnSpc>
                        <a:spcBef>
                          <a:spcPts val="0"/>
                        </a:spcBef>
                        <a:spcAft>
                          <a:spcPts val="0"/>
                        </a:spcAft>
                        <a:buFont typeface="Symbol"/>
                        <a:buChar char=""/>
                      </a:pPr>
                      <a:r>
                        <a:rPr lang="en-US" sz="1600" dirty="0">
                          <a:solidFill>
                            <a:srgbClr val="FF0000"/>
                          </a:solidFill>
                          <a:effectLst/>
                        </a:rPr>
                        <a:t>Endurance </a:t>
                      </a:r>
                      <a:r>
                        <a:rPr lang="en-US" sz="1600" dirty="0" err="1">
                          <a:solidFill>
                            <a:srgbClr val="FF0000"/>
                          </a:solidFill>
                          <a:effectLst/>
                        </a:rPr>
                        <a:t>ecercise</a:t>
                      </a:r>
                      <a:r>
                        <a:rPr lang="en-US" sz="1600" dirty="0">
                          <a:solidFill>
                            <a:srgbClr val="FF0000"/>
                          </a:solidFill>
                          <a:effectLst/>
                        </a:rPr>
                        <a:t> 171(early middle)</a:t>
                      </a:r>
                    </a:p>
                    <a:p>
                      <a:pPr marL="342900" marR="0" lvl="0" indent="-342900" algn="l">
                        <a:lnSpc>
                          <a:spcPct val="115000"/>
                        </a:lnSpc>
                        <a:spcBef>
                          <a:spcPts val="0"/>
                        </a:spcBef>
                        <a:spcAft>
                          <a:spcPts val="0"/>
                        </a:spcAft>
                        <a:buFont typeface="Symbol"/>
                        <a:buChar char=""/>
                      </a:pPr>
                      <a:r>
                        <a:rPr lang="en-US" sz="1600" dirty="0">
                          <a:solidFill>
                            <a:srgbClr val="FF0000"/>
                          </a:solidFill>
                          <a:effectLst/>
                        </a:rPr>
                        <a:t>Determine need for pressure-relieving devices(e.g., pressure distributing </a:t>
                      </a:r>
                      <a:r>
                        <a:rPr lang="en-US" sz="1600" dirty="0" err="1">
                          <a:solidFill>
                            <a:srgbClr val="FF0000"/>
                          </a:solidFill>
                          <a:effectLst/>
                        </a:rPr>
                        <a:t>matteress</a:t>
                      </a:r>
                      <a:r>
                        <a:rPr lang="en-US" sz="1600" dirty="0">
                          <a:solidFill>
                            <a:srgbClr val="FF0000"/>
                          </a:solidFill>
                          <a:effectLst/>
                        </a:rPr>
                        <a:t>)</a:t>
                      </a:r>
                      <a:endParaRPr lang="en-US" sz="1600" dirty="0">
                        <a:solidFill>
                          <a:srgbClr val="FF0000"/>
                        </a:solidFill>
                        <a:effectLst/>
                        <a:latin typeface="Calibri"/>
                        <a:ea typeface="Times New Roman"/>
                        <a:cs typeface="Arial"/>
                      </a:endParaRPr>
                    </a:p>
                  </a:txBody>
                  <a:tcPr marL="68580" marR="68580" marT="0" marB="0"/>
                </a:tc>
              </a:tr>
            </a:tbl>
          </a:graphicData>
        </a:graphic>
      </p:graphicFrame>
      <p:sp>
        <p:nvSpPr>
          <p:cNvPr id="2" name="Title 1"/>
          <p:cNvSpPr>
            <a:spLocks noGrp="1"/>
          </p:cNvSpPr>
          <p:nvPr>
            <p:ph type="title"/>
          </p:nvPr>
        </p:nvSpPr>
        <p:spPr>
          <a:xfrm>
            <a:off x="457200" y="152400"/>
            <a:ext cx="8229600" cy="1143000"/>
          </a:xfrm>
        </p:spPr>
        <p:txBody>
          <a:bodyPr/>
          <a:lstStyle/>
          <a:p>
            <a:r>
              <a:rPr lang="en-US" b="1" dirty="0" smtClean="0"/>
              <a:t>Middle stage</a:t>
            </a:r>
            <a:endParaRPr lang="en-US" b="1" dirty="0"/>
          </a:p>
        </p:txBody>
      </p:sp>
    </p:spTree>
    <p:extLst>
      <p:ext uri="{BB962C8B-B14F-4D97-AF65-F5344CB8AC3E}">
        <p14:creationId xmlns:p14="http://schemas.microsoft.com/office/powerpoint/2010/main" val="4020216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Incidence; range </a:t>
            </a:r>
            <a:r>
              <a:rPr lang="en-US" dirty="0"/>
              <a:t>of 0.4 to 2.4 cases per 100,000, with the incidence</a:t>
            </a:r>
          </a:p>
          <a:p>
            <a:r>
              <a:rPr lang="en-US" dirty="0" smtClean="0"/>
              <a:t>Prevalence; 4 </a:t>
            </a:r>
            <a:r>
              <a:rPr lang="en-US" dirty="0"/>
              <a:t>to 10 cases per </a:t>
            </a:r>
            <a:r>
              <a:rPr lang="en-US" dirty="0" smtClean="0"/>
              <a:t>100,000</a:t>
            </a:r>
          </a:p>
          <a:p>
            <a:r>
              <a:rPr lang="en-US" dirty="0"/>
              <a:t>T</a:t>
            </a:r>
            <a:r>
              <a:rPr lang="en-US" dirty="0" smtClean="0"/>
              <a:t>he </a:t>
            </a:r>
            <a:r>
              <a:rPr lang="en-US" dirty="0"/>
              <a:t>average </a:t>
            </a:r>
            <a:r>
              <a:rPr lang="en-US" dirty="0" smtClean="0"/>
              <a:t>age at </a:t>
            </a:r>
            <a:r>
              <a:rPr lang="en-US" dirty="0"/>
              <a:t>onset is the mid-to-late </a:t>
            </a:r>
            <a:r>
              <a:rPr lang="en-US" dirty="0" smtClean="0"/>
              <a:t>50s</a:t>
            </a:r>
          </a:p>
          <a:p>
            <a:r>
              <a:rPr lang="en-US" dirty="0"/>
              <a:t>A</a:t>
            </a:r>
            <a:r>
              <a:rPr lang="en-US" dirty="0" smtClean="0"/>
              <a:t>ffects </a:t>
            </a:r>
            <a:r>
              <a:rPr lang="en-US" dirty="0"/>
              <a:t>men slightly more </a:t>
            </a:r>
            <a:r>
              <a:rPr lang="en-US" dirty="0" smtClean="0"/>
              <a:t>than women</a:t>
            </a:r>
          </a:p>
          <a:p>
            <a:r>
              <a:rPr lang="en-US" dirty="0" smtClean="0"/>
              <a:t>In </a:t>
            </a:r>
            <a:r>
              <a:rPr lang="en-US" dirty="0"/>
              <a:t>about 5% to 10% of individuals </a:t>
            </a:r>
            <a:r>
              <a:rPr lang="en-US" dirty="0" smtClean="0"/>
              <a:t>the disease </a:t>
            </a:r>
            <a:r>
              <a:rPr lang="en-US" dirty="0"/>
              <a:t>is inherited as an autosomal dominant </a:t>
            </a:r>
            <a:r>
              <a:rPr lang="en-US" dirty="0" smtClean="0"/>
              <a:t>trait</a:t>
            </a:r>
            <a:endParaRPr lang="en-US" dirty="0"/>
          </a:p>
        </p:txBody>
      </p:sp>
    </p:spTree>
    <p:extLst>
      <p:ext uri="{BB962C8B-B14F-4D97-AF65-F5344CB8AC3E}">
        <p14:creationId xmlns:p14="http://schemas.microsoft.com/office/powerpoint/2010/main" val="3837589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5258798"/>
              </p:ext>
            </p:extLst>
          </p:nvPr>
        </p:nvGraphicFramePr>
        <p:xfrm>
          <a:off x="152400" y="1524000"/>
          <a:ext cx="8610599" cy="4953000"/>
        </p:xfrm>
        <a:graphic>
          <a:graphicData uri="http://schemas.openxmlformats.org/drawingml/2006/table">
            <a:tbl>
              <a:tblPr firstRow="1" firstCol="1" bandRow="1">
                <a:tableStyleId>{5C22544A-7EE6-4342-B048-85BDC9FD1C3A}</a:tableStyleId>
              </a:tblPr>
              <a:tblGrid>
                <a:gridCol w="2580753"/>
                <a:gridCol w="3001924"/>
                <a:gridCol w="3027922"/>
              </a:tblGrid>
              <a:tr h="805235">
                <a:tc>
                  <a:txBody>
                    <a:bodyPr/>
                    <a:lstStyle/>
                    <a:p>
                      <a:pPr marL="0" marR="0" algn="l">
                        <a:lnSpc>
                          <a:spcPct val="115000"/>
                        </a:lnSpc>
                        <a:spcBef>
                          <a:spcPts val="0"/>
                        </a:spcBef>
                        <a:spcAft>
                          <a:spcPts val="0"/>
                        </a:spcAft>
                      </a:pPr>
                      <a:r>
                        <a:rPr lang="en-US" sz="1800" dirty="0" smtClean="0">
                          <a:solidFill>
                            <a:srgbClr val="FF0000"/>
                          </a:solidFill>
                          <a:effectLst/>
                          <a:latin typeface="Calibri"/>
                          <a:ea typeface="Times New Roman"/>
                          <a:cs typeface="Arial"/>
                        </a:rPr>
                        <a:t>Stage </a:t>
                      </a:r>
                      <a:endParaRPr lang="en-US" sz="18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800" dirty="0" smtClean="0">
                          <a:solidFill>
                            <a:srgbClr val="FF0000"/>
                          </a:solidFill>
                          <a:effectLst/>
                          <a:latin typeface="Calibri"/>
                          <a:ea typeface="Times New Roman"/>
                          <a:cs typeface="Arial"/>
                        </a:rPr>
                        <a:t>Common</a:t>
                      </a:r>
                      <a:r>
                        <a:rPr lang="en-US" sz="1800" baseline="0" dirty="0" smtClean="0">
                          <a:solidFill>
                            <a:srgbClr val="FF0000"/>
                          </a:solidFill>
                          <a:effectLst/>
                          <a:latin typeface="Calibri"/>
                          <a:ea typeface="Times New Roman"/>
                          <a:cs typeface="Arial"/>
                        </a:rPr>
                        <a:t> Impairments and functional limitations</a:t>
                      </a:r>
                      <a:endParaRPr lang="en-US" sz="1800" dirty="0">
                        <a:solidFill>
                          <a:srgbClr val="FF0000"/>
                        </a:solidFill>
                        <a:effectLst/>
                        <a:latin typeface="Calibri"/>
                        <a:ea typeface="Times New Roman"/>
                        <a:cs typeface="Arial"/>
                      </a:endParaRPr>
                    </a:p>
                  </a:txBody>
                  <a:tcPr marL="68580" marR="68580" marT="0" marB="0"/>
                </a:tc>
                <a:tc>
                  <a:txBody>
                    <a:bodyPr/>
                    <a:lstStyle/>
                    <a:p>
                      <a:pPr marL="0" marR="0" lvl="0" indent="0" algn="l">
                        <a:lnSpc>
                          <a:spcPct val="115000"/>
                        </a:lnSpc>
                        <a:spcBef>
                          <a:spcPts val="0"/>
                        </a:spcBef>
                        <a:spcAft>
                          <a:spcPts val="0"/>
                        </a:spcAft>
                        <a:buFont typeface="Symbol"/>
                        <a:buNone/>
                      </a:pPr>
                      <a:r>
                        <a:rPr lang="en-US" sz="1800" dirty="0" smtClean="0">
                          <a:solidFill>
                            <a:srgbClr val="FF0000"/>
                          </a:solidFill>
                          <a:effectLst/>
                          <a:latin typeface="Calibri"/>
                          <a:ea typeface="Times New Roman"/>
                          <a:cs typeface="Arial"/>
                        </a:rPr>
                        <a:t>Interventions </a:t>
                      </a:r>
                      <a:endParaRPr lang="en-US" sz="1800" dirty="0">
                        <a:solidFill>
                          <a:srgbClr val="FF0000"/>
                        </a:solidFill>
                        <a:effectLst/>
                        <a:latin typeface="Calibri"/>
                        <a:ea typeface="Times New Roman"/>
                        <a:cs typeface="Arial"/>
                      </a:endParaRPr>
                    </a:p>
                  </a:txBody>
                  <a:tcPr marL="68580" marR="68580" marT="0" marB="0"/>
                </a:tc>
              </a:tr>
              <a:tr h="4147765">
                <a:tc>
                  <a:txBody>
                    <a:bodyPr/>
                    <a:lstStyle/>
                    <a:p>
                      <a:pPr marL="0" marR="0" algn="l">
                        <a:lnSpc>
                          <a:spcPct val="115000"/>
                        </a:lnSpc>
                        <a:spcBef>
                          <a:spcPts val="0"/>
                        </a:spcBef>
                        <a:spcAft>
                          <a:spcPts val="0"/>
                        </a:spcAft>
                      </a:pPr>
                      <a:r>
                        <a:rPr lang="en-US" sz="1800" dirty="0">
                          <a:solidFill>
                            <a:srgbClr val="FF0000"/>
                          </a:solidFill>
                          <a:effectLst/>
                        </a:rPr>
                        <a:t>Late</a:t>
                      </a:r>
                      <a:endParaRPr lang="en-US" sz="18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800">
                          <a:solidFill>
                            <a:srgbClr val="FF0000"/>
                          </a:solidFill>
                          <a:effectLst/>
                        </a:rPr>
                        <a:t>Wheel chair dependent or restricted to bed</a:t>
                      </a:r>
                    </a:p>
                    <a:p>
                      <a:pPr marL="0" marR="0" algn="l">
                        <a:lnSpc>
                          <a:spcPct val="115000"/>
                        </a:lnSpc>
                        <a:spcBef>
                          <a:spcPts val="0"/>
                        </a:spcBef>
                        <a:spcAft>
                          <a:spcPts val="0"/>
                        </a:spcAft>
                      </a:pPr>
                      <a:r>
                        <a:rPr lang="en-US" sz="1800">
                          <a:solidFill>
                            <a:srgbClr val="FF0000"/>
                          </a:solidFill>
                          <a:effectLst/>
                        </a:rPr>
                        <a:t>Complete dependence with ADLs</a:t>
                      </a:r>
                    </a:p>
                    <a:p>
                      <a:pPr marL="0" marR="0" algn="l">
                        <a:lnSpc>
                          <a:spcPct val="115000"/>
                        </a:lnSpc>
                        <a:spcBef>
                          <a:spcPts val="0"/>
                        </a:spcBef>
                        <a:spcAft>
                          <a:spcPts val="0"/>
                        </a:spcAft>
                      </a:pPr>
                      <a:r>
                        <a:rPr lang="en-US" sz="1800">
                          <a:solidFill>
                            <a:srgbClr val="FF0000"/>
                          </a:solidFill>
                          <a:effectLst/>
                        </a:rPr>
                        <a:t>Severe weakness of UE, LE, neck and trunk muscles</a:t>
                      </a:r>
                    </a:p>
                    <a:p>
                      <a:pPr marL="0" marR="0" algn="l">
                        <a:lnSpc>
                          <a:spcPct val="115000"/>
                        </a:lnSpc>
                        <a:spcBef>
                          <a:spcPts val="0"/>
                        </a:spcBef>
                        <a:spcAft>
                          <a:spcPts val="0"/>
                        </a:spcAft>
                      </a:pPr>
                      <a:r>
                        <a:rPr lang="en-US" sz="1800">
                          <a:solidFill>
                            <a:srgbClr val="FF0000"/>
                          </a:solidFill>
                          <a:effectLst/>
                        </a:rPr>
                        <a:t>Dysarthria, dysphagia</a:t>
                      </a:r>
                    </a:p>
                    <a:p>
                      <a:pPr marL="0" marR="0" algn="l">
                        <a:lnSpc>
                          <a:spcPct val="115000"/>
                        </a:lnSpc>
                        <a:spcBef>
                          <a:spcPts val="0"/>
                        </a:spcBef>
                        <a:spcAft>
                          <a:spcPts val="0"/>
                        </a:spcAft>
                      </a:pPr>
                      <a:r>
                        <a:rPr lang="en-US" sz="1800">
                          <a:solidFill>
                            <a:srgbClr val="FF0000"/>
                          </a:solidFill>
                          <a:effectLst/>
                        </a:rPr>
                        <a:t>Respiratory compromise</a:t>
                      </a:r>
                    </a:p>
                    <a:p>
                      <a:pPr marL="0" marR="0" algn="l">
                        <a:lnSpc>
                          <a:spcPct val="115000"/>
                        </a:lnSpc>
                        <a:spcBef>
                          <a:spcPts val="0"/>
                        </a:spcBef>
                        <a:spcAft>
                          <a:spcPts val="0"/>
                        </a:spcAft>
                      </a:pPr>
                      <a:r>
                        <a:rPr lang="en-US" sz="1800">
                          <a:solidFill>
                            <a:srgbClr val="FF0000"/>
                          </a:solidFill>
                          <a:effectLst/>
                        </a:rPr>
                        <a:t>pain</a:t>
                      </a:r>
                    </a:p>
                    <a:p>
                      <a:pPr marL="0" marR="0" algn="l">
                        <a:lnSpc>
                          <a:spcPct val="115000"/>
                        </a:lnSpc>
                        <a:spcBef>
                          <a:spcPts val="0"/>
                        </a:spcBef>
                        <a:spcAft>
                          <a:spcPts val="0"/>
                        </a:spcAft>
                      </a:pPr>
                      <a:r>
                        <a:rPr lang="en-US" sz="1800">
                          <a:solidFill>
                            <a:srgbClr val="FF0000"/>
                          </a:solidFill>
                          <a:effectLst/>
                        </a:rPr>
                        <a:t> </a:t>
                      </a:r>
                      <a:endParaRPr lang="en-US" sz="180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800" dirty="0">
                          <a:solidFill>
                            <a:srgbClr val="FF0000"/>
                          </a:solidFill>
                          <a:effectLst/>
                        </a:rPr>
                        <a:t>Preventative</a:t>
                      </a:r>
                    </a:p>
                    <a:p>
                      <a:pPr marL="342900" marR="0" lvl="0" indent="-342900" algn="l">
                        <a:lnSpc>
                          <a:spcPct val="115000"/>
                        </a:lnSpc>
                        <a:spcBef>
                          <a:spcPts val="0"/>
                        </a:spcBef>
                        <a:spcAft>
                          <a:spcPts val="0"/>
                        </a:spcAft>
                        <a:buFont typeface="Symbol"/>
                        <a:buChar char=""/>
                      </a:pPr>
                      <a:r>
                        <a:rPr lang="en-US" sz="1800" dirty="0">
                          <a:solidFill>
                            <a:srgbClr val="FF0000"/>
                          </a:solidFill>
                          <a:effectLst/>
                        </a:rPr>
                        <a:t>Passive ROM</a:t>
                      </a:r>
                    </a:p>
                    <a:p>
                      <a:pPr marL="342900" marR="0" lvl="0" indent="-342900" algn="l">
                        <a:lnSpc>
                          <a:spcPct val="115000"/>
                        </a:lnSpc>
                        <a:spcBef>
                          <a:spcPts val="0"/>
                        </a:spcBef>
                        <a:spcAft>
                          <a:spcPts val="0"/>
                        </a:spcAft>
                        <a:buFont typeface="Symbol"/>
                        <a:buChar char=""/>
                      </a:pPr>
                      <a:r>
                        <a:rPr lang="en-US" sz="1800" dirty="0">
                          <a:solidFill>
                            <a:srgbClr val="FF0000"/>
                          </a:solidFill>
                          <a:effectLst/>
                        </a:rPr>
                        <a:t>Pulmonary care a</a:t>
                      </a:r>
                    </a:p>
                    <a:p>
                      <a:pPr marL="342900" marR="0" lvl="0" indent="-342900" algn="l">
                        <a:lnSpc>
                          <a:spcPct val="115000"/>
                        </a:lnSpc>
                        <a:spcBef>
                          <a:spcPts val="0"/>
                        </a:spcBef>
                        <a:spcAft>
                          <a:spcPts val="0"/>
                        </a:spcAft>
                        <a:buFont typeface="Symbol"/>
                        <a:buChar char=""/>
                      </a:pPr>
                      <a:r>
                        <a:rPr lang="en-US" sz="1800" dirty="0" err="1">
                          <a:solidFill>
                            <a:srgbClr val="FF0000"/>
                          </a:solidFill>
                          <a:effectLst/>
                        </a:rPr>
                        <a:t>Hyospital</a:t>
                      </a:r>
                      <a:r>
                        <a:rPr lang="en-US" sz="1800" dirty="0">
                          <a:solidFill>
                            <a:srgbClr val="FF0000"/>
                          </a:solidFill>
                          <a:effectLst/>
                        </a:rPr>
                        <a:t> bed and pressure-relieving devices</a:t>
                      </a:r>
                    </a:p>
                    <a:p>
                      <a:pPr marL="342900" marR="0" lvl="0" indent="-342900" algn="l">
                        <a:lnSpc>
                          <a:spcPct val="115000"/>
                        </a:lnSpc>
                        <a:spcBef>
                          <a:spcPts val="0"/>
                        </a:spcBef>
                        <a:spcAft>
                          <a:spcPts val="0"/>
                        </a:spcAft>
                        <a:buFont typeface="Symbol"/>
                        <a:buChar char=""/>
                      </a:pPr>
                      <a:r>
                        <a:rPr lang="en-US" sz="1800" dirty="0">
                          <a:solidFill>
                            <a:srgbClr val="FF0000"/>
                          </a:solidFill>
                          <a:effectLst/>
                        </a:rPr>
                        <a:t>Skin care, hygiene</a:t>
                      </a:r>
                    </a:p>
                    <a:p>
                      <a:pPr marL="0" marR="0" algn="l">
                        <a:lnSpc>
                          <a:spcPct val="115000"/>
                        </a:lnSpc>
                        <a:spcBef>
                          <a:spcPts val="0"/>
                        </a:spcBef>
                        <a:spcAft>
                          <a:spcPts val="0"/>
                        </a:spcAft>
                      </a:pPr>
                      <a:r>
                        <a:rPr lang="en-US" sz="1800" dirty="0">
                          <a:solidFill>
                            <a:srgbClr val="FF0000"/>
                          </a:solidFill>
                          <a:effectLst/>
                        </a:rPr>
                        <a:t>Compensatory</a:t>
                      </a:r>
                    </a:p>
                    <a:p>
                      <a:pPr marL="342900" marR="0" lvl="0" indent="-342900" algn="l">
                        <a:lnSpc>
                          <a:spcPct val="115000"/>
                        </a:lnSpc>
                        <a:spcBef>
                          <a:spcPts val="0"/>
                        </a:spcBef>
                        <a:spcAft>
                          <a:spcPts val="0"/>
                        </a:spcAft>
                        <a:buFont typeface="Symbol"/>
                        <a:buChar char=""/>
                      </a:pPr>
                      <a:r>
                        <a:rPr lang="en-US" sz="1800" dirty="0">
                          <a:solidFill>
                            <a:srgbClr val="FF0000"/>
                          </a:solidFill>
                          <a:effectLst/>
                        </a:rPr>
                        <a:t>Caregiver education regarding transfers, positioning,</a:t>
                      </a:r>
                    </a:p>
                    <a:p>
                      <a:pPr marL="342900" marR="0" lvl="0" indent="-342900" algn="l">
                        <a:lnSpc>
                          <a:spcPct val="115000"/>
                        </a:lnSpc>
                        <a:spcBef>
                          <a:spcPts val="0"/>
                        </a:spcBef>
                        <a:spcAft>
                          <a:spcPts val="0"/>
                        </a:spcAft>
                        <a:buFont typeface="Symbol"/>
                        <a:buChar char=""/>
                      </a:pPr>
                      <a:r>
                        <a:rPr lang="en-US" sz="1800" dirty="0">
                          <a:solidFill>
                            <a:srgbClr val="FF0000"/>
                          </a:solidFill>
                          <a:effectLst/>
                        </a:rPr>
                        <a:t>Mechanical</a:t>
                      </a:r>
                      <a:endParaRPr lang="en-US" sz="1800" dirty="0">
                        <a:solidFill>
                          <a:srgbClr val="FF0000"/>
                        </a:solidFill>
                        <a:effectLst/>
                        <a:latin typeface="Calibri"/>
                        <a:ea typeface="Times New Roman"/>
                        <a:cs typeface="Arial"/>
                      </a:endParaRPr>
                    </a:p>
                  </a:txBody>
                  <a:tcPr marL="68580" marR="68580" marT="0" marB="0"/>
                </a:tc>
              </a:tr>
            </a:tbl>
          </a:graphicData>
        </a:graphic>
      </p:graphicFrame>
      <p:sp>
        <p:nvSpPr>
          <p:cNvPr id="2" name="Title 1"/>
          <p:cNvSpPr>
            <a:spLocks noGrp="1"/>
          </p:cNvSpPr>
          <p:nvPr>
            <p:ph type="title"/>
          </p:nvPr>
        </p:nvSpPr>
        <p:spPr/>
        <p:txBody>
          <a:bodyPr/>
          <a:lstStyle/>
          <a:p>
            <a:r>
              <a:rPr lang="en-US" b="1" dirty="0" smtClean="0"/>
              <a:t>Late stage</a:t>
            </a:r>
            <a:endParaRPr lang="en-US" b="1" dirty="0"/>
          </a:p>
        </p:txBody>
      </p:sp>
    </p:spTree>
    <p:extLst>
      <p:ext uri="{BB962C8B-B14F-4D97-AF65-F5344CB8AC3E}">
        <p14:creationId xmlns:p14="http://schemas.microsoft.com/office/powerpoint/2010/main" val="814925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6012670"/>
              </p:ext>
            </p:extLst>
          </p:nvPr>
        </p:nvGraphicFramePr>
        <p:xfrm>
          <a:off x="22123" y="1066800"/>
          <a:ext cx="9198078" cy="5638801"/>
        </p:xfrm>
        <a:graphic>
          <a:graphicData uri="http://schemas.openxmlformats.org/drawingml/2006/table">
            <a:tbl>
              <a:tblPr firstRow="1" firstCol="1" bandRow="1">
                <a:tableStyleId>{5C22544A-7EE6-4342-B048-85BDC9FD1C3A}</a:tableStyleId>
              </a:tblPr>
              <a:tblGrid>
                <a:gridCol w="3627707"/>
                <a:gridCol w="1620922"/>
                <a:gridCol w="1620922"/>
                <a:gridCol w="2328527"/>
              </a:tblGrid>
              <a:tr h="239218">
                <a:tc>
                  <a:txBody>
                    <a:bodyPr/>
                    <a:lstStyle/>
                    <a:p>
                      <a:pPr marL="0" marR="0" algn="l">
                        <a:lnSpc>
                          <a:spcPct val="115000"/>
                        </a:lnSpc>
                        <a:spcBef>
                          <a:spcPts val="0"/>
                        </a:spcBef>
                        <a:spcAft>
                          <a:spcPts val="0"/>
                        </a:spcAft>
                      </a:pPr>
                      <a:r>
                        <a:rPr lang="en-US" sz="1200" dirty="0">
                          <a:solidFill>
                            <a:srgbClr val="FF0000"/>
                          </a:solidFill>
                          <a:effectLst/>
                        </a:rPr>
                        <a:t> </a:t>
                      </a:r>
                      <a:endParaRPr lang="en-US" sz="12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a:solidFill>
                            <a:srgbClr val="FF0000"/>
                          </a:solidFill>
                          <a:effectLst/>
                        </a:rPr>
                        <a:t>Examples</a:t>
                      </a:r>
                      <a:endParaRPr lang="en-US" sz="120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a:solidFill>
                            <a:srgbClr val="FF0000"/>
                          </a:solidFill>
                          <a:effectLst/>
                        </a:rPr>
                        <a:t>Advantages</a:t>
                      </a:r>
                      <a:endParaRPr lang="en-US" sz="120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a:solidFill>
                            <a:srgbClr val="FF0000"/>
                          </a:solidFill>
                          <a:effectLst/>
                        </a:rPr>
                        <a:t>Disadvantage</a:t>
                      </a:r>
                      <a:endParaRPr lang="en-US" sz="1200">
                        <a:solidFill>
                          <a:srgbClr val="FF0000"/>
                        </a:solidFill>
                        <a:effectLst/>
                        <a:latin typeface="Calibri"/>
                        <a:ea typeface="Times New Roman"/>
                        <a:cs typeface="Arial"/>
                      </a:endParaRPr>
                    </a:p>
                  </a:txBody>
                  <a:tcPr marL="68580" marR="68580" marT="0" marB="0"/>
                </a:tc>
              </a:tr>
              <a:tr h="1739017">
                <a:tc>
                  <a:txBody>
                    <a:bodyPr/>
                    <a:lstStyle/>
                    <a:p>
                      <a:pPr marL="0" marR="0" algn="l">
                        <a:lnSpc>
                          <a:spcPct val="115000"/>
                        </a:lnSpc>
                        <a:spcBef>
                          <a:spcPts val="0"/>
                        </a:spcBef>
                        <a:spcAft>
                          <a:spcPts val="0"/>
                        </a:spcAft>
                      </a:pPr>
                      <a:r>
                        <a:rPr lang="en-US" sz="1200">
                          <a:solidFill>
                            <a:srgbClr val="FF0000"/>
                          </a:solidFill>
                          <a:effectLst/>
                        </a:rPr>
                        <a:t>Collars Without</a:t>
                      </a:r>
                    </a:p>
                    <a:p>
                      <a:pPr marL="0" marR="0" algn="l">
                        <a:lnSpc>
                          <a:spcPct val="115000"/>
                        </a:lnSpc>
                        <a:spcBef>
                          <a:spcPts val="0"/>
                        </a:spcBef>
                        <a:spcAft>
                          <a:spcPts val="0"/>
                        </a:spcAft>
                      </a:pPr>
                      <a:r>
                        <a:rPr lang="en-US" sz="1200">
                          <a:solidFill>
                            <a:srgbClr val="FF0000"/>
                          </a:solidFill>
                          <a:effectLst/>
                        </a:rPr>
                        <a:t>Anterior neck access</a:t>
                      </a:r>
                      <a:endParaRPr lang="en-US" sz="120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a:solidFill>
                            <a:srgbClr val="FF0000"/>
                          </a:solidFill>
                          <a:effectLst/>
                        </a:rPr>
                        <a:t>PHILADPHIA® Collar (A)</a:t>
                      </a:r>
                      <a:endParaRPr lang="en-US" sz="120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a:solidFill>
                            <a:srgbClr val="FF0000"/>
                          </a:solidFill>
                          <a:effectLst/>
                        </a:rPr>
                        <a:t>Offers good Support</a:t>
                      </a:r>
                      <a:endParaRPr lang="en-US" sz="120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dirty="0">
                          <a:solidFill>
                            <a:srgbClr val="FF0000"/>
                          </a:solidFill>
                          <a:effectLst/>
                        </a:rPr>
                        <a:t>Patient may feel  confined may cause pressure on trachea patient may experience difficulty breathing or swallowing can be uncomfortably warm</a:t>
                      </a:r>
                    </a:p>
                    <a:p>
                      <a:pPr marL="0" marR="0" algn="l">
                        <a:lnSpc>
                          <a:spcPct val="115000"/>
                        </a:lnSpc>
                        <a:spcBef>
                          <a:spcPts val="0"/>
                        </a:spcBef>
                        <a:spcAft>
                          <a:spcPts val="0"/>
                        </a:spcAft>
                      </a:pPr>
                      <a:r>
                        <a:rPr lang="en-US" sz="1200" dirty="0">
                          <a:solidFill>
                            <a:srgbClr val="FF0000"/>
                          </a:solidFill>
                          <a:effectLst/>
                        </a:rPr>
                        <a:t> </a:t>
                      </a:r>
                      <a:endParaRPr lang="en-US" sz="1200" dirty="0">
                        <a:solidFill>
                          <a:srgbClr val="FF0000"/>
                        </a:solidFill>
                        <a:effectLst/>
                        <a:latin typeface="Calibri"/>
                        <a:ea typeface="Times New Roman"/>
                        <a:cs typeface="Arial"/>
                      </a:endParaRPr>
                    </a:p>
                  </a:txBody>
                  <a:tcPr marL="68580" marR="68580" marT="0" marB="0"/>
                </a:tc>
              </a:tr>
              <a:tr h="3660566">
                <a:tc>
                  <a:txBody>
                    <a:bodyPr/>
                    <a:lstStyle/>
                    <a:p>
                      <a:pPr marL="0" marR="0" algn="l">
                        <a:lnSpc>
                          <a:spcPct val="115000"/>
                        </a:lnSpc>
                        <a:spcBef>
                          <a:spcPts val="0"/>
                        </a:spcBef>
                        <a:spcAft>
                          <a:spcPts val="0"/>
                        </a:spcAft>
                      </a:pPr>
                      <a:r>
                        <a:rPr lang="en-US" sz="1200" dirty="0">
                          <a:solidFill>
                            <a:srgbClr val="FF0000"/>
                          </a:solidFill>
                          <a:effectLst/>
                        </a:rPr>
                        <a:t>Collars with anterior neck access(for tracheotomy)</a:t>
                      </a:r>
                      <a:endParaRPr lang="en-US" sz="12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dirty="0">
                          <a:solidFill>
                            <a:srgbClr val="FF0000"/>
                          </a:solidFill>
                          <a:effectLst/>
                        </a:rPr>
                        <a:t>Miami-j® Collar(B)</a:t>
                      </a:r>
                    </a:p>
                    <a:p>
                      <a:pPr marL="0" marR="0" algn="l">
                        <a:lnSpc>
                          <a:spcPct val="115000"/>
                        </a:lnSpc>
                        <a:spcBef>
                          <a:spcPts val="0"/>
                        </a:spcBef>
                        <a:spcAft>
                          <a:spcPts val="0"/>
                        </a:spcAft>
                      </a:pPr>
                      <a:r>
                        <a:rPr lang="en-US" sz="1200" dirty="0">
                          <a:solidFill>
                            <a:srgbClr val="FF0000"/>
                          </a:solidFill>
                          <a:effectLst/>
                        </a:rPr>
                        <a:t>Aspen Collar©</a:t>
                      </a:r>
                    </a:p>
                    <a:p>
                      <a:pPr marL="0" marR="0" algn="l">
                        <a:lnSpc>
                          <a:spcPct val="115000"/>
                        </a:lnSpc>
                        <a:spcBef>
                          <a:spcPts val="0"/>
                        </a:spcBef>
                        <a:spcAft>
                          <a:spcPts val="0"/>
                        </a:spcAft>
                      </a:pPr>
                      <a:r>
                        <a:rPr lang="en-US" sz="1200" dirty="0">
                          <a:solidFill>
                            <a:srgbClr val="FF0000"/>
                          </a:solidFill>
                          <a:effectLst/>
                        </a:rPr>
                        <a:t>Malibu Collar(D)</a:t>
                      </a:r>
                    </a:p>
                    <a:p>
                      <a:pPr marL="0" marR="0" algn="l">
                        <a:lnSpc>
                          <a:spcPct val="115000"/>
                        </a:lnSpc>
                        <a:spcBef>
                          <a:spcPts val="0"/>
                        </a:spcBef>
                        <a:spcAft>
                          <a:spcPts val="0"/>
                        </a:spcAft>
                      </a:pPr>
                      <a:r>
                        <a:rPr lang="en-US" sz="1200" dirty="0">
                          <a:solidFill>
                            <a:srgbClr val="FF0000"/>
                          </a:solidFill>
                          <a:effectLst/>
                        </a:rPr>
                        <a:t> </a:t>
                      </a:r>
                    </a:p>
                    <a:p>
                      <a:pPr marL="0" marR="0" algn="l">
                        <a:lnSpc>
                          <a:spcPct val="115000"/>
                        </a:lnSpc>
                        <a:spcBef>
                          <a:spcPts val="0"/>
                        </a:spcBef>
                        <a:spcAft>
                          <a:spcPts val="0"/>
                        </a:spcAft>
                      </a:pPr>
                      <a:r>
                        <a:rPr lang="en-US" sz="1200" dirty="0">
                          <a:solidFill>
                            <a:srgbClr val="FF0000"/>
                          </a:solidFill>
                          <a:effectLst/>
                        </a:rPr>
                        <a:t> </a:t>
                      </a:r>
                    </a:p>
                    <a:p>
                      <a:pPr marL="0" marR="0" algn="l">
                        <a:lnSpc>
                          <a:spcPct val="115000"/>
                        </a:lnSpc>
                        <a:spcBef>
                          <a:spcPts val="0"/>
                        </a:spcBef>
                        <a:spcAft>
                          <a:spcPts val="0"/>
                        </a:spcAft>
                      </a:pPr>
                      <a:r>
                        <a:rPr lang="en-US" sz="1200" dirty="0">
                          <a:solidFill>
                            <a:srgbClr val="FF0000"/>
                          </a:solidFill>
                          <a:effectLst/>
                        </a:rPr>
                        <a:t> </a:t>
                      </a:r>
                    </a:p>
                    <a:p>
                      <a:pPr marL="0" marR="0" algn="l">
                        <a:lnSpc>
                          <a:spcPct val="115000"/>
                        </a:lnSpc>
                        <a:spcBef>
                          <a:spcPts val="0"/>
                        </a:spcBef>
                        <a:spcAft>
                          <a:spcPts val="0"/>
                        </a:spcAft>
                      </a:pPr>
                      <a:r>
                        <a:rPr lang="en-US" sz="1200" dirty="0">
                          <a:solidFill>
                            <a:srgbClr val="FF0000"/>
                          </a:solidFill>
                          <a:effectLst/>
                        </a:rPr>
                        <a:t>Canadian collar(E)</a:t>
                      </a:r>
                    </a:p>
                    <a:p>
                      <a:pPr marL="0" marR="0" algn="l">
                        <a:lnSpc>
                          <a:spcPct val="115000"/>
                        </a:lnSpc>
                        <a:spcBef>
                          <a:spcPts val="0"/>
                        </a:spcBef>
                        <a:spcAft>
                          <a:spcPts val="0"/>
                        </a:spcAft>
                      </a:pPr>
                      <a:r>
                        <a:rPr lang="en-US" sz="1200" dirty="0">
                          <a:solidFill>
                            <a:srgbClr val="FF0000"/>
                          </a:solidFill>
                          <a:effectLst/>
                        </a:rPr>
                        <a:t>Headmaster Collar(E)</a:t>
                      </a:r>
                      <a:endParaRPr lang="en-US" sz="12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dirty="0">
                          <a:solidFill>
                            <a:srgbClr val="FF0000"/>
                          </a:solidFill>
                          <a:effectLst/>
                        </a:rPr>
                        <a:t>Padding absorbs and wicks moisture away from skin suitable for individuals with cervical weakness in all 3 planes</a:t>
                      </a:r>
                    </a:p>
                    <a:p>
                      <a:pPr marL="0" marR="0" algn="l">
                        <a:lnSpc>
                          <a:spcPct val="115000"/>
                        </a:lnSpc>
                        <a:spcBef>
                          <a:spcPts val="0"/>
                        </a:spcBef>
                        <a:spcAft>
                          <a:spcPts val="0"/>
                        </a:spcAft>
                      </a:pPr>
                      <a:r>
                        <a:rPr lang="en-US" sz="1200" dirty="0">
                          <a:solidFill>
                            <a:srgbClr val="FF0000"/>
                          </a:solidFill>
                          <a:effectLst/>
                        </a:rPr>
                        <a:t> </a:t>
                      </a:r>
                    </a:p>
                    <a:p>
                      <a:pPr marL="0" marR="0" algn="l">
                        <a:lnSpc>
                          <a:spcPct val="115000"/>
                        </a:lnSpc>
                        <a:spcBef>
                          <a:spcPts val="0"/>
                        </a:spcBef>
                        <a:spcAft>
                          <a:spcPts val="0"/>
                        </a:spcAft>
                      </a:pPr>
                      <a:r>
                        <a:rPr lang="en-US" sz="1200" dirty="0">
                          <a:solidFill>
                            <a:srgbClr val="FF0000"/>
                          </a:solidFill>
                          <a:effectLst/>
                        </a:rPr>
                        <a:t>Open design allow for circulation of air light weight</a:t>
                      </a:r>
                    </a:p>
                    <a:p>
                      <a:pPr marL="0" marR="0" algn="l">
                        <a:lnSpc>
                          <a:spcPct val="115000"/>
                        </a:lnSpc>
                        <a:spcBef>
                          <a:spcPts val="0"/>
                        </a:spcBef>
                        <a:spcAft>
                          <a:spcPts val="0"/>
                        </a:spcAft>
                      </a:pPr>
                      <a:r>
                        <a:rPr lang="en-US" sz="1200" dirty="0">
                          <a:solidFill>
                            <a:srgbClr val="FF0000"/>
                          </a:solidFill>
                          <a:effectLst/>
                        </a:rPr>
                        <a:t>No pressure on trachea some patients consider collar more cosmetically appealing</a:t>
                      </a:r>
                      <a:endParaRPr lang="en-US" sz="12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1200" dirty="0">
                          <a:solidFill>
                            <a:srgbClr val="FF0000"/>
                          </a:solidFill>
                          <a:effectLst/>
                        </a:rPr>
                        <a:t>Patient may feel  confined may be uncomfortably warm more expensive</a:t>
                      </a:r>
                    </a:p>
                    <a:p>
                      <a:pPr marL="0" marR="0" algn="l">
                        <a:lnSpc>
                          <a:spcPct val="115000"/>
                        </a:lnSpc>
                        <a:spcBef>
                          <a:spcPts val="0"/>
                        </a:spcBef>
                        <a:spcAft>
                          <a:spcPts val="0"/>
                        </a:spcAft>
                      </a:pPr>
                      <a:r>
                        <a:rPr lang="en-US" sz="1200" dirty="0">
                          <a:solidFill>
                            <a:srgbClr val="FF0000"/>
                          </a:solidFill>
                          <a:effectLst/>
                        </a:rPr>
                        <a:t> </a:t>
                      </a:r>
                    </a:p>
                    <a:p>
                      <a:pPr marL="0" marR="0" algn="l">
                        <a:lnSpc>
                          <a:spcPct val="115000"/>
                        </a:lnSpc>
                        <a:spcBef>
                          <a:spcPts val="0"/>
                        </a:spcBef>
                        <a:spcAft>
                          <a:spcPts val="0"/>
                        </a:spcAft>
                      </a:pPr>
                      <a:r>
                        <a:rPr lang="en-US" sz="1200" dirty="0">
                          <a:solidFill>
                            <a:srgbClr val="FF0000"/>
                          </a:solidFill>
                          <a:effectLst/>
                        </a:rPr>
                        <a:t> </a:t>
                      </a:r>
                    </a:p>
                    <a:p>
                      <a:pPr marL="0" marR="0" algn="l">
                        <a:lnSpc>
                          <a:spcPct val="115000"/>
                        </a:lnSpc>
                        <a:spcBef>
                          <a:spcPts val="0"/>
                        </a:spcBef>
                        <a:spcAft>
                          <a:spcPts val="0"/>
                        </a:spcAft>
                      </a:pPr>
                      <a:r>
                        <a:rPr lang="en-US" sz="1200" dirty="0">
                          <a:solidFill>
                            <a:srgbClr val="FF0000"/>
                          </a:solidFill>
                          <a:effectLst/>
                        </a:rPr>
                        <a:t>May put pressure on chin and sternum</a:t>
                      </a:r>
                    </a:p>
                    <a:p>
                      <a:pPr marL="0" marR="0" algn="l">
                        <a:lnSpc>
                          <a:spcPct val="115000"/>
                        </a:lnSpc>
                        <a:spcBef>
                          <a:spcPts val="0"/>
                        </a:spcBef>
                        <a:spcAft>
                          <a:spcPts val="0"/>
                        </a:spcAft>
                      </a:pPr>
                      <a:r>
                        <a:rPr lang="en-US" sz="1200" dirty="0">
                          <a:solidFill>
                            <a:srgbClr val="FF0000"/>
                          </a:solidFill>
                          <a:effectLst/>
                        </a:rPr>
                        <a:t>Some models more expensive</a:t>
                      </a:r>
                    </a:p>
                    <a:p>
                      <a:pPr marL="0" marR="0" algn="l">
                        <a:lnSpc>
                          <a:spcPct val="115000"/>
                        </a:lnSpc>
                        <a:spcBef>
                          <a:spcPts val="0"/>
                        </a:spcBef>
                        <a:spcAft>
                          <a:spcPts val="0"/>
                        </a:spcAft>
                      </a:pPr>
                      <a:r>
                        <a:rPr lang="en-US" sz="1200" dirty="0">
                          <a:solidFill>
                            <a:srgbClr val="FF0000"/>
                          </a:solidFill>
                          <a:effectLst/>
                        </a:rPr>
                        <a:t>Some models require custom cutting</a:t>
                      </a:r>
                    </a:p>
                    <a:p>
                      <a:pPr marL="0" marR="0" algn="l">
                        <a:lnSpc>
                          <a:spcPct val="115000"/>
                        </a:lnSpc>
                        <a:spcBef>
                          <a:spcPts val="0"/>
                        </a:spcBef>
                        <a:spcAft>
                          <a:spcPts val="0"/>
                        </a:spcAft>
                      </a:pPr>
                      <a:r>
                        <a:rPr lang="en-US" sz="1200" dirty="0">
                          <a:solidFill>
                            <a:srgbClr val="FF0000"/>
                          </a:solidFill>
                          <a:effectLst/>
                        </a:rPr>
                        <a:t>Not adequate if rotation and lateral flexion weakness is also present</a:t>
                      </a:r>
                    </a:p>
                    <a:p>
                      <a:pPr marL="0" marR="0" algn="l">
                        <a:lnSpc>
                          <a:spcPct val="115000"/>
                        </a:lnSpc>
                        <a:spcBef>
                          <a:spcPts val="0"/>
                        </a:spcBef>
                        <a:spcAft>
                          <a:spcPts val="0"/>
                        </a:spcAft>
                      </a:pPr>
                      <a:r>
                        <a:rPr lang="en-US" sz="1200" dirty="0">
                          <a:solidFill>
                            <a:srgbClr val="FF0000"/>
                          </a:solidFill>
                          <a:effectLst/>
                        </a:rPr>
                        <a:t> </a:t>
                      </a:r>
                      <a:endParaRPr lang="en-US" sz="1200" dirty="0">
                        <a:solidFill>
                          <a:srgbClr val="FF0000"/>
                        </a:solidFill>
                        <a:effectLst/>
                        <a:latin typeface="Calibri"/>
                        <a:ea typeface="Times New Roman"/>
                        <a:cs typeface="Arial"/>
                      </a:endParaRPr>
                    </a:p>
                  </a:txBody>
                  <a:tcPr marL="68580" marR="68580" marT="0" marB="0"/>
                </a:tc>
              </a:tr>
            </a:tbl>
          </a:graphicData>
        </a:graphic>
      </p:graphicFrame>
      <p:sp>
        <p:nvSpPr>
          <p:cNvPr id="2" name="Title 1"/>
          <p:cNvSpPr>
            <a:spLocks noGrp="1"/>
          </p:cNvSpPr>
          <p:nvPr>
            <p:ph type="title"/>
          </p:nvPr>
        </p:nvSpPr>
        <p:spPr>
          <a:xfrm>
            <a:off x="457200" y="152400"/>
            <a:ext cx="8229600" cy="914400"/>
          </a:xfrm>
        </p:spPr>
        <p:txBody>
          <a:bodyPr>
            <a:normAutofit fontScale="90000"/>
          </a:bodyPr>
          <a:lstStyle/>
          <a:p>
            <a:r>
              <a:rPr lang="en-US" sz="3600" b="1" dirty="0"/>
              <a:t>Type of Semi rigid and Rigid Cervical Collars</a:t>
            </a:r>
          </a:p>
        </p:txBody>
      </p:sp>
    </p:spTree>
    <p:extLst>
      <p:ext uri="{BB962C8B-B14F-4D97-AF65-F5344CB8AC3E}">
        <p14:creationId xmlns:p14="http://schemas.microsoft.com/office/powerpoint/2010/main" val="764992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44291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9" y="3404419"/>
            <a:ext cx="90773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16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9892934"/>
              </p:ext>
            </p:extLst>
          </p:nvPr>
        </p:nvGraphicFramePr>
        <p:xfrm>
          <a:off x="685800" y="1676399"/>
          <a:ext cx="8077200" cy="4770709"/>
        </p:xfrm>
        <a:graphic>
          <a:graphicData uri="http://schemas.openxmlformats.org/drawingml/2006/table">
            <a:tbl>
              <a:tblPr firstRow="1" firstCol="1" bandRow="1">
                <a:tableStyleId>{5C22544A-7EE6-4342-B048-85BDC9FD1C3A}</a:tableStyleId>
              </a:tblPr>
              <a:tblGrid>
                <a:gridCol w="1988935"/>
                <a:gridCol w="6088265"/>
              </a:tblGrid>
              <a:tr h="1245697">
                <a:tc>
                  <a:txBody>
                    <a:bodyPr/>
                    <a:lstStyle/>
                    <a:p>
                      <a:pPr marL="0" marR="0" algn="just">
                        <a:lnSpc>
                          <a:spcPct val="115000"/>
                        </a:lnSpc>
                        <a:spcBef>
                          <a:spcPts val="0"/>
                        </a:spcBef>
                        <a:spcAft>
                          <a:spcPts val="0"/>
                        </a:spcAft>
                      </a:pPr>
                      <a:r>
                        <a:rPr lang="en-US" sz="1400" dirty="0">
                          <a:solidFill>
                            <a:srgbClr val="FF0000"/>
                          </a:solidFill>
                          <a:effectLst/>
                        </a:rPr>
                        <a:t>Feeding and Eating</a:t>
                      </a:r>
                      <a:endParaRPr lang="en-US" sz="1400" dirty="0">
                        <a:solidFill>
                          <a:srgbClr val="FF0000"/>
                        </a:solidFill>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solidFill>
                            <a:srgbClr val="FF0000"/>
                          </a:solidFill>
                          <a:effectLst/>
                        </a:rPr>
                        <a:t>Foam tubing to increase the size of utensil handles; utensil and cup with modified handles or holders; long –levered jar opener; plate guard; serrated or rocker knife; wrist splint/adapted cuff(for holding tools and instruments); mobile arm support; Dycm®</a:t>
                      </a:r>
                      <a:endParaRPr lang="en-US" sz="1400">
                        <a:solidFill>
                          <a:srgbClr val="FF0000"/>
                        </a:solidFill>
                        <a:effectLst/>
                        <a:latin typeface="Calibri"/>
                        <a:ea typeface="Times New Roman"/>
                        <a:cs typeface="Arial"/>
                      </a:endParaRPr>
                    </a:p>
                  </a:txBody>
                  <a:tcPr marL="68580" marR="68580" marT="0" marB="0"/>
                </a:tc>
              </a:tr>
              <a:tr h="929640">
                <a:tc>
                  <a:txBody>
                    <a:bodyPr/>
                    <a:lstStyle/>
                    <a:p>
                      <a:pPr marL="0" marR="0" algn="just">
                        <a:lnSpc>
                          <a:spcPct val="115000"/>
                        </a:lnSpc>
                        <a:spcBef>
                          <a:spcPts val="0"/>
                        </a:spcBef>
                        <a:spcAft>
                          <a:spcPts val="0"/>
                        </a:spcAft>
                      </a:pPr>
                      <a:r>
                        <a:rPr lang="en-US" sz="1400">
                          <a:solidFill>
                            <a:srgbClr val="FF0000"/>
                          </a:solidFill>
                          <a:effectLst/>
                        </a:rPr>
                        <a:t>Self-care and Bathing</a:t>
                      </a:r>
                      <a:endParaRPr lang="en-US" sz="1400">
                        <a:solidFill>
                          <a:srgbClr val="FF0000"/>
                        </a:solidFill>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solidFill>
                            <a:srgbClr val="FF0000"/>
                          </a:solidFill>
                          <a:effectLst/>
                        </a:rPr>
                        <a:t>Bathing benches; bath tube seat; shower commode; handle shower head; grab bars; raised toilet seat; long handle sponge; electric toothbrush or shaver; strap- fitted hair brushes</a:t>
                      </a:r>
                      <a:endParaRPr lang="en-US" sz="1400">
                        <a:solidFill>
                          <a:srgbClr val="FF0000"/>
                        </a:solidFill>
                        <a:effectLst/>
                        <a:latin typeface="Calibri"/>
                        <a:ea typeface="Times New Roman"/>
                        <a:cs typeface="Arial"/>
                      </a:endParaRPr>
                    </a:p>
                  </a:txBody>
                  <a:tcPr marL="68580" marR="68580" marT="0" marB="0"/>
                </a:tc>
              </a:tr>
              <a:tr h="613583">
                <a:tc>
                  <a:txBody>
                    <a:bodyPr/>
                    <a:lstStyle/>
                    <a:p>
                      <a:pPr marL="0" marR="0" algn="just">
                        <a:lnSpc>
                          <a:spcPct val="115000"/>
                        </a:lnSpc>
                        <a:spcBef>
                          <a:spcPts val="0"/>
                        </a:spcBef>
                        <a:spcAft>
                          <a:spcPts val="0"/>
                        </a:spcAft>
                      </a:pPr>
                      <a:r>
                        <a:rPr lang="en-US" sz="1400">
                          <a:solidFill>
                            <a:srgbClr val="FF0000"/>
                          </a:solidFill>
                          <a:effectLst/>
                        </a:rPr>
                        <a:t>Dressing</a:t>
                      </a:r>
                      <a:endParaRPr lang="en-US" sz="1400">
                        <a:solidFill>
                          <a:srgbClr val="FF0000"/>
                        </a:solidFill>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dirty="0">
                          <a:solidFill>
                            <a:srgbClr val="FF0000"/>
                          </a:solidFill>
                          <a:effectLst/>
                        </a:rPr>
                        <a:t>Zipper pulls or hooks; button hooks; long handle shoe horn; Velcro® clothing closures; elastic shoe laces</a:t>
                      </a:r>
                      <a:endParaRPr lang="en-US" sz="1400" dirty="0">
                        <a:solidFill>
                          <a:srgbClr val="FF0000"/>
                        </a:solidFill>
                        <a:effectLst/>
                        <a:latin typeface="Calibri"/>
                        <a:ea typeface="Times New Roman"/>
                        <a:cs typeface="Arial"/>
                      </a:endParaRPr>
                    </a:p>
                  </a:txBody>
                  <a:tcPr marL="68580" marR="68580" marT="0" marB="0"/>
                </a:tc>
              </a:tr>
              <a:tr h="613583">
                <a:tc>
                  <a:txBody>
                    <a:bodyPr/>
                    <a:lstStyle/>
                    <a:p>
                      <a:pPr marL="0" marR="0" algn="just">
                        <a:lnSpc>
                          <a:spcPct val="115000"/>
                        </a:lnSpc>
                        <a:spcBef>
                          <a:spcPts val="0"/>
                        </a:spcBef>
                        <a:spcAft>
                          <a:spcPts val="0"/>
                        </a:spcAft>
                      </a:pPr>
                      <a:r>
                        <a:rPr lang="en-US" sz="1400">
                          <a:solidFill>
                            <a:srgbClr val="FF0000"/>
                          </a:solidFill>
                          <a:effectLst/>
                        </a:rPr>
                        <a:t>Writing and Reading</a:t>
                      </a:r>
                      <a:endParaRPr lang="en-US" sz="1400">
                        <a:solidFill>
                          <a:srgbClr val="FF0000"/>
                        </a:solidFill>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a:solidFill>
                            <a:srgbClr val="FF0000"/>
                          </a:solidFill>
                          <a:effectLst/>
                        </a:rPr>
                        <a:t>Foam tubing to increase the size of the pen or pencil ; Triangular pencil grip: pen holders;  books holders, automatic page turner; adjustable angle table</a:t>
                      </a:r>
                      <a:endParaRPr lang="en-US" sz="1400">
                        <a:solidFill>
                          <a:srgbClr val="FF0000"/>
                        </a:solidFill>
                        <a:effectLst/>
                        <a:latin typeface="Calibri"/>
                        <a:ea typeface="Times New Roman"/>
                        <a:cs typeface="Arial"/>
                      </a:endParaRPr>
                    </a:p>
                  </a:txBody>
                  <a:tcPr marL="68580" marR="68580" marT="0" marB="0"/>
                </a:tc>
              </a:tr>
              <a:tr h="1245697">
                <a:tc>
                  <a:txBody>
                    <a:bodyPr/>
                    <a:lstStyle/>
                    <a:p>
                      <a:pPr marL="0" marR="0" algn="just">
                        <a:lnSpc>
                          <a:spcPct val="115000"/>
                        </a:lnSpc>
                        <a:spcBef>
                          <a:spcPts val="0"/>
                        </a:spcBef>
                        <a:spcAft>
                          <a:spcPts val="0"/>
                        </a:spcAft>
                      </a:pPr>
                      <a:r>
                        <a:rPr lang="en-US" sz="1400">
                          <a:solidFill>
                            <a:srgbClr val="FF0000"/>
                          </a:solidFill>
                          <a:effectLst/>
                        </a:rPr>
                        <a:t>Other</a:t>
                      </a:r>
                      <a:endParaRPr lang="en-US" sz="1400">
                        <a:solidFill>
                          <a:srgbClr val="FF0000"/>
                        </a:solidFill>
                        <a:effectLst/>
                        <a:latin typeface="Calibri"/>
                        <a:ea typeface="Times New Roman"/>
                        <a:cs typeface="Arial"/>
                      </a:endParaRPr>
                    </a:p>
                  </a:txBody>
                  <a:tcPr marL="68580" marR="68580" marT="0" marB="0"/>
                </a:tc>
                <a:tc>
                  <a:txBody>
                    <a:bodyPr/>
                    <a:lstStyle/>
                    <a:p>
                      <a:pPr marL="0" marR="0" algn="just">
                        <a:lnSpc>
                          <a:spcPct val="115000"/>
                        </a:lnSpc>
                        <a:spcBef>
                          <a:spcPts val="0"/>
                        </a:spcBef>
                        <a:spcAft>
                          <a:spcPts val="0"/>
                        </a:spcAft>
                      </a:pPr>
                      <a:r>
                        <a:rPr lang="en-US" sz="1400" dirty="0">
                          <a:solidFill>
                            <a:srgbClr val="FF0000"/>
                          </a:solidFill>
                          <a:effectLst/>
                        </a:rPr>
                        <a:t>Key holder; doorknob adapters; lamp extension switch; Personal alarm system; switch operated environmental controls; speaker phone with automatic dialing, telephone holder; use of telecommunication devices for the deaf(TDD)</a:t>
                      </a:r>
                      <a:endParaRPr lang="en-US" sz="1400" dirty="0">
                        <a:solidFill>
                          <a:srgbClr val="FF0000"/>
                        </a:solidFill>
                        <a:effectLst/>
                        <a:latin typeface="Calibri"/>
                        <a:ea typeface="Times New Roman"/>
                        <a:cs typeface="Arial"/>
                      </a:endParaRPr>
                    </a:p>
                  </a:txBody>
                  <a:tcPr marL="68580" marR="68580" marT="0" marB="0"/>
                </a:tc>
              </a:tr>
            </a:tbl>
          </a:graphicData>
        </a:graphic>
      </p:graphicFrame>
      <p:sp>
        <p:nvSpPr>
          <p:cNvPr id="2" name="Title 1"/>
          <p:cNvSpPr>
            <a:spLocks noGrp="1"/>
          </p:cNvSpPr>
          <p:nvPr>
            <p:ph type="title"/>
          </p:nvPr>
        </p:nvSpPr>
        <p:spPr/>
        <p:txBody>
          <a:bodyPr>
            <a:normAutofit fontScale="90000"/>
          </a:bodyPr>
          <a:lstStyle/>
          <a:p>
            <a:r>
              <a:rPr lang="en-US" dirty="0"/>
              <a:t>C</a:t>
            </a:r>
            <a:r>
              <a:rPr lang="en-US" dirty="0" smtClean="0"/>
              <a:t>ommon </a:t>
            </a:r>
            <a:r>
              <a:rPr lang="en-US" dirty="0"/>
              <a:t>Types of Adaptive Equipment</a:t>
            </a:r>
          </a:p>
        </p:txBody>
      </p:sp>
    </p:spTree>
    <p:extLst>
      <p:ext uri="{BB962C8B-B14F-4D97-AF65-F5344CB8AC3E}">
        <p14:creationId xmlns:p14="http://schemas.microsoft.com/office/powerpoint/2010/main" val="69139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381000"/>
            <a:ext cx="8234835" cy="346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848562"/>
            <a:ext cx="2749960" cy="299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661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Amyotrophic lateral sclerosis, the most common and devastatingly fatal motor neuron disease </a:t>
            </a:r>
            <a:r>
              <a:rPr lang="en-US" dirty="0" smtClean="0"/>
              <a:t>among adults</a:t>
            </a:r>
            <a:r>
              <a:rPr lang="en-US" dirty="0"/>
              <a:t>, causes a progressive increase in the number and severity of impairments, activity </a:t>
            </a:r>
            <a:r>
              <a:rPr lang="en-US" dirty="0" smtClean="0"/>
              <a:t>limitations, and </a:t>
            </a:r>
            <a:r>
              <a:rPr lang="en-US" dirty="0"/>
              <a:t>participation restrictions. </a:t>
            </a:r>
            <a:endParaRPr lang="en-US" dirty="0" smtClean="0"/>
          </a:p>
          <a:p>
            <a:r>
              <a:rPr lang="en-US" dirty="0" smtClean="0"/>
              <a:t>Other </a:t>
            </a:r>
            <a:r>
              <a:rPr lang="en-US" dirty="0"/>
              <a:t>than a small percentage of cases, etiology for the most part is </a:t>
            </a:r>
            <a:r>
              <a:rPr lang="en-US" dirty="0" smtClean="0"/>
              <a:t>unknown, and </a:t>
            </a:r>
            <a:r>
              <a:rPr lang="en-US" dirty="0"/>
              <a:t>it is hypothesized that multiple mechanisms may be responsible for the disease. </a:t>
            </a:r>
            <a:endParaRPr lang="en-US" dirty="0" smtClean="0"/>
          </a:p>
          <a:p>
            <a:r>
              <a:rPr lang="en-US" dirty="0" smtClean="0"/>
              <a:t>Although there </a:t>
            </a:r>
            <a:r>
              <a:rPr lang="en-US" dirty="0"/>
              <a:t>is no cure for ALS and its course cannot be altered, it should be considered a “treatable disease.”</a:t>
            </a:r>
          </a:p>
          <a:p>
            <a:r>
              <a:rPr lang="en-US" dirty="0"/>
              <a:t>Medical management is primarily symptomatic, and a team approach to care is considered optimal.</a:t>
            </a:r>
          </a:p>
          <a:p>
            <a:r>
              <a:rPr lang="en-US" dirty="0"/>
              <a:t>Rehabilitation management is focused on maximizing function and promoting independence to </a:t>
            </a:r>
            <a:r>
              <a:rPr lang="en-US" dirty="0" smtClean="0"/>
              <a:t>the highest </a:t>
            </a:r>
            <a:r>
              <a:rPr lang="en-US" dirty="0"/>
              <a:t>level possible, and ensuring optimal quality of life throughout the course of the disease and </a:t>
            </a:r>
            <a:r>
              <a:rPr lang="en-US" dirty="0" smtClean="0"/>
              <a:t>across health </a:t>
            </a:r>
            <a:r>
              <a:rPr lang="en-US" dirty="0"/>
              <a:t>care settings</a:t>
            </a:r>
            <a:r>
              <a:rPr lang="en-US" dirty="0" smtClean="0"/>
              <a:t>.</a:t>
            </a:r>
            <a:endParaRPr lang="en-US" dirty="0"/>
          </a:p>
        </p:txBody>
      </p:sp>
    </p:spTree>
    <p:extLst>
      <p:ext uri="{BB962C8B-B14F-4D97-AF65-F5344CB8AC3E}">
        <p14:creationId xmlns:p14="http://schemas.microsoft.com/office/powerpoint/2010/main" val="2004533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The physical therapist plays an integral role in designing and implementing therapeutic interventions for individuals with ALS that will allow them to maintain independence and function for as long as possible.</a:t>
            </a:r>
          </a:p>
          <a:p>
            <a:r>
              <a:rPr lang="en-US" dirty="0"/>
              <a:t>The selection of interventions, grounded in evidence-based research whenever possible, is based on the stage and progression of the disease and may be restorative, compensatory, or preventative. </a:t>
            </a:r>
          </a:p>
          <a:p>
            <a:r>
              <a:rPr lang="en-US" dirty="0"/>
              <a:t>These interventions should take into consideration the individual’s goals and psychosocial factors that may affect decision making, such as the individual’s acceptance of the diagnosis and the individual’s social and financial resources. </a:t>
            </a:r>
          </a:p>
          <a:p>
            <a:r>
              <a:rPr lang="en-US" dirty="0"/>
              <a:t>Because of the progressive nature of the ALS, the physical therapist must not only address the patient’s current problems, but also plan for the patient’s future needs.</a:t>
            </a:r>
          </a:p>
          <a:p>
            <a:endParaRPr lang="en-US" dirty="0"/>
          </a:p>
        </p:txBody>
      </p:sp>
    </p:spTree>
    <p:extLst>
      <p:ext uri="{BB962C8B-B14F-4D97-AF65-F5344CB8AC3E}">
        <p14:creationId xmlns:p14="http://schemas.microsoft.com/office/powerpoint/2010/main" val="1339917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219200"/>
            <a:ext cx="7685117" cy="3170099"/>
          </a:xfrm>
          <a:prstGeom prst="rect">
            <a:avLst/>
          </a:prstGeom>
          <a:noFill/>
        </p:spPr>
        <p:txBody>
          <a:bodyPr wrap="none" lIns="91440" tIns="45720" rIns="91440" bIns="45720">
            <a:spAutoFit/>
          </a:bodyPr>
          <a:lstStyle/>
          <a:p>
            <a:pPr algn="ctr"/>
            <a:r>
              <a:rPr lang="en-US" sz="20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ijaya" pitchFamily="34" charset="0"/>
                <a:cs typeface="Vijaya" pitchFamily="34" charset="0"/>
              </a:rPr>
              <a:t>Thanks!</a:t>
            </a:r>
            <a:endParaRPr lang="en-US" sz="20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ijaya" pitchFamily="34" charset="0"/>
              <a:cs typeface="Vijaya" pitchFamily="34" charset="0"/>
            </a:endParaRPr>
          </a:p>
        </p:txBody>
      </p:sp>
    </p:spTree>
    <p:extLst>
      <p:ext uri="{BB962C8B-B14F-4D97-AF65-F5344CB8AC3E}">
        <p14:creationId xmlns:p14="http://schemas.microsoft.com/office/powerpoint/2010/main" val="1809033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70% to 80% of individuals develop </a:t>
            </a:r>
            <a:r>
              <a:rPr lang="en-US" i="1" dirty="0" smtClean="0"/>
              <a:t>limb-onset ALS</a:t>
            </a:r>
            <a:endParaRPr lang="en-US" dirty="0" smtClean="0"/>
          </a:p>
          <a:p>
            <a:r>
              <a:rPr lang="en-US" dirty="0" smtClean="0"/>
              <a:t>20</a:t>
            </a:r>
            <a:r>
              <a:rPr lang="en-US" dirty="0"/>
              <a:t>% to </a:t>
            </a:r>
            <a:r>
              <a:rPr lang="en-US" dirty="0" smtClean="0"/>
              <a:t>30 % </a:t>
            </a:r>
            <a:r>
              <a:rPr lang="en-US" dirty="0"/>
              <a:t>develop </a:t>
            </a:r>
            <a:r>
              <a:rPr lang="en-US" i="1" dirty="0"/>
              <a:t>bulbar-onset </a:t>
            </a:r>
            <a:r>
              <a:rPr lang="en-US" i="1" dirty="0" smtClean="0"/>
              <a:t>ALS</a:t>
            </a:r>
          </a:p>
          <a:p>
            <a:r>
              <a:rPr lang="en-US" dirty="0" smtClean="0"/>
              <a:t>Bulbar-onset ALS </a:t>
            </a:r>
            <a:r>
              <a:rPr lang="en-US" dirty="0"/>
              <a:t>is more common in middle-aged women, and </a:t>
            </a:r>
            <a:r>
              <a:rPr lang="en-US" dirty="0" smtClean="0"/>
              <a:t>initial symptoms </a:t>
            </a:r>
            <a:r>
              <a:rPr lang="en-US" dirty="0"/>
              <a:t>may include difficulty speaking, </a:t>
            </a:r>
            <a:r>
              <a:rPr lang="en-US" dirty="0" smtClean="0"/>
              <a:t>chewing, or </a:t>
            </a:r>
            <a:r>
              <a:rPr lang="en-US" dirty="0"/>
              <a:t>swallowing</a:t>
            </a:r>
          </a:p>
        </p:txBody>
      </p:sp>
    </p:spTree>
    <p:extLst>
      <p:ext uri="{BB962C8B-B14F-4D97-AF65-F5344CB8AC3E}">
        <p14:creationId xmlns:p14="http://schemas.microsoft.com/office/powerpoint/2010/main" val="4125285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1625"/>
            <a:ext cx="97155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233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5833052"/>
              </p:ext>
            </p:extLst>
          </p:nvPr>
        </p:nvGraphicFramePr>
        <p:xfrm>
          <a:off x="457200" y="1295400"/>
          <a:ext cx="8382000" cy="5377263"/>
        </p:xfrm>
        <a:graphic>
          <a:graphicData uri="http://schemas.openxmlformats.org/drawingml/2006/table">
            <a:tbl>
              <a:tblPr firstRow="1" firstCol="1" bandRow="1">
                <a:tableStyleId>{5C22544A-7EE6-4342-B048-85BDC9FD1C3A}</a:tableStyleId>
              </a:tblPr>
              <a:tblGrid>
                <a:gridCol w="3202493"/>
                <a:gridCol w="5179507"/>
              </a:tblGrid>
              <a:tr h="365127">
                <a:tc>
                  <a:txBody>
                    <a:bodyPr/>
                    <a:lstStyle/>
                    <a:p>
                      <a:pPr marL="0" marR="0" algn="l">
                        <a:lnSpc>
                          <a:spcPct val="115000"/>
                        </a:lnSpc>
                        <a:spcBef>
                          <a:spcPts val="0"/>
                        </a:spcBef>
                        <a:spcAft>
                          <a:spcPts val="0"/>
                        </a:spcAft>
                      </a:pPr>
                      <a:r>
                        <a:rPr lang="en-US" sz="2400" dirty="0">
                          <a:solidFill>
                            <a:srgbClr val="FF0000"/>
                          </a:solidFill>
                          <a:effectLst/>
                        </a:rPr>
                        <a:t>Subtype</a:t>
                      </a:r>
                      <a:endParaRPr lang="en-US" sz="24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2400">
                          <a:solidFill>
                            <a:srgbClr val="FF0000"/>
                          </a:solidFill>
                          <a:effectLst/>
                        </a:rPr>
                        <a:t>Nervous system pathology</a:t>
                      </a:r>
                      <a:endParaRPr lang="en-US" sz="2400">
                        <a:solidFill>
                          <a:srgbClr val="FF0000"/>
                        </a:solidFill>
                        <a:effectLst/>
                        <a:latin typeface="Calibri"/>
                        <a:ea typeface="Times New Roman"/>
                        <a:cs typeface="Arial"/>
                      </a:endParaRPr>
                    </a:p>
                  </a:txBody>
                  <a:tcPr marL="68580" marR="68580" marT="0" marB="0"/>
                </a:tc>
              </a:tr>
              <a:tr h="1528847">
                <a:tc>
                  <a:txBody>
                    <a:bodyPr/>
                    <a:lstStyle/>
                    <a:p>
                      <a:pPr marL="0" marR="0" algn="l">
                        <a:lnSpc>
                          <a:spcPct val="115000"/>
                        </a:lnSpc>
                        <a:spcBef>
                          <a:spcPts val="0"/>
                        </a:spcBef>
                        <a:spcAft>
                          <a:spcPts val="0"/>
                        </a:spcAft>
                      </a:pPr>
                      <a:r>
                        <a:rPr lang="en-US" sz="2400" dirty="0">
                          <a:solidFill>
                            <a:srgbClr val="FF0000"/>
                          </a:solidFill>
                          <a:effectLst/>
                        </a:rPr>
                        <a:t>Amyotrophic lateral sclerosis</a:t>
                      </a:r>
                      <a:endParaRPr lang="en-US" sz="24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2400" dirty="0">
                          <a:solidFill>
                            <a:srgbClr val="FF0000"/>
                          </a:solidFill>
                          <a:effectLst/>
                        </a:rPr>
                        <a:t>Degeneration of the </a:t>
                      </a:r>
                      <a:r>
                        <a:rPr lang="en-US" sz="2400" dirty="0" smtClean="0">
                          <a:solidFill>
                            <a:srgbClr val="FF0000"/>
                          </a:solidFill>
                          <a:effectLst/>
                        </a:rPr>
                        <a:t>corticospinal </a:t>
                      </a:r>
                      <a:r>
                        <a:rPr lang="en-US" sz="2400" dirty="0">
                          <a:solidFill>
                            <a:srgbClr val="FF0000"/>
                          </a:solidFill>
                          <a:effectLst/>
                        </a:rPr>
                        <a:t>tracts, neurons in the motor cortex and brainstem and anterior horn cells in the spinal cord.</a:t>
                      </a:r>
                      <a:endParaRPr lang="en-US" sz="2400" dirty="0">
                        <a:solidFill>
                          <a:srgbClr val="FF0000"/>
                        </a:solidFill>
                        <a:effectLst/>
                        <a:latin typeface="Calibri"/>
                        <a:ea typeface="Times New Roman"/>
                        <a:cs typeface="Arial"/>
                      </a:endParaRPr>
                    </a:p>
                  </a:txBody>
                  <a:tcPr marL="68580" marR="68580" marT="0" marB="0"/>
                </a:tc>
              </a:tr>
              <a:tr h="771790">
                <a:tc>
                  <a:txBody>
                    <a:bodyPr/>
                    <a:lstStyle/>
                    <a:p>
                      <a:pPr marL="0" marR="0" algn="l">
                        <a:lnSpc>
                          <a:spcPct val="115000"/>
                        </a:lnSpc>
                        <a:spcBef>
                          <a:spcPts val="0"/>
                        </a:spcBef>
                        <a:spcAft>
                          <a:spcPts val="0"/>
                        </a:spcAft>
                      </a:pPr>
                      <a:r>
                        <a:rPr lang="en-US" sz="2400" dirty="0">
                          <a:solidFill>
                            <a:srgbClr val="FF0000"/>
                          </a:solidFill>
                          <a:effectLst/>
                        </a:rPr>
                        <a:t>Primary lateral sclerosis</a:t>
                      </a:r>
                      <a:endParaRPr lang="en-US" sz="24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2400" dirty="0">
                          <a:solidFill>
                            <a:srgbClr val="FF0000"/>
                          </a:solidFill>
                          <a:effectLst/>
                        </a:rPr>
                        <a:t>Degeneration of upper motor neurons.</a:t>
                      </a:r>
                      <a:endParaRPr lang="en-US" sz="2400" dirty="0">
                        <a:solidFill>
                          <a:srgbClr val="FF0000"/>
                        </a:solidFill>
                        <a:effectLst/>
                        <a:latin typeface="Calibri"/>
                        <a:ea typeface="Times New Roman"/>
                        <a:cs typeface="Arial"/>
                      </a:endParaRPr>
                    </a:p>
                  </a:txBody>
                  <a:tcPr marL="68580" marR="68580" marT="0" marB="0"/>
                </a:tc>
              </a:tr>
              <a:tr h="771790">
                <a:tc>
                  <a:txBody>
                    <a:bodyPr/>
                    <a:lstStyle/>
                    <a:p>
                      <a:pPr marL="0" marR="0" algn="l">
                        <a:lnSpc>
                          <a:spcPct val="115000"/>
                        </a:lnSpc>
                        <a:spcBef>
                          <a:spcPts val="0"/>
                        </a:spcBef>
                        <a:spcAft>
                          <a:spcPts val="0"/>
                        </a:spcAft>
                      </a:pPr>
                      <a:r>
                        <a:rPr lang="en-US" sz="2400" dirty="0">
                          <a:solidFill>
                            <a:srgbClr val="FF0000"/>
                          </a:solidFill>
                          <a:effectLst/>
                        </a:rPr>
                        <a:t>Progressive bulbar palsy</a:t>
                      </a:r>
                      <a:endParaRPr lang="en-US" sz="24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2400">
                          <a:solidFill>
                            <a:srgbClr val="FF0000"/>
                          </a:solidFill>
                          <a:effectLst/>
                        </a:rPr>
                        <a:t>Degeneration of motor neurons of cranial nerves IX to XII.</a:t>
                      </a:r>
                      <a:endParaRPr lang="en-US" sz="2400">
                        <a:solidFill>
                          <a:srgbClr val="FF0000"/>
                        </a:solidFill>
                        <a:effectLst/>
                        <a:latin typeface="Calibri"/>
                        <a:ea typeface="Times New Roman"/>
                        <a:cs typeface="Arial"/>
                      </a:endParaRPr>
                    </a:p>
                  </a:txBody>
                  <a:tcPr marL="68580" marR="68580" marT="0" marB="0"/>
                </a:tc>
              </a:tr>
              <a:tr h="1591647">
                <a:tc>
                  <a:txBody>
                    <a:bodyPr/>
                    <a:lstStyle/>
                    <a:p>
                      <a:pPr marL="0" marR="0" algn="l">
                        <a:lnSpc>
                          <a:spcPct val="115000"/>
                        </a:lnSpc>
                        <a:spcBef>
                          <a:spcPts val="0"/>
                        </a:spcBef>
                        <a:spcAft>
                          <a:spcPts val="0"/>
                        </a:spcAft>
                      </a:pPr>
                      <a:r>
                        <a:rPr lang="en-US" sz="2400" dirty="0">
                          <a:solidFill>
                            <a:srgbClr val="FF0000"/>
                          </a:solidFill>
                          <a:effectLst/>
                        </a:rPr>
                        <a:t>Progressive muscular atrophy</a:t>
                      </a:r>
                      <a:endParaRPr lang="en-US" sz="2400" dirty="0">
                        <a:solidFill>
                          <a:srgbClr val="FF0000"/>
                        </a:solidFill>
                        <a:effectLst/>
                        <a:latin typeface="Calibri"/>
                        <a:ea typeface="Times New Roman"/>
                        <a:cs typeface="Arial"/>
                      </a:endParaRPr>
                    </a:p>
                  </a:txBody>
                  <a:tcPr marL="68580" marR="68580" marT="0" marB="0"/>
                </a:tc>
                <a:tc>
                  <a:txBody>
                    <a:bodyPr/>
                    <a:lstStyle/>
                    <a:p>
                      <a:pPr marL="0" marR="0" algn="l">
                        <a:lnSpc>
                          <a:spcPct val="115000"/>
                        </a:lnSpc>
                        <a:spcBef>
                          <a:spcPts val="0"/>
                        </a:spcBef>
                        <a:spcAft>
                          <a:spcPts val="0"/>
                        </a:spcAft>
                      </a:pPr>
                      <a:r>
                        <a:rPr lang="en-US" sz="2400" dirty="0">
                          <a:solidFill>
                            <a:srgbClr val="FF0000"/>
                          </a:solidFill>
                          <a:effectLst/>
                        </a:rPr>
                        <a:t>Loss of </a:t>
                      </a:r>
                      <a:r>
                        <a:rPr lang="en-US" sz="2400" dirty="0" err="1">
                          <a:solidFill>
                            <a:srgbClr val="FF0000"/>
                          </a:solidFill>
                          <a:effectLst/>
                        </a:rPr>
                        <a:t>chromatolysis</a:t>
                      </a:r>
                      <a:r>
                        <a:rPr lang="en-US" sz="2400" dirty="0">
                          <a:solidFill>
                            <a:srgbClr val="FF0000"/>
                          </a:solidFill>
                          <a:effectLst/>
                        </a:rPr>
                        <a:t> of motor neurons of the spinal cord and brainstem.</a:t>
                      </a:r>
                      <a:endParaRPr lang="en-US" sz="2400" dirty="0">
                        <a:solidFill>
                          <a:srgbClr val="FF0000"/>
                        </a:solidFill>
                        <a:effectLst/>
                        <a:latin typeface="Calibri"/>
                        <a:ea typeface="Times New Roman"/>
                        <a:cs typeface="Arial"/>
                      </a:endParaRPr>
                    </a:p>
                  </a:txBody>
                  <a:tcPr marL="68580" marR="68580" marT="0" marB="0"/>
                </a:tc>
              </a:tr>
            </a:tbl>
          </a:graphicData>
        </a:graphic>
      </p:graphicFrame>
      <p:sp>
        <p:nvSpPr>
          <p:cNvPr id="2" name="Title 1"/>
          <p:cNvSpPr>
            <a:spLocks noGrp="1"/>
          </p:cNvSpPr>
          <p:nvPr>
            <p:ph type="title"/>
          </p:nvPr>
        </p:nvSpPr>
        <p:spPr/>
        <p:txBody>
          <a:bodyPr/>
          <a:lstStyle/>
          <a:p>
            <a:r>
              <a:rPr lang="en-US" dirty="0"/>
              <a:t>Motor neuron disorders</a:t>
            </a:r>
          </a:p>
        </p:txBody>
      </p:sp>
    </p:spTree>
    <p:extLst>
      <p:ext uri="{BB962C8B-B14F-4D97-AF65-F5344CB8AC3E}">
        <p14:creationId xmlns:p14="http://schemas.microsoft.com/office/powerpoint/2010/main" val="1394210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a:t>
            </a:r>
            <a:endParaRPr lang="en-US" dirty="0"/>
          </a:p>
        </p:txBody>
      </p:sp>
      <p:sp>
        <p:nvSpPr>
          <p:cNvPr id="3" name="Content Placeholder 2"/>
          <p:cNvSpPr>
            <a:spLocks noGrp="1"/>
          </p:cNvSpPr>
          <p:nvPr>
            <p:ph idx="1"/>
          </p:nvPr>
        </p:nvSpPr>
        <p:spPr/>
        <p:txBody>
          <a:bodyPr>
            <a:normAutofit fontScale="77500" lnSpcReduction="20000"/>
          </a:bodyPr>
          <a:lstStyle/>
          <a:p>
            <a:r>
              <a:rPr lang="en-US" dirty="0"/>
              <a:t>Superoxide </a:t>
            </a:r>
            <a:r>
              <a:rPr lang="en-US" dirty="0" err="1" smtClean="0"/>
              <a:t>dismutases</a:t>
            </a:r>
            <a:r>
              <a:rPr lang="en-US" dirty="0" smtClean="0"/>
              <a:t> (SOD)</a:t>
            </a:r>
          </a:p>
          <a:p>
            <a:r>
              <a:rPr lang="en-US" dirty="0" smtClean="0"/>
              <a:t>Glutamate</a:t>
            </a:r>
          </a:p>
          <a:p>
            <a:r>
              <a:rPr lang="en-US" dirty="0"/>
              <a:t>Clumping of </a:t>
            </a:r>
            <a:r>
              <a:rPr lang="en-US" dirty="0" err="1"/>
              <a:t>neurofilament</a:t>
            </a:r>
            <a:r>
              <a:rPr lang="en-US" dirty="0"/>
              <a:t> proteins into </a:t>
            </a:r>
            <a:r>
              <a:rPr lang="en-US" dirty="0" smtClean="0"/>
              <a:t>spheroids in </a:t>
            </a:r>
            <a:r>
              <a:rPr lang="en-US" dirty="0"/>
              <a:t>the cell body and proximal axon is one of </a:t>
            </a:r>
            <a:r>
              <a:rPr lang="en-US" dirty="0" smtClean="0"/>
              <a:t>the </a:t>
            </a:r>
            <a:r>
              <a:rPr lang="en-US" dirty="0" err="1" smtClean="0"/>
              <a:t>histopathological</a:t>
            </a:r>
            <a:r>
              <a:rPr lang="en-US" dirty="0" smtClean="0"/>
              <a:t> </a:t>
            </a:r>
            <a:r>
              <a:rPr lang="en-US" dirty="0"/>
              <a:t>characteristics of ALS</a:t>
            </a:r>
            <a:r>
              <a:rPr lang="en-US" dirty="0" smtClean="0"/>
              <a:t>.</a:t>
            </a:r>
          </a:p>
          <a:p>
            <a:r>
              <a:rPr lang="en-US" dirty="0" smtClean="0"/>
              <a:t>Autoimmune reactions (</a:t>
            </a:r>
            <a:r>
              <a:rPr lang="en-US" dirty="0" err="1" smtClean="0"/>
              <a:t>eg</a:t>
            </a:r>
            <a:r>
              <a:rPr lang="en-US" dirty="0" smtClean="0"/>
              <a:t>. Calcium channels blockage)</a:t>
            </a:r>
          </a:p>
          <a:p>
            <a:r>
              <a:rPr lang="en-US" dirty="0"/>
              <a:t>L</a:t>
            </a:r>
            <a:r>
              <a:rPr lang="en-US" dirty="0" smtClean="0"/>
              <a:t>ack </a:t>
            </a:r>
            <a:r>
              <a:rPr lang="en-US" dirty="0"/>
              <a:t>of </a:t>
            </a:r>
            <a:r>
              <a:rPr lang="en-US" dirty="0" err="1" smtClean="0"/>
              <a:t>neurotrophic</a:t>
            </a:r>
            <a:r>
              <a:rPr lang="en-US" dirty="0"/>
              <a:t> </a:t>
            </a:r>
            <a:r>
              <a:rPr lang="en-US" dirty="0" smtClean="0"/>
              <a:t>factors </a:t>
            </a:r>
            <a:r>
              <a:rPr lang="en-US" dirty="0"/>
              <a:t>could contribute to the development of </a:t>
            </a:r>
            <a:r>
              <a:rPr lang="en-US" dirty="0" smtClean="0"/>
              <a:t>ALS and </a:t>
            </a:r>
            <a:r>
              <a:rPr lang="en-US" dirty="0"/>
              <a:t>other neurodegenerative </a:t>
            </a:r>
            <a:r>
              <a:rPr lang="en-US" dirty="0" smtClean="0"/>
              <a:t>disorders</a:t>
            </a:r>
          </a:p>
          <a:p>
            <a:r>
              <a:rPr lang="en-US" dirty="0"/>
              <a:t>E</a:t>
            </a:r>
            <a:r>
              <a:rPr lang="en-US" dirty="0" smtClean="0"/>
              <a:t>xogenous </a:t>
            </a:r>
            <a:r>
              <a:rPr lang="en-US" dirty="0"/>
              <a:t>or </a:t>
            </a:r>
            <a:r>
              <a:rPr lang="en-US" dirty="0" smtClean="0"/>
              <a:t>environmental factors apoptosis and </a:t>
            </a:r>
            <a:r>
              <a:rPr lang="en-US" dirty="0"/>
              <a:t>viral infections</a:t>
            </a:r>
          </a:p>
        </p:txBody>
      </p:sp>
    </p:spTree>
    <p:extLst>
      <p:ext uri="{BB962C8B-B14F-4D97-AF65-F5344CB8AC3E}">
        <p14:creationId xmlns:p14="http://schemas.microsoft.com/office/powerpoint/2010/main" val="310869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a:xfrm>
            <a:off x="457200" y="1600200"/>
            <a:ext cx="7924800" cy="4800600"/>
          </a:xfrm>
        </p:spPr>
        <p:txBody>
          <a:bodyPr>
            <a:normAutofit fontScale="85000" lnSpcReduction="10000"/>
          </a:bodyPr>
          <a:lstStyle/>
          <a:p>
            <a:r>
              <a:rPr lang="en-US" dirty="0"/>
              <a:t>P</a:t>
            </a:r>
            <a:r>
              <a:rPr lang="en-US" dirty="0" smtClean="0"/>
              <a:t>rogressive degeneration </a:t>
            </a:r>
            <a:r>
              <a:rPr lang="en-US" dirty="0"/>
              <a:t>and loss of motor neurons in </a:t>
            </a:r>
            <a:r>
              <a:rPr lang="en-US" dirty="0" smtClean="0"/>
              <a:t>the spinal </a:t>
            </a:r>
            <a:r>
              <a:rPr lang="en-US" dirty="0"/>
              <a:t>cord, brainstem, and motor </a:t>
            </a:r>
            <a:r>
              <a:rPr lang="en-US" dirty="0" smtClean="0"/>
              <a:t>cortex</a:t>
            </a:r>
            <a:endParaRPr lang="en-US" dirty="0"/>
          </a:p>
          <a:p>
            <a:r>
              <a:rPr lang="en-US" dirty="0"/>
              <a:t>UMNs in the cortex are affected, as are the </a:t>
            </a:r>
            <a:r>
              <a:rPr lang="en-US" dirty="0" smtClean="0"/>
              <a:t>corticospinal tracts</a:t>
            </a:r>
            <a:r>
              <a:rPr lang="en-US" dirty="0"/>
              <a:t>. </a:t>
            </a:r>
            <a:endParaRPr lang="en-US" dirty="0" smtClean="0"/>
          </a:p>
          <a:p>
            <a:r>
              <a:rPr lang="en-US" dirty="0" smtClean="0"/>
              <a:t>Brainstem </a:t>
            </a:r>
            <a:r>
              <a:rPr lang="en-US" dirty="0"/>
              <a:t>nuclei for cranial nerves V (trigeminal</a:t>
            </a:r>
            <a:r>
              <a:rPr lang="en-US" dirty="0" smtClean="0"/>
              <a:t>), VII </a:t>
            </a:r>
            <a:r>
              <a:rPr lang="en-US" dirty="0"/>
              <a:t>(facial), IX (glossopharyngeal), X (</a:t>
            </a:r>
            <a:r>
              <a:rPr lang="en-US" dirty="0" err="1"/>
              <a:t>vagus</a:t>
            </a:r>
            <a:r>
              <a:rPr lang="en-US" dirty="0"/>
              <a:t>), and </a:t>
            </a:r>
            <a:r>
              <a:rPr lang="en-US" dirty="0" smtClean="0"/>
              <a:t>XII (hypoglossal</a:t>
            </a:r>
            <a:r>
              <a:rPr lang="en-US" dirty="0"/>
              <a:t>) and anterior horn cells in the spinal </a:t>
            </a:r>
            <a:r>
              <a:rPr lang="en-US" dirty="0" smtClean="0"/>
              <a:t>cord are </a:t>
            </a:r>
            <a:r>
              <a:rPr lang="en-US" dirty="0"/>
              <a:t>also </a:t>
            </a:r>
            <a:r>
              <a:rPr lang="en-US" dirty="0" smtClean="0"/>
              <a:t>involved.</a:t>
            </a:r>
          </a:p>
          <a:p>
            <a:r>
              <a:rPr lang="en-US" dirty="0" smtClean="0"/>
              <a:t>Brainstem </a:t>
            </a:r>
            <a:r>
              <a:rPr lang="en-US" dirty="0"/>
              <a:t>nuclei for cranial </a:t>
            </a:r>
            <a:r>
              <a:rPr lang="en-US" dirty="0" smtClean="0"/>
              <a:t>nerves controlling </a:t>
            </a:r>
            <a:r>
              <a:rPr lang="en-US" dirty="0"/>
              <a:t>external ocular muscles (III: </a:t>
            </a:r>
            <a:r>
              <a:rPr lang="en-US" dirty="0" err="1"/>
              <a:t>oculomotor</a:t>
            </a:r>
            <a:r>
              <a:rPr lang="en-US" dirty="0" smtClean="0"/>
              <a:t>,</a:t>
            </a:r>
            <a:r>
              <a:rPr lang="en-US" dirty="0"/>
              <a:t> IV: trochlear, and VI: </a:t>
            </a:r>
            <a:r>
              <a:rPr lang="en-US" dirty="0" err="1"/>
              <a:t>abducens</a:t>
            </a:r>
            <a:r>
              <a:rPr lang="en-US" dirty="0"/>
              <a:t>) are usually </a:t>
            </a:r>
            <a:r>
              <a:rPr lang="en-US" dirty="0" smtClean="0"/>
              <a:t>spared</a:t>
            </a:r>
          </a:p>
        </p:txBody>
      </p:sp>
    </p:spTree>
    <p:extLst>
      <p:ext uri="{BB962C8B-B14F-4D97-AF65-F5344CB8AC3E}">
        <p14:creationId xmlns:p14="http://schemas.microsoft.com/office/powerpoint/2010/main" val="423075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Motor neurons of the </a:t>
            </a:r>
            <a:r>
              <a:rPr lang="en-US" i="1" dirty="0" err="1"/>
              <a:t>Onufrowicz</a:t>
            </a:r>
            <a:r>
              <a:rPr lang="en-US" i="1" dirty="0"/>
              <a:t> nucleus (</a:t>
            </a:r>
            <a:r>
              <a:rPr lang="en-US" i="1" dirty="0" err="1"/>
              <a:t>Onuf’s</a:t>
            </a:r>
            <a:r>
              <a:rPr lang="en-US" i="1" dirty="0"/>
              <a:t> nucleus), </a:t>
            </a:r>
            <a:r>
              <a:rPr lang="en-US" dirty="0"/>
              <a:t>located in the ventral margin of the anterior horn in the second sacral spinal level, are also generally spared</a:t>
            </a:r>
          </a:p>
          <a:p>
            <a:r>
              <a:rPr lang="en-US" dirty="0"/>
              <a:t>These neurons control striated muscles in the pelvic floor, including anal and external urethral </a:t>
            </a:r>
            <a:r>
              <a:rPr lang="en-US" dirty="0" smtClean="0"/>
              <a:t>sphincters</a:t>
            </a:r>
          </a:p>
        </p:txBody>
      </p:sp>
    </p:spTree>
    <p:extLst>
      <p:ext uri="{BB962C8B-B14F-4D97-AF65-F5344CB8AC3E}">
        <p14:creationId xmlns:p14="http://schemas.microsoft.com/office/powerpoint/2010/main" val="4101333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262</TotalTime>
  <Words>1871</Words>
  <Application>Microsoft Office PowerPoint</Application>
  <PresentationFormat>On-screen Show (4:3)</PresentationFormat>
  <Paragraphs>241</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Franklin Gothic Book</vt:lpstr>
      <vt:lpstr>Symbol</vt:lpstr>
      <vt:lpstr>Times New Roman</vt:lpstr>
      <vt:lpstr>Vijaya</vt:lpstr>
      <vt:lpstr>Wingdings 2</vt:lpstr>
      <vt:lpstr>Technic</vt:lpstr>
      <vt:lpstr>Amyotrophic  lateral sclerosis </vt:lpstr>
      <vt:lpstr>PowerPoint Presentation</vt:lpstr>
      <vt:lpstr>PowerPoint Presentation</vt:lpstr>
      <vt:lpstr>PowerPoint Presentation</vt:lpstr>
      <vt:lpstr>PowerPoint Presentation</vt:lpstr>
      <vt:lpstr>Motor neuron disorders</vt:lpstr>
      <vt:lpstr>Etiology </vt:lpstr>
      <vt:lpstr>Pathophysiology</vt:lpstr>
      <vt:lpstr>PowerPoint Presentation</vt:lpstr>
      <vt:lpstr>PowerPoint Presentation</vt:lpstr>
      <vt:lpstr>Clinical Manifestations</vt:lpstr>
      <vt:lpstr>PowerPoint Presentation</vt:lpstr>
      <vt:lpstr>PowerPoint Presentation</vt:lpstr>
      <vt:lpstr>Diagnosis</vt:lpstr>
      <vt:lpstr>Diagnosis criteria </vt:lpstr>
      <vt:lpstr>PowerPoint Presentation</vt:lpstr>
      <vt:lpstr>Disease course</vt:lpstr>
      <vt:lpstr>PROGNOSIS</vt:lpstr>
      <vt:lpstr>Management </vt:lpstr>
      <vt:lpstr>PowerPoint Presentation</vt:lpstr>
      <vt:lpstr>In 1999 a multidisciplinary task force was established to develop recommendations for management of ALS.  </vt:lpstr>
      <vt:lpstr>Rehabilitation Framework</vt:lpstr>
      <vt:lpstr>Physical therapy examination</vt:lpstr>
      <vt:lpstr>Disease specific and quality of life measures</vt:lpstr>
      <vt:lpstr>Physical Therapy Interventions</vt:lpstr>
      <vt:lpstr>Exercise and ALS</vt:lpstr>
      <vt:lpstr>Physical Therapy Interventions</vt:lpstr>
      <vt:lpstr>Early stage</vt:lpstr>
      <vt:lpstr>Middle stage</vt:lpstr>
      <vt:lpstr>Late stage</vt:lpstr>
      <vt:lpstr>Type of Semi rigid and Rigid Cervical Collars</vt:lpstr>
      <vt:lpstr>PowerPoint Presentation</vt:lpstr>
      <vt:lpstr>Common Types of Adaptive Equipment</vt:lpstr>
      <vt:lpstr>PowerPoint Presentation</vt:lpstr>
      <vt:lpstr>Summary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Amyotrophic  lateral sclerosis </dc:title>
  <dc:creator>Administrator</dc:creator>
  <cp:lastModifiedBy>Windows User</cp:lastModifiedBy>
  <cp:revision>16</cp:revision>
  <dcterms:created xsi:type="dcterms:W3CDTF">2006-08-16T00:00:00Z</dcterms:created>
  <dcterms:modified xsi:type="dcterms:W3CDTF">2019-08-06T05:43:31Z</dcterms:modified>
</cp:coreProperties>
</file>