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9" r:id="rId3"/>
    <p:sldId id="257" r:id="rId4"/>
    <p:sldId id="260" r:id="rId5"/>
    <p:sldId id="261" r:id="rId6"/>
    <p:sldId id="262" r:id="rId7"/>
    <p:sldId id="264" r:id="rId8"/>
    <p:sldId id="269" r:id="rId9"/>
    <p:sldId id="263" r:id="rId10"/>
    <p:sldId id="265" r:id="rId11"/>
    <p:sldId id="266" r:id="rId12"/>
    <p:sldId id="258" r:id="rId13"/>
    <p:sldId id="271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FA76E-6FBE-4870-90A2-0E5474797327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B0916-5F4F-4C13-AB8F-C7DE8DC6B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7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Self denotes all instance of class.</a:t>
            </a:r>
          </a:p>
          <a:p>
            <a:r>
              <a:rPr lang="en-US" dirty="0"/>
              <a:t>Dot (.) denotes attributes and operation.</a:t>
            </a:r>
          </a:p>
          <a:p>
            <a:r>
              <a:rPr lang="en-US" dirty="0">
                <a:sym typeface="Wingdings" panose="05000000000000000000" pitchFamily="2" charset="2"/>
              </a:rPr>
              <a:t> Used for operation on collection.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8B0916-5F4F-4C13-AB8F-C7DE8DC6BC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62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133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7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5488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802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2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5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0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2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05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90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36E64B3-2889-4C75-AE13-FDE5742CD9E9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E340F2-DDA1-4D1D-8B19-5604C461D6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645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57477-3508-4F8D-B797-55AB7BCE1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Object Constraint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59645A-BA6F-43D6-B664-B4D95E7B7C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(OCL)</a:t>
            </a:r>
          </a:p>
        </p:txBody>
      </p:sp>
    </p:spTree>
    <p:extLst>
      <p:ext uri="{BB962C8B-B14F-4D97-AF65-F5344CB8AC3E}">
        <p14:creationId xmlns:p14="http://schemas.microsoft.com/office/powerpoint/2010/main" val="3391908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E412-DE62-46CC-BBFE-36709283C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AAEE2-9E3A-43B2-B226-7B553DA39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Constraint that must be true just after to the execution of an operation</a:t>
            </a:r>
          </a:p>
          <a:p>
            <a:pPr marL="0" indent="0">
              <a:buNone/>
            </a:pPr>
            <a:r>
              <a:rPr lang="en-US" dirty="0"/>
              <a:t>• Postconditions are the way how the actual effect of an operation is described in OCL.</a:t>
            </a:r>
          </a:p>
          <a:p>
            <a:r>
              <a:rPr lang="en-US" b="1" dirty="0"/>
              <a:t>Syntax </a:t>
            </a:r>
          </a:p>
          <a:p>
            <a:r>
              <a:rPr lang="en-US" b="1" dirty="0"/>
              <a:t>context &lt;classifier&gt;::&lt;operation&gt; (&lt;parameters&gt;) post [&lt;constraint name&gt;]: &lt;Boolean OCL expression&gt;</a:t>
            </a:r>
            <a:endParaRPr lang="en-US" dirty="0"/>
          </a:p>
          <a:p>
            <a:r>
              <a:rPr lang="en-US" dirty="0"/>
              <a:t>Postcondition - Examples</a:t>
            </a:r>
          </a:p>
          <a:p>
            <a:r>
              <a:rPr lang="en-US" b="1" dirty="0"/>
              <a:t>context Meeting::duration():Integer post: result = </a:t>
            </a:r>
            <a:r>
              <a:rPr lang="en-US" b="1" dirty="0" err="1"/>
              <a:t>self.end</a:t>
            </a:r>
            <a:r>
              <a:rPr lang="en-US" b="1" dirty="0"/>
              <a:t> – </a:t>
            </a:r>
            <a:r>
              <a:rPr lang="en-US" b="1" dirty="0" err="1"/>
              <a:t>self.start</a:t>
            </a:r>
            <a:endParaRPr lang="en-US" dirty="0"/>
          </a:p>
          <a:p>
            <a:r>
              <a:rPr lang="en-US" i="1" dirty="0"/>
              <a:t>-- </a:t>
            </a:r>
            <a:r>
              <a:rPr lang="en-US" dirty="0"/>
              <a:t>keyword </a:t>
            </a:r>
            <a:r>
              <a:rPr lang="en-US" i="1" dirty="0"/>
              <a:t>result </a:t>
            </a:r>
            <a:r>
              <a:rPr lang="en-US" dirty="0"/>
              <a:t>refers to the result of the operation</a:t>
            </a:r>
          </a:p>
          <a:p>
            <a:r>
              <a:rPr lang="en-US" b="1" dirty="0"/>
              <a:t>context Meeting::confirm() post: </a:t>
            </a:r>
            <a:r>
              <a:rPr lang="en-US" b="1" dirty="0" err="1"/>
              <a:t>self.isConfirmed</a:t>
            </a:r>
            <a:r>
              <a:rPr lang="en-US" b="1" dirty="0"/>
              <a:t> = true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899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7B12D-8968-4754-8E47-42D86F25E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OCL Expressions &lt;OCL expression&gt;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3F4CB-9A09-4D51-84E0-6D83B55DAC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/>
            <a:r>
              <a:rPr lang="en-US" sz="3200" dirty="0"/>
              <a:t>Boolean expressions</a:t>
            </a:r>
          </a:p>
          <a:p>
            <a:pPr lvl="0" fontAlgn="base"/>
            <a:r>
              <a:rPr lang="en-US" sz="3200" b="1" dirty="0"/>
              <a:t>Standard library </a:t>
            </a:r>
            <a:r>
              <a:rPr lang="en-US" sz="3200" dirty="0"/>
              <a:t>of primitive types and associated operations </a:t>
            </a:r>
          </a:p>
          <a:p>
            <a:pPr lvl="1" fontAlgn="base"/>
            <a:r>
              <a:rPr lang="en-US" sz="2800" b="1" dirty="0"/>
              <a:t>Basic types </a:t>
            </a:r>
            <a:r>
              <a:rPr lang="en-US" sz="2800" dirty="0"/>
              <a:t>(Boolean, Integer, Real, String)</a:t>
            </a:r>
          </a:p>
          <a:p>
            <a:pPr lvl="1"/>
            <a:r>
              <a:rPr lang="en-US" sz="2800" dirty="0"/>
              <a:t> </a:t>
            </a:r>
            <a:r>
              <a:rPr lang="en-US" sz="2800" b="1" dirty="0"/>
              <a:t>Collection types: </a:t>
            </a:r>
            <a:endParaRPr lang="en-US" sz="2800" dirty="0"/>
          </a:p>
          <a:p>
            <a:pPr lvl="2" fontAlgn="base"/>
            <a:r>
              <a:rPr lang="en-US" sz="2400" dirty="0"/>
              <a:t>Set </a:t>
            </a:r>
          </a:p>
          <a:p>
            <a:pPr lvl="2" fontAlgn="base"/>
            <a:r>
              <a:rPr lang="en-US" sz="2400" dirty="0"/>
              <a:t>Bag</a:t>
            </a:r>
          </a:p>
          <a:p>
            <a:pPr lvl="2" fontAlgn="base"/>
            <a:r>
              <a:rPr lang="en-US" sz="2400" dirty="0"/>
              <a:t>Sequence</a:t>
            </a:r>
          </a:p>
          <a:p>
            <a:pPr lvl="2" fontAlgn="base"/>
            <a:r>
              <a:rPr lang="en-US" sz="2400" dirty="0"/>
              <a:t>Ordered set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29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D87A3-6579-460D-A996-52727ED8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OCL collection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69E3-DA3B-45ED-BDB3-1BD90768D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OCL collection </a:t>
            </a:r>
            <a:r>
              <a:rPr lang="en-GB" dirty="0"/>
              <a:t>An OCL abstract type representing a group of objects.</a:t>
            </a:r>
          </a:p>
          <a:p>
            <a:r>
              <a:rPr lang="en-GB" b="1" dirty="0"/>
              <a:t>OCL bag </a:t>
            </a:r>
            <a:r>
              <a:rPr lang="en-GB" dirty="0"/>
              <a:t>An OCL collection representing an unordered multi-set (i.e., a set that can contain the same element several times). OCL bags are used to represent the result of navigating a series </a:t>
            </a:r>
            <a:r>
              <a:rPr lang="en-US" dirty="0"/>
              <a:t>of associations.</a:t>
            </a:r>
          </a:p>
          <a:p>
            <a:r>
              <a:rPr lang="en-GB" b="1" dirty="0"/>
              <a:t>OCL sequence </a:t>
            </a:r>
            <a:r>
              <a:rPr lang="en-GB" dirty="0"/>
              <a:t>An OCL collection representing an ordered list. OCL sequences are used to represent the result of navigating a single ordered association.</a:t>
            </a:r>
          </a:p>
          <a:p>
            <a:r>
              <a:rPr lang="en-GB" b="1" dirty="0"/>
              <a:t>OCL set </a:t>
            </a:r>
            <a:r>
              <a:rPr lang="en-GB" dirty="0"/>
              <a:t>An OCL collection representing a mathematical set. OCL sets are used to represent the result of navigating a single association.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889D-E6AA-41AA-AFB1-0A0FF4077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OCL Quantifiers: forAll and exists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0E508-AE2C-43E4-9F9B-DCCC8D952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additional operations on collections enable us to iterate over collections and test expressions on each element: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 </a:t>
            </a:r>
            <a:r>
              <a:rPr lang="en-GB" dirty="0" err="1"/>
              <a:t>forAll</a:t>
            </a:r>
            <a:r>
              <a:rPr lang="en-GB" dirty="0"/>
              <a:t>(</a:t>
            </a:r>
            <a:r>
              <a:rPr lang="en-GB" dirty="0" err="1"/>
              <a:t>variable|expression</a:t>
            </a:r>
            <a:r>
              <a:rPr lang="en-GB" dirty="0"/>
              <a:t>) is True if expression is True for all elements </a:t>
            </a:r>
            <a:r>
              <a:rPr lang="en-GB"/>
              <a:t>in the </a:t>
            </a:r>
            <a:r>
              <a:rPr lang="en-US"/>
              <a:t>collection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GB" dirty="0"/>
              <a:t>exists(</a:t>
            </a:r>
            <a:r>
              <a:rPr lang="en-GB" dirty="0" err="1"/>
              <a:t>variable|expression</a:t>
            </a:r>
            <a:r>
              <a:rPr lang="en-GB" dirty="0"/>
              <a:t>) is True if there exists at least one element in the</a:t>
            </a:r>
          </a:p>
          <a:p>
            <a:r>
              <a:rPr lang="en-GB" dirty="0"/>
              <a:t>collection for which expression is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763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48CC8-6509-4351-AF6A-747222C1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UML/OCL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76428-60AA-4194-BA10-2AD0397F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12 OCL tools/libraries (see OCL Portal)</a:t>
            </a:r>
            <a:endParaRPr lang="en-US" sz="1400" dirty="0"/>
          </a:p>
          <a:p>
            <a:pPr lvl="0" fontAlgn="base"/>
            <a:r>
              <a:rPr lang="en-US" dirty="0"/>
              <a:t>Integrations into UML environments</a:t>
            </a:r>
            <a:endParaRPr lang="en-US" sz="1400" dirty="0"/>
          </a:p>
          <a:p>
            <a:pPr lvl="1" fontAlgn="base"/>
            <a:r>
              <a:rPr lang="en-US" b="1" dirty="0" err="1"/>
              <a:t>MagicDraw</a:t>
            </a:r>
            <a:r>
              <a:rPr lang="en-US" b="1" dirty="0"/>
              <a:t> </a:t>
            </a:r>
            <a:r>
              <a:rPr lang="en-US" dirty="0"/>
              <a:t>Enterprise Edition v16.5</a:t>
            </a:r>
            <a:endParaRPr lang="en-US" sz="1200" dirty="0"/>
          </a:p>
          <a:p>
            <a:pPr lvl="1" fontAlgn="base"/>
            <a:r>
              <a:rPr lang="en-US" dirty="0"/>
              <a:t>Borland </a:t>
            </a:r>
            <a:r>
              <a:rPr lang="en-US" b="1" dirty="0"/>
              <a:t>Together </a:t>
            </a:r>
            <a:r>
              <a:rPr lang="en-US" dirty="0"/>
              <a:t>2008 (OCL/QVT)</a:t>
            </a:r>
            <a:endParaRPr lang="en-US" sz="1200" dirty="0"/>
          </a:p>
          <a:p>
            <a:pPr lvl="1" fontAlgn="base"/>
            <a:r>
              <a:rPr lang="en-US" b="1" dirty="0"/>
              <a:t>Eclipse MDT/OCL </a:t>
            </a:r>
            <a:r>
              <a:rPr lang="en-US" dirty="0"/>
              <a:t>for EMF Based Models</a:t>
            </a:r>
            <a:endParaRPr lang="en-US" sz="1200" dirty="0"/>
          </a:p>
          <a:p>
            <a:pPr lvl="1" fontAlgn="base"/>
            <a:r>
              <a:rPr lang="en-US" b="1" dirty="0" err="1"/>
              <a:t>ArgoUML</a:t>
            </a:r>
            <a:endParaRPr lang="en-US" sz="1200" dirty="0"/>
          </a:p>
          <a:p>
            <a:pPr lvl="1" fontAlgn="base"/>
            <a:r>
              <a:rPr lang="en-US" b="1" dirty="0"/>
              <a:t>Fujaba4Eclipse</a:t>
            </a:r>
            <a:endParaRPr lang="en-US" sz="1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460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5992-6A59-45E1-9C74-248915E7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Constraint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06212-870E-4637-9D30-23ECCAB99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sz="2400" dirty="0"/>
              <a:t>A constraint is a restriction on one or more values of (part of) an object-oriented model or system.“</a:t>
            </a:r>
          </a:p>
          <a:p>
            <a:r>
              <a:rPr lang="en-US" sz="2400" dirty="0"/>
              <a:t>OCL as specification language for object constraints</a:t>
            </a:r>
          </a:p>
          <a:p>
            <a:r>
              <a:rPr lang="en-GB" sz="2400" dirty="0"/>
              <a:t>OCL: A formal language defined as part of the UML used for </a:t>
            </a:r>
            <a:r>
              <a:rPr lang="en-US" sz="2400" dirty="0"/>
              <a:t>expressing constraints.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15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EDAE0-384A-4031-B893-C4AD9E03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OCL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49882-F867-4C03-8D87-E0997218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/>
              <a:t>Developed at IBM in 1995 originally as a business engineering language</a:t>
            </a:r>
          </a:p>
          <a:p>
            <a:pPr lvl="0" fontAlgn="base"/>
            <a:r>
              <a:rPr lang="en-US" dirty="0"/>
              <a:t>Adopted as a formal specification language within UML</a:t>
            </a:r>
          </a:p>
          <a:p>
            <a:pPr lvl="0" fontAlgn="base"/>
            <a:r>
              <a:rPr lang="en-US" dirty="0"/>
              <a:t>Part of the official OMG standard for UML (from version 1.1 on)</a:t>
            </a:r>
          </a:p>
          <a:p>
            <a:pPr lvl="0" fontAlgn="base"/>
            <a:r>
              <a:rPr lang="en-US" dirty="0"/>
              <a:t>Used for precisely defining the well-formedness rules </a:t>
            </a:r>
          </a:p>
          <a:p>
            <a:r>
              <a:rPr lang="en-US" dirty="0"/>
              <a:t>(WFRs) for UML and further OMG-related metamodels</a:t>
            </a:r>
          </a:p>
          <a:p>
            <a:pPr lvl="0" fontAlgn="base"/>
            <a:r>
              <a:rPr lang="en-US" dirty="0"/>
              <a:t>Current version is OCL 2.0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495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4524-BF52-4C72-835B-72AF3EC4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OCL (Object Constraint Language)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63E31-37B0-4EFF-8085-D21BDE1A2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US" dirty="0"/>
              <a:t>Extends the Unified Modeling Language (UML)</a:t>
            </a:r>
          </a:p>
          <a:p>
            <a:pPr lvl="0" fontAlgn="base"/>
            <a:r>
              <a:rPr lang="en-US" dirty="0"/>
              <a:t>Formal language for the definition of constraints and queries on UML models</a:t>
            </a:r>
          </a:p>
          <a:p>
            <a:pPr lvl="0" fontAlgn="base"/>
            <a:r>
              <a:rPr lang="en-US" dirty="0"/>
              <a:t>Declarative</a:t>
            </a:r>
          </a:p>
          <a:p>
            <a:pPr lvl="0" fontAlgn="base"/>
            <a:r>
              <a:rPr lang="en-US" dirty="0"/>
              <a:t>Side effect free</a:t>
            </a:r>
          </a:p>
          <a:p>
            <a:pPr lvl="0" fontAlgn="base"/>
            <a:r>
              <a:rPr lang="en-US" dirty="0"/>
              <a:t>Meanwhile generally accepted</a:t>
            </a:r>
          </a:p>
          <a:p>
            <a:pPr lvl="0" fontAlgn="base"/>
            <a:r>
              <a:rPr lang="en-US" dirty="0"/>
              <a:t>“Core Language“ of other OMG(Object Management Group) languages (QVT, PRR)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916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5B60BCC-DE10-4B0B-AED7-0B23520D3A37}"/>
              </a:ext>
            </a:extLst>
          </p:cNvPr>
          <p:cNvGrpSpPr/>
          <p:nvPr/>
        </p:nvGrpSpPr>
        <p:grpSpPr>
          <a:xfrm>
            <a:off x="967409" y="715617"/>
            <a:ext cx="10376452" cy="5963479"/>
            <a:chOff x="-3186" y="-2031"/>
            <a:chExt cx="8586216" cy="468883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99F1060-4B89-4E91-A7B6-035E7815721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3186" y="-2031"/>
              <a:ext cx="8586216" cy="50292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F73E337-221F-4075-AECE-5226A001BF50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-3186" y="495808"/>
              <a:ext cx="8586216" cy="86258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65BCEDF-9696-4855-AEAA-A5F7523CFA5C}"/>
                </a:ext>
              </a:extLst>
            </p:cNvPr>
            <p:cNvPicPr/>
            <p:nvPr/>
          </p:nvPicPr>
          <p:blipFill>
            <a:blip r:embed="rId4"/>
            <a:stretch>
              <a:fillRect/>
            </a:stretch>
          </p:blipFill>
          <p:spPr>
            <a:xfrm>
              <a:off x="-3186" y="1353312"/>
              <a:ext cx="8586216" cy="86258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CD9C743-286A-40DC-96A3-55ADBC8919C1}"/>
                </a:ext>
              </a:extLst>
            </p:cNvPr>
            <p:cNvPicPr/>
            <p:nvPr/>
          </p:nvPicPr>
          <p:blipFill>
            <a:blip r:embed="rId5"/>
            <a:stretch>
              <a:fillRect/>
            </a:stretch>
          </p:blipFill>
          <p:spPr>
            <a:xfrm>
              <a:off x="-3186" y="2210816"/>
              <a:ext cx="8586216" cy="859536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33079A4-E24B-415B-A073-0C8D770DD478}"/>
                </a:ext>
              </a:extLst>
            </p:cNvPr>
            <p:cNvPicPr/>
            <p:nvPr/>
          </p:nvPicPr>
          <p:blipFill>
            <a:blip r:embed="rId6"/>
            <a:stretch>
              <a:fillRect/>
            </a:stretch>
          </p:blipFill>
          <p:spPr>
            <a:xfrm>
              <a:off x="-3186" y="3067304"/>
              <a:ext cx="8586216" cy="86258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F6A33858-C693-4F5D-8EE4-90D98B7AE880}"/>
                </a:ext>
              </a:extLst>
            </p:cNvPr>
            <p:cNvPicPr/>
            <p:nvPr/>
          </p:nvPicPr>
          <p:blipFill>
            <a:blip r:embed="rId7"/>
            <a:stretch>
              <a:fillRect/>
            </a:stretch>
          </p:blipFill>
          <p:spPr>
            <a:xfrm>
              <a:off x="-3186" y="3924808"/>
              <a:ext cx="8586216" cy="76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22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3CE5D-EE11-4A29-97A0-419573FB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799AE-64B2-422C-A47F-81F616AC3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/>
              <a:t>invariant </a:t>
            </a:r>
            <a:r>
              <a:rPr lang="en-US" dirty="0"/>
              <a:t>is a constraint that should be true for an object during its complete lifetime. </a:t>
            </a:r>
          </a:p>
          <a:p>
            <a:pPr lvl="0" fontAlgn="base"/>
            <a:r>
              <a:rPr lang="en-US" dirty="0"/>
              <a:t>Invariants often represent rules that should hold for the real-life objects after which the software objects are modeled.</a:t>
            </a:r>
          </a:p>
          <a:p>
            <a:r>
              <a:rPr lang="en-US" b="1" dirty="0"/>
              <a:t>Syntax </a:t>
            </a:r>
          </a:p>
          <a:p>
            <a:r>
              <a:rPr lang="en-US" b="1" dirty="0"/>
              <a:t>context &lt;classifier&gt; inv [&lt;constraint name&gt;]: </a:t>
            </a:r>
          </a:p>
          <a:p>
            <a:pPr marL="0" indent="0">
              <a:buNone/>
            </a:pPr>
            <a:r>
              <a:rPr lang="en-US" b="1" dirty="0"/>
              <a:t> &lt;Boolean OCL expression&gt;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1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BE118-9042-4D11-B339-6E93ED272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/>
          <a:lstStyle/>
          <a:p>
            <a:r>
              <a:rPr lang="en-US" dirty="0"/>
              <a:t>OCL/UML By Example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48079BE-5822-43B4-B490-645E7BE1AC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96" y="1298713"/>
            <a:ext cx="10515600" cy="5340626"/>
          </a:xfrm>
        </p:spPr>
      </p:pic>
    </p:spTree>
    <p:extLst>
      <p:ext uri="{BB962C8B-B14F-4D97-AF65-F5344CB8AC3E}">
        <p14:creationId xmlns:p14="http://schemas.microsoft.com/office/powerpoint/2010/main" val="1468836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434D-E2EF-45FC-AEF1-5CE359B1F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 -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18DFA-9DA1-4A4A-BBC0-2CE1C81DD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context Meeting </a:t>
            </a:r>
            <a:r>
              <a:rPr lang="en-GB" b="1" dirty="0" err="1"/>
              <a:t>inv</a:t>
            </a:r>
            <a:r>
              <a:rPr lang="en-GB" b="1" dirty="0"/>
              <a:t>: </a:t>
            </a:r>
            <a:r>
              <a:rPr lang="en-GB" b="1" dirty="0" err="1"/>
              <a:t>self.end</a:t>
            </a:r>
            <a:r>
              <a:rPr lang="en-GB" b="1" dirty="0"/>
              <a:t> &gt; </a:t>
            </a:r>
            <a:r>
              <a:rPr lang="en-GB" b="1" dirty="0" err="1"/>
              <a:t>self.start</a:t>
            </a:r>
            <a:endParaRPr lang="en-GB" b="1" dirty="0"/>
          </a:p>
          <a:p>
            <a:r>
              <a:rPr lang="en-US" b="1" dirty="0"/>
              <a:t>Equivalent Formulations</a:t>
            </a:r>
          </a:p>
          <a:p>
            <a:r>
              <a:rPr lang="en-GB" b="1" dirty="0"/>
              <a:t>context Meeting </a:t>
            </a:r>
            <a:r>
              <a:rPr lang="en-GB" b="1" dirty="0" err="1"/>
              <a:t>inv</a:t>
            </a:r>
            <a:r>
              <a:rPr lang="en-GB" b="1" dirty="0"/>
              <a:t>: end &gt; start</a:t>
            </a:r>
          </a:p>
          <a:p>
            <a:r>
              <a:rPr lang="en-GB" i="1" dirty="0"/>
              <a:t>-- </a:t>
            </a:r>
            <a:r>
              <a:rPr lang="en-GB" dirty="0"/>
              <a:t>"self" always refers to the object identifier from which the </a:t>
            </a:r>
            <a:r>
              <a:rPr lang="en-US" dirty="0"/>
              <a:t>constraint is evaluated.</a:t>
            </a:r>
          </a:p>
          <a:p>
            <a:r>
              <a:rPr lang="en-US" b="1" dirty="0"/>
              <a:t>context Meeting inv </a:t>
            </a:r>
            <a:r>
              <a:rPr lang="en-US" b="1" dirty="0" err="1"/>
              <a:t>startEndConstraint</a:t>
            </a:r>
            <a:r>
              <a:rPr lang="en-US" b="1" dirty="0"/>
              <a:t>: </a:t>
            </a:r>
            <a:r>
              <a:rPr lang="en-US" b="1" dirty="0" err="1"/>
              <a:t>self.end</a:t>
            </a:r>
            <a:r>
              <a:rPr lang="en-US" b="1" dirty="0"/>
              <a:t> &gt; </a:t>
            </a:r>
            <a:r>
              <a:rPr lang="en-US" b="1" dirty="0" err="1"/>
              <a:t>self.start</a:t>
            </a:r>
            <a:endParaRPr lang="en-US" b="1" dirty="0"/>
          </a:p>
          <a:p>
            <a:r>
              <a:rPr lang="en-GB" dirty="0"/>
              <a:t>-- Names can be given to the constraint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68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46C4-466D-49B9-A3EB-61D1B5CE6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EC1AA-A88A-49B9-876F-C0EF1D6C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Constraint that must be true just prior to the execution of an operation</a:t>
            </a:r>
          </a:p>
          <a:p>
            <a:r>
              <a:rPr lang="en-US" b="1" dirty="0"/>
              <a:t>Syntax context &lt;classifier&gt;::&lt;operation&gt; (&lt;parameters&gt;) pre [&lt;constraint name&gt;]: &lt;Boolean OCL expression&gt;</a:t>
            </a:r>
            <a:endParaRPr lang="en-US" dirty="0"/>
          </a:p>
          <a:p>
            <a:r>
              <a:rPr lang="en-US" dirty="0"/>
              <a:t>Precondition - Examples</a:t>
            </a:r>
          </a:p>
          <a:p>
            <a:r>
              <a:rPr lang="en-US" b="1" dirty="0"/>
              <a:t>context Meeting::shift(</a:t>
            </a:r>
            <a:r>
              <a:rPr lang="en-US" b="1" dirty="0" err="1"/>
              <a:t>d:Integer</a:t>
            </a:r>
            <a:r>
              <a:rPr lang="en-US" b="1" dirty="0"/>
              <a:t>) pre: d&gt;0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055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234</TotalTime>
  <Words>696</Words>
  <Application>Microsoft Office PowerPoint</Application>
  <PresentationFormat>Widescreen</PresentationFormat>
  <Paragraphs>79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Tw Cen MT</vt:lpstr>
      <vt:lpstr>Tw Cen MT Condensed</vt:lpstr>
      <vt:lpstr>Wingdings 3</vt:lpstr>
      <vt:lpstr>Integral</vt:lpstr>
      <vt:lpstr>Object Constraint Language</vt:lpstr>
      <vt:lpstr>Object Constraint </vt:lpstr>
      <vt:lpstr>History of OCL </vt:lpstr>
      <vt:lpstr>OCL (Object Constraint Language) </vt:lpstr>
      <vt:lpstr>PowerPoint Presentation</vt:lpstr>
      <vt:lpstr>Invariant</vt:lpstr>
      <vt:lpstr>OCL/UML By Example</vt:lpstr>
      <vt:lpstr>Invariant - Examples</vt:lpstr>
      <vt:lpstr>Precondition</vt:lpstr>
      <vt:lpstr>Postcondition</vt:lpstr>
      <vt:lpstr>Building OCL Expressions &lt;OCL expression&gt;</vt:lpstr>
      <vt:lpstr>OCL collection</vt:lpstr>
      <vt:lpstr>OCL Quantifiers: forAll and exists</vt:lpstr>
      <vt:lpstr>Some UML/OCL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asma khan</dc:creator>
  <cp:lastModifiedBy>asma khan</cp:lastModifiedBy>
  <cp:revision>20</cp:revision>
  <dcterms:created xsi:type="dcterms:W3CDTF">2020-01-28T16:35:43Z</dcterms:created>
  <dcterms:modified xsi:type="dcterms:W3CDTF">2020-01-30T08:39:05Z</dcterms:modified>
</cp:coreProperties>
</file>