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6" r:id="rId5"/>
    <p:sldId id="265" r:id="rId6"/>
    <p:sldId id="264" r:id="rId7"/>
    <p:sldId id="262" r:id="rId8"/>
    <p:sldId id="263" r:id="rId9"/>
    <p:sldId id="267" r:id="rId10"/>
    <p:sldId id="268" r:id="rId11"/>
    <p:sldId id="269" r:id="rId12"/>
    <p:sldId id="270" r:id="rId13"/>
    <p:sldId id="271" r:id="rId14"/>
    <p:sldId id="272" r:id="rId15"/>
    <p:sldId id="273" r:id="rId16"/>
    <p:sldId id="308" r:id="rId17"/>
    <p:sldId id="274" r:id="rId18"/>
    <p:sldId id="275" r:id="rId19"/>
    <p:sldId id="276" r:id="rId20"/>
    <p:sldId id="277" r:id="rId21"/>
    <p:sldId id="278" r:id="rId22"/>
    <p:sldId id="279" r:id="rId23"/>
    <p:sldId id="280" r:id="rId24"/>
    <p:sldId id="281" r:id="rId25"/>
    <p:sldId id="282" r:id="rId26"/>
    <p:sldId id="283" r:id="rId27"/>
    <p:sldId id="285" r:id="rId28"/>
    <p:sldId id="284" r:id="rId29"/>
    <p:sldId id="286" r:id="rId30"/>
    <p:sldId id="287" r:id="rId31"/>
    <p:sldId id="288" r:id="rId32"/>
    <p:sldId id="289" r:id="rId33"/>
    <p:sldId id="290" r:id="rId34"/>
    <p:sldId id="291" r:id="rId35"/>
    <p:sldId id="304" r:id="rId36"/>
    <p:sldId id="305" r:id="rId37"/>
    <p:sldId id="292" r:id="rId38"/>
    <p:sldId id="293" r:id="rId39"/>
    <p:sldId id="306" r:id="rId40"/>
    <p:sldId id="294" r:id="rId41"/>
    <p:sldId id="307" r:id="rId42"/>
    <p:sldId id="295" r:id="rId43"/>
    <p:sldId id="296" r:id="rId44"/>
    <p:sldId id="297" r:id="rId45"/>
    <p:sldId id="298" r:id="rId46"/>
    <p:sldId id="299" r:id="rId47"/>
    <p:sldId id="300" r:id="rId48"/>
    <p:sldId id="301" r:id="rId49"/>
    <p:sldId id="310" r:id="rId50"/>
    <p:sldId id="302" r:id="rId51"/>
    <p:sldId id="303" r:id="rId52"/>
    <p:sldId id="309" r:id="rId53"/>
    <p:sldId id="311" r:id="rId54"/>
    <p:sldId id="312" r:id="rId55"/>
    <p:sldId id="313" r:id="rId56"/>
    <p:sldId id="314" r:id="rId57"/>
    <p:sldId id="318" r:id="rId58"/>
    <p:sldId id="315" r:id="rId59"/>
    <p:sldId id="316" r:id="rId60"/>
    <p:sldId id="319" r:id="rId61"/>
    <p:sldId id="320" r:id="rId62"/>
    <p:sldId id="321"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70"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C0C4C97-3101-4F38-ADF5-1936CAF143EB}" type="datetimeFigureOut">
              <a:rPr lang="en-US" smtClean="0"/>
              <a:t>10/18/2020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54FB475-10AD-492E-8010-3C64F6A9F4C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0C4C97-3101-4F38-ADF5-1936CAF143EB}"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FB475-10AD-492E-8010-3C64F6A9F4C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0C4C97-3101-4F38-ADF5-1936CAF143EB}"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FB475-10AD-492E-8010-3C64F6A9F4C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0C4C97-3101-4F38-ADF5-1936CAF143EB}"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FB475-10AD-492E-8010-3C64F6A9F4C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C0C4C97-3101-4F38-ADF5-1936CAF143EB}" type="datetimeFigureOut">
              <a:rPr lang="en-US" smtClean="0"/>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FB475-10AD-492E-8010-3C64F6A9F4C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0C4C97-3101-4F38-ADF5-1936CAF143EB}" type="datetimeFigureOut">
              <a:rPr lang="en-US" smtClean="0"/>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4FB475-10AD-492E-8010-3C64F6A9F4C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C0C4C97-3101-4F38-ADF5-1936CAF143EB}" type="datetimeFigureOut">
              <a:rPr lang="en-US" smtClean="0"/>
              <a:t>10/18/2020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4FB475-10AD-492E-8010-3C64F6A9F4C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C0C4C97-3101-4F38-ADF5-1936CAF143EB}" type="datetimeFigureOut">
              <a:rPr lang="en-US" smtClean="0"/>
              <a:t>10/18/2020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4FB475-10AD-492E-8010-3C64F6A9F4C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C4C97-3101-4F38-ADF5-1936CAF143EB}" type="datetimeFigureOut">
              <a:rPr lang="en-US" smtClean="0"/>
              <a:t>10/18/2020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4FB475-10AD-492E-8010-3C64F6A9F4C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0C4C97-3101-4F38-ADF5-1936CAF143EB}" type="datetimeFigureOut">
              <a:rPr lang="en-US" smtClean="0"/>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4FB475-10AD-492E-8010-3C64F6A9F4C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0C4C97-3101-4F38-ADF5-1936CAF143EB}" type="datetimeFigureOut">
              <a:rPr lang="en-US" smtClean="0"/>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54FB475-10AD-492E-8010-3C64F6A9F4C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C0C4C97-3101-4F38-ADF5-1936CAF143EB}" type="datetimeFigureOut">
              <a:rPr lang="en-US" smtClean="0"/>
              <a:t>10/18/2020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54FB475-10AD-492E-8010-3C64F6A9F4C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a:effectLst/>
              </a:rPr>
              <a:t>Hatchery Planning, Design, and </a:t>
            </a:r>
            <a:r>
              <a:rPr lang="en-US" dirty="0" smtClean="0">
                <a:effectLst/>
              </a:rPr>
              <a:t>Construction</a:t>
            </a:r>
            <a:endParaRPr lang="en-US" dirty="0"/>
          </a:p>
        </p:txBody>
      </p:sp>
      <p:sp>
        <p:nvSpPr>
          <p:cNvPr id="3" name="Subtitle 2"/>
          <p:cNvSpPr>
            <a:spLocks noGrp="1"/>
          </p:cNvSpPr>
          <p:nvPr>
            <p:ph type="subTitle" idx="1"/>
          </p:nvPr>
        </p:nvSpPr>
        <p:spPr>
          <a:xfrm>
            <a:off x="533400" y="4038600"/>
            <a:ext cx="7854696" cy="1752600"/>
          </a:xfrm>
        </p:spPr>
        <p:txBody>
          <a:bodyPr>
            <a:normAutofit fontScale="77500" lnSpcReduction="20000"/>
          </a:bodyPr>
          <a:lstStyle/>
          <a:p>
            <a:pPr algn="ctr"/>
            <a:r>
              <a:rPr lang="en-US" sz="2800" i="1" dirty="0" smtClean="0"/>
              <a:t>By</a:t>
            </a:r>
            <a:endParaRPr lang="en-US" sz="2800" i="1" dirty="0"/>
          </a:p>
          <a:p>
            <a:pPr algn="ctr"/>
            <a:r>
              <a:rPr lang="en-US" sz="2800" i="1" dirty="0" err="1"/>
              <a:t>Abd</a:t>
            </a:r>
            <a:r>
              <a:rPr lang="en-US" sz="2800" i="1" dirty="0"/>
              <a:t> </a:t>
            </a:r>
            <a:r>
              <a:rPr lang="en-US" sz="2800" i="1" dirty="0" err="1"/>
              <a:t>ur</a:t>
            </a:r>
            <a:r>
              <a:rPr lang="en-US" sz="2800" i="1" dirty="0"/>
              <a:t> </a:t>
            </a:r>
            <a:r>
              <a:rPr lang="en-US" sz="2800" i="1" dirty="0" err="1"/>
              <a:t>Rehman</a:t>
            </a:r>
            <a:endParaRPr lang="en-US" sz="2800" i="1" dirty="0"/>
          </a:p>
          <a:p>
            <a:pPr algn="ctr"/>
            <a:r>
              <a:rPr lang="en-US" sz="2800" i="1" dirty="0"/>
              <a:t>Lecturer </a:t>
            </a:r>
          </a:p>
          <a:p>
            <a:pPr algn="ctr"/>
            <a:r>
              <a:rPr lang="en-US" sz="2800" i="1" dirty="0"/>
              <a:t>Department Animal Sciences </a:t>
            </a:r>
          </a:p>
          <a:p>
            <a:pPr algn="ctr"/>
            <a:r>
              <a:rPr lang="en-US" sz="2800" i="1" dirty="0"/>
              <a:t>University of Sargodha</a:t>
            </a:r>
          </a:p>
          <a:p>
            <a:endParaRPr lang="en-US" dirty="0"/>
          </a:p>
        </p:txBody>
      </p:sp>
    </p:spTree>
    <p:extLst>
      <p:ext uri="{BB962C8B-B14F-4D97-AF65-F5344CB8AC3E}">
        <p14:creationId xmlns:p14="http://schemas.microsoft.com/office/powerpoint/2010/main" val="2563085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6</a:t>
            </a:r>
            <a:r>
              <a:rPr lang="en-US" b="1" dirty="0" smtClean="0"/>
              <a:t>.	Choose </a:t>
            </a:r>
            <a:r>
              <a:rPr lang="en-US" b="1" dirty="0"/>
              <a:t>Hatchery Equipment </a:t>
            </a:r>
            <a:r>
              <a:rPr lang="en-US" b="1" dirty="0" smtClean="0"/>
              <a:t>Wisely</a:t>
            </a:r>
            <a:endParaRPr lang="en-US" dirty="0"/>
          </a:p>
        </p:txBody>
      </p:sp>
      <p:sp>
        <p:nvSpPr>
          <p:cNvPr id="3" name="Content Placeholder 2"/>
          <p:cNvSpPr>
            <a:spLocks noGrp="1"/>
          </p:cNvSpPr>
          <p:nvPr>
            <p:ph idx="1"/>
          </p:nvPr>
        </p:nvSpPr>
        <p:spPr/>
        <p:txBody>
          <a:bodyPr>
            <a:normAutofit fontScale="92500"/>
          </a:bodyPr>
          <a:lstStyle/>
          <a:p>
            <a:pPr algn="just"/>
            <a:r>
              <a:rPr lang="en-US" i="1" dirty="0" smtClean="0"/>
              <a:t>The </a:t>
            </a:r>
            <a:r>
              <a:rPr lang="en-US" i="1" dirty="0"/>
              <a:t>equipment selected is critical to hatchery </a:t>
            </a:r>
            <a:r>
              <a:rPr lang="en-US" i="1" dirty="0" smtClean="0"/>
              <a:t>performance</a:t>
            </a:r>
          </a:p>
          <a:p>
            <a:pPr algn="just"/>
            <a:r>
              <a:rPr lang="en-US" i="1" dirty="0" smtClean="0"/>
              <a:t>Choosing </a:t>
            </a:r>
            <a:r>
              <a:rPr lang="en-US" i="1" dirty="0"/>
              <a:t>incubators, hatchers, ventilation equipment, environmental controls, computerized systems for data </a:t>
            </a:r>
            <a:r>
              <a:rPr lang="en-US" i="1" dirty="0" smtClean="0"/>
              <a:t>purchase, </a:t>
            </a:r>
            <a:r>
              <a:rPr lang="en-US" i="1" dirty="0"/>
              <a:t>processing and automation equipment, generators, boilers, etc. all affect the success of the </a:t>
            </a:r>
            <a:r>
              <a:rPr lang="en-US" i="1" dirty="0" smtClean="0"/>
              <a:t>operation</a:t>
            </a:r>
          </a:p>
          <a:p>
            <a:pPr algn="just"/>
            <a:r>
              <a:rPr lang="en-US" i="1" dirty="0" smtClean="0"/>
              <a:t>These </a:t>
            </a:r>
            <a:r>
              <a:rPr lang="en-US" i="1" dirty="0"/>
              <a:t>decisions also have a major impact on the total cost of the </a:t>
            </a:r>
            <a:r>
              <a:rPr lang="en-US" i="1" dirty="0" smtClean="0"/>
              <a:t>project</a:t>
            </a:r>
          </a:p>
          <a:p>
            <a:pPr algn="just"/>
            <a:r>
              <a:rPr lang="en-US" i="1" dirty="0" smtClean="0"/>
              <a:t>Whenever </a:t>
            </a:r>
            <a:r>
              <a:rPr lang="en-US" i="1" dirty="0"/>
              <a:t>possible, choose custom products designed and </a:t>
            </a:r>
            <a:r>
              <a:rPr lang="en-US" i="1" dirty="0">
                <a:solidFill>
                  <a:srgbClr val="FF0000"/>
                </a:solidFill>
              </a:rPr>
              <a:t>manufactured specifically </a:t>
            </a:r>
            <a:r>
              <a:rPr lang="en-US" i="1" dirty="0"/>
              <a:t>for hatchery applications instead of "off the shelf" products</a:t>
            </a:r>
          </a:p>
        </p:txBody>
      </p:sp>
    </p:spTree>
    <p:extLst>
      <p:ext uri="{BB962C8B-B14F-4D97-AF65-F5344CB8AC3E}">
        <p14:creationId xmlns:p14="http://schemas.microsoft.com/office/powerpoint/2010/main" val="3648283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Conti…..</a:t>
            </a:r>
            <a:endParaRPr lang="en-US" dirty="0"/>
          </a:p>
        </p:txBody>
      </p:sp>
      <p:sp>
        <p:nvSpPr>
          <p:cNvPr id="3" name="Content Placeholder 2"/>
          <p:cNvSpPr>
            <a:spLocks noGrp="1"/>
          </p:cNvSpPr>
          <p:nvPr>
            <p:ph idx="1"/>
          </p:nvPr>
        </p:nvSpPr>
        <p:spPr>
          <a:xfrm>
            <a:off x="304800" y="1935480"/>
            <a:ext cx="8610600" cy="4389120"/>
          </a:xfrm>
        </p:spPr>
        <p:txBody>
          <a:bodyPr>
            <a:normAutofit fontScale="85000" lnSpcReduction="20000"/>
          </a:bodyPr>
          <a:lstStyle/>
          <a:p>
            <a:pPr algn="just"/>
            <a:r>
              <a:rPr lang="en-US" i="1" dirty="0" smtClean="0"/>
              <a:t>Automation </a:t>
            </a:r>
            <a:r>
              <a:rPr lang="en-US" i="1" dirty="0"/>
              <a:t>will affect the layout and size of the </a:t>
            </a:r>
            <a:r>
              <a:rPr lang="en-US" i="1" dirty="0" smtClean="0"/>
              <a:t>hatchery</a:t>
            </a:r>
          </a:p>
          <a:p>
            <a:pPr algn="just"/>
            <a:r>
              <a:rPr lang="en-US" i="1" dirty="0" smtClean="0"/>
              <a:t>While </a:t>
            </a:r>
            <a:r>
              <a:rPr lang="en-US" i="1" dirty="0"/>
              <a:t>the initial investment in automation will be substantial, the benefits can be realized through reduced labor costs and </a:t>
            </a:r>
            <a:r>
              <a:rPr lang="en-US" i="1" dirty="0" smtClean="0"/>
              <a:t>efficiency</a:t>
            </a:r>
          </a:p>
          <a:p>
            <a:pPr algn="just"/>
            <a:r>
              <a:rPr lang="en-US" i="1" dirty="0" smtClean="0"/>
              <a:t>Equipment </a:t>
            </a:r>
            <a:r>
              <a:rPr lang="en-US" i="1" dirty="0"/>
              <a:t>will be subjected to frequent washing with water and detergents, and may be exposed to corrosive disinfecting </a:t>
            </a:r>
            <a:r>
              <a:rPr lang="en-US" i="1" dirty="0" smtClean="0"/>
              <a:t>chemicals</a:t>
            </a:r>
          </a:p>
          <a:p>
            <a:pPr algn="just"/>
            <a:r>
              <a:rPr lang="en-US" i="1" dirty="0" smtClean="0">
                <a:solidFill>
                  <a:srgbClr val="000099"/>
                </a:solidFill>
              </a:rPr>
              <a:t>Anodized </a:t>
            </a:r>
            <a:r>
              <a:rPr lang="en-US" i="1" dirty="0">
                <a:solidFill>
                  <a:srgbClr val="000099"/>
                </a:solidFill>
              </a:rPr>
              <a:t>aluminum, stainless steel, and non-reactive plastics </a:t>
            </a:r>
            <a:r>
              <a:rPr lang="en-US" i="1" dirty="0"/>
              <a:t>are most suitable for the </a:t>
            </a:r>
            <a:r>
              <a:rPr lang="en-US" i="1" dirty="0" smtClean="0"/>
              <a:t>hatchery</a:t>
            </a:r>
          </a:p>
          <a:p>
            <a:pPr algn="just"/>
            <a:r>
              <a:rPr lang="en-US" i="1" dirty="0" smtClean="0"/>
              <a:t>In </a:t>
            </a:r>
            <a:r>
              <a:rPr lang="en-US" i="1" dirty="0">
                <a:solidFill>
                  <a:srgbClr val="FF0000"/>
                </a:solidFill>
              </a:rPr>
              <a:t>heavy traffic </a:t>
            </a:r>
            <a:r>
              <a:rPr lang="en-US" i="1" dirty="0"/>
              <a:t>areas, equipment should be suitable to withstand the impact of a fully loaded egg </a:t>
            </a:r>
            <a:r>
              <a:rPr lang="en-US" i="1" dirty="0" smtClean="0"/>
              <a:t>buggy</a:t>
            </a:r>
          </a:p>
          <a:p>
            <a:pPr algn="just"/>
            <a:r>
              <a:rPr lang="en-US" i="1" dirty="0" smtClean="0"/>
              <a:t>Choose </a:t>
            </a:r>
            <a:r>
              <a:rPr lang="en-US" i="1" dirty="0"/>
              <a:t>equipment that is proven reliable, easy to service, safe to operate, energy efficient, and capable of continuous </a:t>
            </a:r>
            <a:r>
              <a:rPr lang="en-US" i="1" dirty="0" smtClean="0"/>
              <a:t>duty</a:t>
            </a:r>
          </a:p>
          <a:p>
            <a:pPr algn="just"/>
            <a:r>
              <a:rPr lang="en-US" i="1" dirty="0" smtClean="0"/>
              <a:t>Also </a:t>
            </a:r>
            <a:r>
              <a:rPr lang="en-US" i="1" dirty="0"/>
              <a:t>consider the availability of replacement parts, service representatives, and technical assistance</a:t>
            </a:r>
          </a:p>
        </p:txBody>
      </p:sp>
    </p:spTree>
    <p:extLst>
      <p:ext uri="{BB962C8B-B14F-4D97-AF65-F5344CB8AC3E}">
        <p14:creationId xmlns:p14="http://schemas.microsoft.com/office/powerpoint/2010/main" val="1727166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7</a:t>
            </a:r>
            <a:r>
              <a:rPr lang="en-US" b="1" dirty="0" smtClean="0"/>
              <a:t>.	Developing </a:t>
            </a:r>
            <a:r>
              <a:rPr lang="en-US" b="1" dirty="0"/>
              <a:t>a Preliminary Floor </a:t>
            </a:r>
            <a:r>
              <a:rPr lang="en-US" b="1" dirty="0" smtClean="0"/>
              <a:t>Plan</a:t>
            </a:r>
            <a:endParaRPr lang="en-US" dirty="0"/>
          </a:p>
        </p:txBody>
      </p:sp>
      <p:sp>
        <p:nvSpPr>
          <p:cNvPr id="3" name="Content Placeholder 2"/>
          <p:cNvSpPr>
            <a:spLocks noGrp="1"/>
          </p:cNvSpPr>
          <p:nvPr>
            <p:ph idx="1"/>
          </p:nvPr>
        </p:nvSpPr>
        <p:spPr/>
        <p:txBody>
          <a:bodyPr>
            <a:normAutofit fontScale="92500"/>
          </a:bodyPr>
          <a:lstStyle/>
          <a:p>
            <a:pPr algn="just"/>
            <a:r>
              <a:rPr lang="en-US" i="1" dirty="0"/>
              <a:t>Hatchery design and ventilation specialists can assist in the development of a preliminary floor </a:t>
            </a:r>
            <a:r>
              <a:rPr lang="en-US" i="1" dirty="0" smtClean="0"/>
              <a:t>plan</a:t>
            </a:r>
          </a:p>
          <a:p>
            <a:pPr algn="just"/>
            <a:r>
              <a:rPr lang="en-US" i="1" dirty="0" smtClean="0"/>
              <a:t>This </a:t>
            </a:r>
            <a:r>
              <a:rPr lang="en-US" i="1" dirty="0"/>
              <a:t>floor plan will be needed to further define budget and overall design </a:t>
            </a:r>
            <a:r>
              <a:rPr lang="en-US" i="1" dirty="0" smtClean="0"/>
              <a:t>criteria</a:t>
            </a:r>
          </a:p>
          <a:p>
            <a:pPr algn="just"/>
            <a:r>
              <a:rPr lang="en-US" i="1" dirty="0" smtClean="0"/>
              <a:t>A </a:t>
            </a:r>
            <a:r>
              <a:rPr lang="en-US" i="1" dirty="0"/>
              <a:t>preliminary floor plan must be designed around the requirements of a specific incubator manufacturer, and must take into account the production capacity of the hatchery, future expansion plans, and equipment </a:t>
            </a:r>
            <a:r>
              <a:rPr lang="en-US" i="1" dirty="0" smtClean="0"/>
              <a:t>selections</a:t>
            </a:r>
          </a:p>
          <a:p>
            <a:pPr algn="just"/>
            <a:r>
              <a:rPr lang="en-US" i="1" dirty="0" smtClean="0"/>
              <a:t>Generally</a:t>
            </a:r>
            <a:r>
              <a:rPr lang="en-US" i="1" dirty="0"/>
              <a:t>, the rooms should be arranged in order from </a:t>
            </a:r>
            <a:r>
              <a:rPr lang="en-US" b="1" i="1" dirty="0">
                <a:solidFill>
                  <a:srgbClr val="FF0000"/>
                </a:solidFill>
              </a:rPr>
              <a:t>clean to dirty</a:t>
            </a:r>
            <a:r>
              <a:rPr lang="en-US" i="1" dirty="0"/>
              <a:t>, taking into account the flow of eggs and chicks from one area to the next</a:t>
            </a:r>
          </a:p>
        </p:txBody>
      </p:sp>
    </p:spTree>
    <p:extLst>
      <p:ext uri="{BB962C8B-B14F-4D97-AF65-F5344CB8AC3E}">
        <p14:creationId xmlns:p14="http://schemas.microsoft.com/office/powerpoint/2010/main" val="1160165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8</a:t>
            </a:r>
            <a:r>
              <a:rPr lang="en-US" b="1" dirty="0" smtClean="0"/>
              <a:t>.	Two </a:t>
            </a:r>
            <a:r>
              <a:rPr lang="en-US" b="1" dirty="0"/>
              <a:t>Basic Floor Plans for </a:t>
            </a:r>
            <a:r>
              <a:rPr lang="en-US" b="1" dirty="0" smtClean="0"/>
              <a:t>Hatcheries</a:t>
            </a:r>
            <a:endParaRPr lang="en-US" dirty="0"/>
          </a:p>
        </p:txBody>
      </p:sp>
      <p:sp>
        <p:nvSpPr>
          <p:cNvPr id="3" name="Content Placeholder 2"/>
          <p:cNvSpPr>
            <a:spLocks noGrp="1"/>
          </p:cNvSpPr>
          <p:nvPr>
            <p:ph idx="1"/>
          </p:nvPr>
        </p:nvSpPr>
        <p:spPr/>
        <p:txBody>
          <a:bodyPr/>
          <a:lstStyle/>
          <a:p>
            <a:pPr algn="just"/>
            <a:r>
              <a:rPr lang="en-US" i="1" dirty="0"/>
              <a:t>Incorporate either a </a:t>
            </a:r>
            <a:r>
              <a:rPr lang="en-US" i="1" dirty="0" smtClean="0"/>
              <a:t>“rectangular” or </a:t>
            </a:r>
            <a:r>
              <a:rPr lang="en-US" i="1" dirty="0"/>
              <a:t>"T"-shaped </a:t>
            </a:r>
            <a:r>
              <a:rPr lang="en-US" i="1" dirty="0" smtClean="0"/>
              <a:t>design</a:t>
            </a:r>
          </a:p>
          <a:p>
            <a:pPr algn="just"/>
            <a:r>
              <a:rPr lang="en-US" i="1" dirty="0"/>
              <a:t>The rectangular building </a:t>
            </a:r>
            <a:r>
              <a:rPr lang="en-US" i="1" dirty="0" smtClean="0"/>
              <a:t>often </a:t>
            </a:r>
            <a:r>
              <a:rPr lang="en-US" i="1" dirty="0"/>
              <a:t>used for small hatcheries, has </a:t>
            </a:r>
            <a:r>
              <a:rPr lang="en-US" i="1" dirty="0">
                <a:solidFill>
                  <a:srgbClr val="FF0000"/>
                </a:solidFill>
              </a:rPr>
              <a:t>good work-flow and excellent space utilization, with minimum square </a:t>
            </a:r>
            <a:r>
              <a:rPr lang="en-US" i="1" dirty="0" smtClean="0">
                <a:solidFill>
                  <a:srgbClr val="FF0000"/>
                </a:solidFill>
              </a:rPr>
              <a:t>footage</a:t>
            </a:r>
            <a:endParaRPr lang="en-US" i="1" dirty="0"/>
          </a:p>
          <a:p>
            <a:pPr algn="just"/>
            <a:r>
              <a:rPr lang="en-US" i="1" dirty="0" smtClean="0"/>
              <a:t>The </a:t>
            </a:r>
            <a:r>
              <a:rPr lang="en-US" i="1" dirty="0"/>
              <a:t>rooms are oriented in a </a:t>
            </a:r>
            <a:r>
              <a:rPr lang="en-US" i="1" dirty="0">
                <a:solidFill>
                  <a:srgbClr val="FF0000"/>
                </a:solidFill>
              </a:rPr>
              <a:t>clean to dirty </a:t>
            </a:r>
            <a:r>
              <a:rPr lang="en-US" i="1" dirty="0" smtClean="0">
                <a:solidFill>
                  <a:srgbClr val="FF0000"/>
                </a:solidFill>
              </a:rPr>
              <a:t>progression</a:t>
            </a:r>
          </a:p>
          <a:p>
            <a:pPr algn="just"/>
            <a:r>
              <a:rPr lang="en-US" i="1" dirty="0" smtClean="0"/>
              <a:t>But </a:t>
            </a:r>
            <a:r>
              <a:rPr lang="en-US" i="1" dirty="0"/>
              <a:t>this design is </a:t>
            </a:r>
            <a:r>
              <a:rPr lang="en-US" i="1" dirty="0">
                <a:solidFill>
                  <a:srgbClr val="FF0000"/>
                </a:solidFill>
              </a:rPr>
              <a:t>less suited for expansion </a:t>
            </a:r>
            <a:r>
              <a:rPr lang="en-US" i="1" dirty="0"/>
              <a:t>and lacks some bio-security features found in the "T" shape</a:t>
            </a:r>
          </a:p>
        </p:txBody>
      </p:sp>
    </p:spTree>
    <p:extLst>
      <p:ext uri="{BB962C8B-B14F-4D97-AF65-F5344CB8AC3E}">
        <p14:creationId xmlns:p14="http://schemas.microsoft.com/office/powerpoint/2010/main" val="70584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i="1" dirty="0"/>
              <a:t>The most common building style today is the "T"-shaped design </a:t>
            </a:r>
            <a:endParaRPr lang="en-US" i="1" dirty="0" smtClean="0"/>
          </a:p>
          <a:p>
            <a:pPr algn="just"/>
            <a:r>
              <a:rPr lang="en-US" i="1" dirty="0" smtClean="0"/>
              <a:t>In </a:t>
            </a:r>
            <a:r>
              <a:rPr lang="en-US" i="1" dirty="0"/>
              <a:t>these layouts, incubator and hatcher halls are located in each wing and are separated from storage and processing rooms by a </a:t>
            </a:r>
            <a:r>
              <a:rPr lang="en-US" i="1" dirty="0" smtClean="0"/>
              <a:t>corridor</a:t>
            </a:r>
          </a:p>
          <a:p>
            <a:pPr algn="just"/>
            <a:r>
              <a:rPr lang="en-US" i="1" dirty="0" smtClean="0"/>
              <a:t>The </a:t>
            </a:r>
            <a:r>
              <a:rPr lang="en-US" i="1" dirty="0"/>
              <a:t>egg room, clean tray room, wash room, and chick processing room are in the center area of the </a:t>
            </a:r>
            <a:r>
              <a:rPr lang="en-US" i="1" dirty="0" smtClean="0"/>
              <a:t>building</a:t>
            </a:r>
          </a:p>
          <a:p>
            <a:pPr algn="just"/>
            <a:r>
              <a:rPr lang="en-US" i="1" dirty="0" smtClean="0"/>
              <a:t>This </a:t>
            </a:r>
            <a:r>
              <a:rPr lang="en-US" i="1" dirty="0"/>
              <a:t>design gives the option of starting small by building only one wing, with a center area large enough to accommodate a future </a:t>
            </a:r>
            <a:r>
              <a:rPr lang="en-US" i="1" dirty="0" smtClean="0"/>
              <a:t>wing</a:t>
            </a:r>
          </a:p>
          <a:p>
            <a:pPr algn="just"/>
            <a:r>
              <a:rPr lang="en-US" i="1" dirty="0" smtClean="0"/>
              <a:t>It </a:t>
            </a:r>
            <a:r>
              <a:rPr lang="en-US" i="1" dirty="0"/>
              <a:t>also has good workflow and easily lends itself to a good sanitation program</a:t>
            </a:r>
          </a:p>
        </p:txBody>
      </p:sp>
    </p:spTree>
    <p:extLst>
      <p:ext uri="{BB962C8B-B14F-4D97-AF65-F5344CB8AC3E}">
        <p14:creationId xmlns:p14="http://schemas.microsoft.com/office/powerpoint/2010/main" val="339688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6254693" cy="647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2" descr="Description: C:\Users\NSU\Desktop\DSC02083.JPG"/>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381000"/>
            <a:ext cx="6858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531" y="381000"/>
            <a:ext cx="8941469"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368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7"/>
                                        </p:tgtEl>
                                        <p:attrNameLst>
                                          <p:attrName>style.visibility</p:attrName>
                                        </p:attrNameLst>
                                      </p:cBhvr>
                                      <p:to>
                                        <p:strVal val="visible"/>
                                      </p:to>
                                    </p:set>
                                    <p:anim calcmode="lin" valueType="num">
                                      <p:cBhvr additive="base">
                                        <p:cTn id="13" dur="500" fill="hold"/>
                                        <p:tgtEl>
                                          <p:spTgt spid="1027"/>
                                        </p:tgtEl>
                                        <p:attrNameLst>
                                          <p:attrName>ppt_x</p:attrName>
                                        </p:attrNameLst>
                                      </p:cBhvr>
                                      <p:tavLst>
                                        <p:tav tm="0">
                                          <p:val>
                                            <p:strVal val="#ppt_x"/>
                                          </p:val>
                                        </p:tav>
                                        <p:tav tm="100000">
                                          <p:val>
                                            <p:strVal val="#ppt_x"/>
                                          </p:val>
                                        </p:tav>
                                      </p:tavLst>
                                    </p:anim>
                                    <p:anim calcmode="lin" valueType="num">
                                      <p:cBhvr additive="base">
                                        <p:cTn id="14"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anim calcmode="lin" valueType="num">
                                      <p:cBhvr additive="base">
                                        <p:cTn id="19" dur="500" fill="hold"/>
                                        <p:tgtEl>
                                          <p:spTgt spid="1028"/>
                                        </p:tgtEl>
                                        <p:attrNameLst>
                                          <p:attrName>ppt_x</p:attrName>
                                        </p:attrNameLst>
                                      </p:cBhvr>
                                      <p:tavLst>
                                        <p:tav tm="0">
                                          <p:val>
                                            <p:strVal val="#ppt_x"/>
                                          </p:val>
                                        </p:tav>
                                        <p:tav tm="100000">
                                          <p:val>
                                            <p:strVal val="#ppt_x"/>
                                          </p:val>
                                        </p:tav>
                                      </p:tavLst>
                                    </p:anim>
                                    <p:anim calcmode="lin" valueType="num">
                                      <p:cBhvr additive="base">
                                        <p:cTn id="20"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C:\Users\Zaib\Desktop\DCHatch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975" y="762000"/>
            <a:ext cx="8340371"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685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9.	Selecting </a:t>
            </a:r>
            <a:r>
              <a:rPr lang="en-US" b="1" dirty="0"/>
              <a:t>Building </a:t>
            </a:r>
            <a:r>
              <a:rPr lang="en-US" b="1" dirty="0" smtClean="0"/>
              <a:t>Materials</a:t>
            </a:r>
            <a:endParaRPr lang="en-US" dirty="0"/>
          </a:p>
        </p:txBody>
      </p:sp>
      <p:sp>
        <p:nvSpPr>
          <p:cNvPr id="3" name="Content Placeholder 2"/>
          <p:cNvSpPr>
            <a:spLocks noGrp="1"/>
          </p:cNvSpPr>
          <p:nvPr>
            <p:ph idx="1"/>
          </p:nvPr>
        </p:nvSpPr>
        <p:spPr/>
        <p:txBody>
          <a:bodyPr/>
          <a:lstStyle/>
          <a:p>
            <a:pPr algn="just"/>
            <a:r>
              <a:rPr lang="en-US" i="1" dirty="0"/>
              <a:t>Construction costs will depend upon the type of building materials </a:t>
            </a:r>
            <a:r>
              <a:rPr lang="en-US" i="1" dirty="0" smtClean="0"/>
              <a:t>selected</a:t>
            </a:r>
          </a:p>
          <a:p>
            <a:pPr algn="just"/>
            <a:r>
              <a:rPr lang="en-US" i="1" dirty="0" smtClean="0"/>
              <a:t>Common </a:t>
            </a:r>
            <a:r>
              <a:rPr lang="en-US" i="1" dirty="0"/>
              <a:t>materials include </a:t>
            </a:r>
            <a:endParaRPr lang="en-US" i="1" dirty="0" smtClean="0"/>
          </a:p>
          <a:p>
            <a:pPr marL="514350" indent="-514350" algn="just">
              <a:buFont typeface="+mj-lt"/>
              <a:buAutoNum type="arabicPeriod"/>
            </a:pPr>
            <a:r>
              <a:rPr lang="en-US" i="1" dirty="0" smtClean="0">
                <a:solidFill>
                  <a:srgbClr val="FF0000"/>
                </a:solidFill>
              </a:rPr>
              <a:t>prefabricated </a:t>
            </a:r>
            <a:r>
              <a:rPr lang="en-US" i="1" dirty="0">
                <a:solidFill>
                  <a:srgbClr val="FF0000"/>
                </a:solidFill>
              </a:rPr>
              <a:t>metal structural </a:t>
            </a:r>
            <a:r>
              <a:rPr lang="en-US" i="1" dirty="0" smtClean="0">
                <a:solidFill>
                  <a:srgbClr val="FF0000"/>
                </a:solidFill>
              </a:rPr>
              <a:t>components</a:t>
            </a:r>
          </a:p>
          <a:p>
            <a:pPr marL="514350" indent="-514350" algn="just">
              <a:buFont typeface="+mj-lt"/>
              <a:buAutoNum type="arabicPeriod"/>
            </a:pPr>
            <a:r>
              <a:rPr lang="en-US" i="1" dirty="0" smtClean="0">
                <a:solidFill>
                  <a:srgbClr val="FF0000"/>
                </a:solidFill>
              </a:rPr>
              <a:t>concrete </a:t>
            </a:r>
            <a:r>
              <a:rPr lang="en-US" i="1" dirty="0">
                <a:solidFill>
                  <a:srgbClr val="FF0000"/>
                </a:solidFill>
              </a:rPr>
              <a:t>block (CMU), precast </a:t>
            </a:r>
            <a:r>
              <a:rPr lang="en-US" i="1" dirty="0" smtClean="0">
                <a:solidFill>
                  <a:srgbClr val="FF0000"/>
                </a:solidFill>
              </a:rPr>
              <a:t>concrete </a:t>
            </a:r>
          </a:p>
          <a:p>
            <a:pPr marL="514350" indent="-514350" algn="just">
              <a:buFont typeface="+mj-lt"/>
              <a:buAutoNum type="arabicPeriod"/>
            </a:pPr>
            <a:r>
              <a:rPr lang="en-US" i="1" dirty="0" smtClean="0">
                <a:solidFill>
                  <a:srgbClr val="FF0000"/>
                </a:solidFill>
              </a:rPr>
              <a:t>insulated </a:t>
            </a:r>
            <a:r>
              <a:rPr lang="en-US" i="1" dirty="0">
                <a:solidFill>
                  <a:srgbClr val="FF0000"/>
                </a:solidFill>
              </a:rPr>
              <a:t>lamina metal </a:t>
            </a:r>
            <a:r>
              <a:rPr lang="en-US" i="1" dirty="0" smtClean="0">
                <a:solidFill>
                  <a:srgbClr val="FF0000"/>
                </a:solidFill>
              </a:rPr>
              <a:t>panels</a:t>
            </a:r>
          </a:p>
          <a:p>
            <a:pPr algn="just"/>
            <a:r>
              <a:rPr lang="en-US" i="1" dirty="0" smtClean="0"/>
              <a:t>In </a:t>
            </a:r>
            <a:r>
              <a:rPr lang="en-US" i="1" dirty="0"/>
              <a:t>some cases, a </a:t>
            </a:r>
            <a:r>
              <a:rPr lang="en-US" i="1" dirty="0">
                <a:solidFill>
                  <a:srgbClr val="FF0000"/>
                </a:solidFill>
              </a:rPr>
              <a:t>combination of these materials </a:t>
            </a:r>
            <a:r>
              <a:rPr lang="en-US" i="1" dirty="0"/>
              <a:t>may be used. Each </a:t>
            </a:r>
            <a:r>
              <a:rPr lang="en-US" i="1" dirty="0" smtClean="0"/>
              <a:t>has </a:t>
            </a:r>
            <a:r>
              <a:rPr lang="en-US" i="1" dirty="0"/>
              <a:t>its advantages and </a:t>
            </a:r>
            <a:r>
              <a:rPr lang="en-US" i="1" dirty="0" smtClean="0"/>
              <a:t>disadvantages</a:t>
            </a:r>
          </a:p>
          <a:p>
            <a:pPr algn="just"/>
            <a:endParaRPr lang="en-US" i="1" dirty="0"/>
          </a:p>
        </p:txBody>
      </p:sp>
    </p:spTree>
    <p:extLst>
      <p:ext uri="{BB962C8B-B14F-4D97-AF65-F5344CB8AC3E}">
        <p14:creationId xmlns:p14="http://schemas.microsoft.com/office/powerpoint/2010/main" val="667528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10.	Meeting </a:t>
            </a:r>
            <a:r>
              <a:rPr lang="en-US" b="1" dirty="0"/>
              <a:t>Floor and Drain </a:t>
            </a:r>
            <a:r>
              <a:rPr lang="en-US" b="1" dirty="0" smtClean="0"/>
              <a:t>Requirements</a:t>
            </a:r>
            <a:endParaRPr lang="en-US" dirty="0"/>
          </a:p>
        </p:txBody>
      </p:sp>
      <p:sp>
        <p:nvSpPr>
          <p:cNvPr id="3" name="Content Placeholder 2"/>
          <p:cNvSpPr>
            <a:spLocks noGrp="1"/>
          </p:cNvSpPr>
          <p:nvPr>
            <p:ph idx="1"/>
          </p:nvPr>
        </p:nvSpPr>
        <p:spPr>
          <a:xfrm>
            <a:off x="457200" y="1935480"/>
            <a:ext cx="8229600" cy="4846320"/>
          </a:xfrm>
        </p:spPr>
        <p:txBody>
          <a:bodyPr>
            <a:normAutofit fontScale="92500" lnSpcReduction="20000"/>
          </a:bodyPr>
          <a:lstStyle/>
          <a:p>
            <a:pPr algn="just"/>
            <a:r>
              <a:rPr lang="en-US" i="1" dirty="0"/>
              <a:t>The hatchery floor should be built to withstand the toughest conditions; </a:t>
            </a:r>
            <a:r>
              <a:rPr lang="en-US" i="1" dirty="0">
                <a:solidFill>
                  <a:srgbClr val="FF0000"/>
                </a:solidFill>
              </a:rPr>
              <a:t>provide for proper drainage; and have a smooth, durable surface </a:t>
            </a:r>
            <a:r>
              <a:rPr lang="en-US" i="1" dirty="0" smtClean="0">
                <a:solidFill>
                  <a:srgbClr val="FF0000"/>
                </a:solidFill>
              </a:rPr>
              <a:t>finish</a:t>
            </a:r>
            <a:endParaRPr lang="en-US" i="1" dirty="0"/>
          </a:p>
          <a:p>
            <a:pPr algn="just"/>
            <a:r>
              <a:rPr lang="en-US" i="1" dirty="0" smtClean="0"/>
              <a:t>Concrete </a:t>
            </a:r>
            <a:r>
              <a:rPr lang="en-US" i="1" dirty="0"/>
              <a:t>floors with imbedded steel to prevent cracking are the best choice, and the concrete should be a minimum of </a:t>
            </a:r>
            <a:r>
              <a:rPr lang="en-US" i="1" dirty="0">
                <a:solidFill>
                  <a:srgbClr val="FF0000"/>
                </a:solidFill>
              </a:rPr>
              <a:t>4 inch (10.2 cm) </a:t>
            </a:r>
            <a:r>
              <a:rPr lang="en-US" i="1" dirty="0" smtClean="0">
                <a:solidFill>
                  <a:srgbClr val="FF0000"/>
                </a:solidFill>
              </a:rPr>
              <a:t>thick</a:t>
            </a:r>
          </a:p>
          <a:p>
            <a:pPr algn="just"/>
            <a:r>
              <a:rPr lang="en-US" i="1" dirty="0"/>
              <a:t>The floors under the incubators and hatchers must be both level (</a:t>
            </a:r>
            <a:r>
              <a:rPr lang="en-US" i="1" dirty="0">
                <a:solidFill>
                  <a:srgbClr val="FF0000"/>
                </a:solidFill>
              </a:rPr>
              <a:t>within 1/4 inch (6 mm</a:t>
            </a:r>
            <a:r>
              <a:rPr lang="en-US" i="1" dirty="0"/>
              <a:t>) in 10 </a:t>
            </a:r>
            <a:r>
              <a:rPr lang="en-US" i="1" dirty="0" err="1"/>
              <a:t>ft</a:t>
            </a:r>
            <a:r>
              <a:rPr lang="en-US" i="1" dirty="0"/>
              <a:t> (3.05 m)) and flat (</a:t>
            </a:r>
            <a:r>
              <a:rPr lang="en-US" i="1" dirty="0">
                <a:solidFill>
                  <a:srgbClr val="FF0000"/>
                </a:solidFill>
              </a:rPr>
              <a:t>within 1/8 inch (3 mm) in 2 </a:t>
            </a:r>
            <a:r>
              <a:rPr lang="en-US" i="1" dirty="0" err="1">
                <a:solidFill>
                  <a:srgbClr val="FF0000"/>
                </a:solidFill>
              </a:rPr>
              <a:t>ft</a:t>
            </a:r>
            <a:r>
              <a:rPr lang="en-US" i="1" dirty="0">
                <a:solidFill>
                  <a:srgbClr val="FF0000"/>
                </a:solidFill>
              </a:rPr>
              <a:t> (0.6 m</a:t>
            </a:r>
            <a:r>
              <a:rPr lang="en-US" i="1" dirty="0" smtClean="0">
                <a:solidFill>
                  <a:srgbClr val="FF0000"/>
                </a:solidFill>
              </a:rPr>
              <a:t>))</a:t>
            </a:r>
          </a:p>
          <a:p>
            <a:pPr algn="just"/>
            <a:r>
              <a:rPr lang="en-US" i="1" dirty="0" smtClean="0"/>
              <a:t>Irregularities </a:t>
            </a:r>
            <a:r>
              <a:rPr lang="en-US" i="1" dirty="0"/>
              <a:t>in the floor adversely affect the installation and operation of </a:t>
            </a:r>
            <a:r>
              <a:rPr lang="en-US" i="1" dirty="0" smtClean="0"/>
              <a:t>equipment</a:t>
            </a:r>
          </a:p>
          <a:p>
            <a:pPr algn="just"/>
            <a:r>
              <a:rPr lang="en-US" i="1" dirty="0" smtClean="0"/>
              <a:t>If </a:t>
            </a:r>
            <a:r>
              <a:rPr lang="en-US" i="1" dirty="0"/>
              <a:t>possible, </a:t>
            </a:r>
            <a:r>
              <a:rPr lang="en-US" i="1" dirty="0">
                <a:solidFill>
                  <a:srgbClr val="FF0000"/>
                </a:solidFill>
              </a:rPr>
              <a:t>avoid floor joints </a:t>
            </a:r>
            <a:r>
              <a:rPr lang="en-US" i="1" dirty="0"/>
              <a:t>under hatchery </a:t>
            </a:r>
            <a:r>
              <a:rPr lang="en-US" i="1" dirty="0" smtClean="0"/>
              <a:t>equipment</a:t>
            </a:r>
          </a:p>
          <a:p>
            <a:pPr algn="just"/>
            <a:r>
              <a:rPr lang="en-US" i="1" dirty="0" smtClean="0"/>
              <a:t>Protect </a:t>
            </a:r>
            <a:r>
              <a:rPr lang="en-US" i="1" dirty="0"/>
              <a:t>all floor areas </a:t>
            </a:r>
            <a:r>
              <a:rPr lang="en-US" i="1" dirty="0">
                <a:solidFill>
                  <a:srgbClr val="FF0000"/>
                </a:solidFill>
              </a:rPr>
              <a:t>subjected to buggy traffic </a:t>
            </a:r>
            <a:r>
              <a:rPr lang="en-US" i="1" dirty="0"/>
              <a:t>with a quality floor-hardening material</a:t>
            </a:r>
          </a:p>
          <a:p>
            <a:pPr algn="just"/>
            <a:endParaRPr lang="en-US" i="1" dirty="0"/>
          </a:p>
        </p:txBody>
      </p:sp>
    </p:spTree>
    <p:extLst>
      <p:ext uri="{BB962C8B-B14F-4D97-AF65-F5344CB8AC3E}">
        <p14:creationId xmlns:p14="http://schemas.microsoft.com/office/powerpoint/2010/main" val="2490585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lstStyle/>
          <a:p>
            <a:pPr algn="just"/>
            <a:r>
              <a:rPr lang="en-US" i="1" dirty="0"/>
              <a:t>Never use glazed tile on hatchery </a:t>
            </a:r>
            <a:r>
              <a:rPr lang="en-US" i="1" dirty="0" smtClean="0"/>
              <a:t>floors</a:t>
            </a:r>
          </a:p>
          <a:p>
            <a:pPr algn="just"/>
            <a:r>
              <a:rPr lang="en-US" i="1" dirty="0" smtClean="0"/>
              <a:t>Tiles break </a:t>
            </a:r>
            <a:r>
              <a:rPr lang="en-US" i="1" dirty="0"/>
              <a:t>under the load of egg buggies and are slippery when </a:t>
            </a:r>
            <a:r>
              <a:rPr lang="en-US" i="1" dirty="0" smtClean="0"/>
              <a:t>wet</a:t>
            </a:r>
          </a:p>
          <a:p>
            <a:pPr algn="just"/>
            <a:r>
              <a:rPr lang="en-US" i="1" dirty="0" smtClean="0"/>
              <a:t>Locate </a:t>
            </a:r>
            <a:r>
              <a:rPr lang="en-US" i="1" dirty="0"/>
              <a:t>an adequate number of floor drains for all processing areas, from egg receiving through chick </a:t>
            </a:r>
            <a:r>
              <a:rPr lang="en-US" i="1" dirty="0" smtClean="0"/>
              <a:t>delivery</a:t>
            </a:r>
          </a:p>
          <a:p>
            <a:pPr algn="just"/>
            <a:r>
              <a:rPr lang="en-US" i="1" dirty="0" smtClean="0"/>
              <a:t>Drains </a:t>
            </a:r>
            <a:r>
              <a:rPr lang="en-US" i="1" dirty="0"/>
              <a:t>should be conveniently located near the setters and </a:t>
            </a:r>
            <a:r>
              <a:rPr lang="en-US" i="1" dirty="0" smtClean="0"/>
              <a:t>hatchers</a:t>
            </a:r>
          </a:p>
          <a:p>
            <a:pPr algn="just"/>
            <a:r>
              <a:rPr lang="en-US" i="1" dirty="0" smtClean="0"/>
              <a:t>A </a:t>
            </a:r>
            <a:r>
              <a:rPr lang="en-US" i="1" dirty="0"/>
              <a:t>floor slope of </a:t>
            </a:r>
            <a:r>
              <a:rPr lang="en-US" i="1" dirty="0">
                <a:solidFill>
                  <a:srgbClr val="FF0000"/>
                </a:solidFill>
              </a:rPr>
              <a:t>1/8 inch (3 mm) </a:t>
            </a:r>
            <a:r>
              <a:rPr lang="en-US" i="1" dirty="0"/>
              <a:t>per linear foot is recommended for all floor drains</a:t>
            </a:r>
          </a:p>
        </p:txBody>
      </p:sp>
    </p:spTree>
    <p:extLst>
      <p:ext uri="{BB962C8B-B14F-4D97-AF65-F5344CB8AC3E}">
        <p14:creationId xmlns:p14="http://schemas.microsoft.com/office/powerpoint/2010/main" val="425820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lstStyle/>
          <a:p>
            <a:pPr algn="just"/>
            <a:r>
              <a:rPr lang="en-US" i="1" dirty="0"/>
              <a:t>A hatchery is not a typical industrial building; it is highly specialized with unique requirements for construction and </a:t>
            </a:r>
            <a:r>
              <a:rPr lang="en-US" i="1" dirty="0" smtClean="0"/>
              <a:t>operation</a:t>
            </a:r>
            <a:endParaRPr lang="en-US" i="1" dirty="0"/>
          </a:p>
          <a:p>
            <a:pPr algn="just"/>
            <a:r>
              <a:rPr lang="en-US" i="1" dirty="0"/>
              <a:t>WHAT TO CONSIDER WHEN DESIGNING A HATCHERY </a:t>
            </a:r>
          </a:p>
          <a:p>
            <a:pPr algn="just"/>
            <a:r>
              <a:rPr lang="en-US" i="1" dirty="0"/>
              <a:t>HOW TO MEET YOUR ROOM REQUIREMENTS </a:t>
            </a:r>
            <a:endParaRPr lang="en-US" i="1" dirty="0" smtClean="0"/>
          </a:p>
          <a:p>
            <a:pPr algn="just"/>
            <a:r>
              <a:rPr lang="en-US" i="1" dirty="0"/>
              <a:t>DESIGNING THE HATCHERY VENTILATION SYSTEM </a:t>
            </a:r>
            <a:endParaRPr lang="en-US" i="1" dirty="0" smtClean="0"/>
          </a:p>
          <a:p>
            <a:pPr algn="just"/>
            <a:endParaRPr lang="en-US" i="1" dirty="0"/>
          </a:p>
        </p:txBody>
      </p:sp>
    </p:spTree>
    <p:extLst>
      <p:ext uri="{BB962C8B-B14F-4D97-AF65-F5344CB8AC3E}">
        <p14:creationId xmlns:p14="http://schemas.microsoft.com/office/powerpoint/2010/main" val="1973144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normAutofit/>
          </a:bodyPr>
          <a:lstStyle/>
          <a:p>
            <a:pPr algn="just"/>
            <a:r>
              <a:rPr lang="en-US" i="1" dirty="0">
                <a:solidFill>
                  <a:srgbClr val="FF0000"/>
                </a:solidFill>
              </a:rPr>
              <a:t>Trenches </a:t>
            </a:r>
            <a:r>
              <a:rPr lang="en-US" i="1" dirty="0"/>
              <a:t>are commonly used in high use areas, such as hatcher, wash, and take-off rooms, to speed up </a:t>
            </a:r>
            <a:r>
              <a:rPr lang="en-US" i="1" dirty="0" smtClean="0"/>
              <a:t>drainage</a:t>
            </a:r>
          </a:p>
          <a:p>
            <a:pPr algn="just"/>
            <a:r>
              <a:rPr lang="en-US" i="1" dirty="0" smtClean="0">
                <a:solidFill>
                  <a:srgbClr val="FF0000"/>
                </a:solidFill>
              </a:rPr>
              <a:t>Drain </a:t>
            </a:r>
            <a:r>
              <a:rPr lang="en-US" i="1" dirty="0">
                <a:solidFill>
                  <a:srgbClr val="FF0000"/>
                </a:solidFill>
              </a:rPr>
              <a:t>covers and openings </a:t>
            </a:r>
            <a:r>
              <a:rPr lang="en-US" i="1" dirty="0"/>
              <a:t>should be large enough to allow for drainage of </a:t>
            </a:r>
            <a:r>
              <a:rPr lang="en-US" i="1" dirty="0">
                <a:solidFill>
                  <a:srgbClr val="FF0000"/>
                </a:solidFill>
              </a:rPr>
              <a:t>water and smaller eggshell </a:t>
            </a:r>
            <a:r>
              <a:rPr lang="en-US" i="1" dirty="0"/>
              <a:t>particles, but small enough to allow egg buggy wheels to roll smoothly over </a:t>
            </a:r>
            <a:r>
              <a:rPr lang="en-US" i="1" dirty="0" smtClean="0"/>
              <a:t>them</a:t>
            </a:r>
          </a:p>
          <a:p>
            <a:pPr algn="just"/>
            <a:r>
              <a:rPr lang="en-US" i="1" dirty="0" smtClean="0"/>
              <a:t>Drains </a:t>
            </a:r>
            <a:r>
              <a:rPr lang="en-US" i="1" dirty="0"/>
              <a:t>in hatcher, wash, and take-off areas should also include a catch basin for trapping particulate matter, and as a rule, </a:t>
            </a:r>
            <a:r>
              <a:rPr lang="en-US" i="1" dirty="0">
                <a:solidFill>
                  <a:srgbClr val="FF0000"/>
                </a:solidFill>
              </a:rPr>
              <a:t>6 inch (15 cm) lines</a:t>
            </a:r>
            <a:r>
              <a:rPr lang="en-US" i="1" dirty="0"/>
              <a:t> are adequate for all floor drains</a:t>
            </a:r>
          </a:p>
        </p:txBody>
      </p:sp>
    </p:spTree>
    <p:extLst>
      <p:ext uri="{BB962C8B-B14F-4D97-AF65-F5344CB8AC3E}">
        <p14:creationId xmlns:p14="http://schemas.microsoft.com/office/powerpoint/2010/main" val="4048056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pPr algn="ctr"/>
            <a:r>
              <a:rPr lang="en-US" b="1" dirty="0"/>
              <a:t> </a:t>
            </a:r>
            <a:r>
              <a:rPr lang="en-US" b="1" dirty="0" smtClean="0"/>
              <a:t>11.	Choosing </a:t>
            </a:r>
            <a:r>
              <a:rPr lang="en-US" b="1" dirty="0"/>
              <a:t>Hatchery </a:t>
            </a:r>
            <a:r>
              <a:rPr lang="en-US" b="1" dirty="0" smtClean="0"/>
              <a:t>Doors</a:t>
            </a:r>
            <a:endParaRPr lang="en-US" dirty="0"/>
          </a:p>
        </p:txBody>
      </p:sp>
      <p:sp>
        <p:nvSpPr>
          <p:cNvPr id="3" name="Content Placeholder 2"/>
          <p:cNvSpPr>
            <a:spLocks noGrp="1"/>
          </p:cNvSpPr>
          <p:nvPr>
            <p:ph idx="1"/>
          </p:nvPr>
        </p:nvSpPr>
        <p:spPr>
          <a:xfrm>
            <a:off x="457200" y="1524000"/>
            <a:ext cx="8229600" cy="5105400"/>
          </a:xfrm>
        </p:spPr>
        <p:txBody>
          <a:bodyPr>
            <a:normAutofit fontScale="85000" lnSpcReduction="20000"/>
          </a:bodyPr>
          <a:lstStyle/>
          <a:p>
            <a:pPr algn="just"/>
            <a:r>
              <a:rPr lang="en-US" i="1" dirty="0"/>
              <a:t>Hatchery doors in all areas having buggy traffic should be </a:t>
            </a:r>
            <a:r>
              <a:rPr lang="en-US" i="1" dirty="0">
                <a:solidFill>
                  <a:srgbClr val="FF0000"/>
                </a:solidFill>
              </a:rPr>
              <a:t>double-door, double-action, and self-closing </a:t>
            </a:r>
            <a:r>
              <a:rPr lang="en-US" i="1" dirty="0"/>
              <a:t>with </a:t>
            </a:r>
            <a:r>
              <a:rPr lang="en-US" i="1" dirty="0">
                <a:solidFill>
                  <a:srgbClr val="FF0000"/>
                </a:solidFill>
              </a:rPr>
              <a:t>view </a:t>
            </a:r>
            <a:r>
              <a:rPr lang="en-US" i="1" dirty="0" smtClean="0">
                <a:solidFill>
                  <a:srgbClr val="FF0000"/>
                </a:solidFill>
              </a:rPr>
              <a:t>windows</a:t>
            </a:r>
          </a:p>
          <a:p>
            <a:pPr algn="just"/>
            <a:r>
              <a:rPr lang="en-US" i="1" dirty="0"/>
              <a:t>These doors should be equipped with complete air seals and impact </a:t>
            </a:r>
            <a:r>
              <a:rPr lang="en-US" i="1" dirty="0" smtClean="0"/>
              <a:t>bumpers</a:t>
            </a:r>
          </a:p>
          <a:p>
            <a:pPr algn="just"/>
            <a:r>
              <a:rPr lang="en-US" i="1" dirty="0" smtClean="0"/>
              <a:t>Recommended </a:t>
            </a:r>
            <a:r>
              <a:rPr lang="en-US" i="1" dirty="0"/>
              <a:t>door openings are 7 </a:t>
            </a:r>
            <a:r>
              <a:rPr lang="en-US" i="1" dirty="0" err="1"/>
              <a:t>ft</a:t>
            </a:r>
            <a:r>
              <a:rPr lang="en-US" i="1" dirty="0"/>
              <a:t> (2.1 m) high and 6 </a:t>
            </a:r>
            <a:r>
              <a:rPr lang="en-US" i="1" dirty="0" err="1"/>
              <a:t>ft</a:t>
            </a:r>
            <a:r>
              <a:rPr lang="en-US" i="1" dirty="0"/>
              <a:t> (1.8 m) </a:t>
            </a:r>
            <a:r>
              <a:rPr lang="en-US" i="1" dirty="0" smtClean="0"/>
              <a:t>wide</a:t>
            </a:r>
          </a:p>
          <a:p>
            <a:pPr algn="just"/>
            <a:r>
              <a:rPr lang="en-US" i="1" dirty="0" smtClean="0"/>
              <a:t>Non-traffic </a:t>
            </a:r>
            <a:r>
              <a:rPr lang="en-US" i="1" dirty="0"/>
              <a:t>doors are usually single or double doors, hollow core, single action metal with automatic </a:t>
            </a:r>
            <a:r>
              <a:rPr lang="en-US" i="1" dirty="0" smtClean="0"/>
              <a:t>closures</a:t>
            </a:r>
          </a:p>
          <a:p>
            <a:pPr algn="just"/>
            <a:r>
              <a:rPr lang="en-US" i="1" dirty="0" smtClean="0"/>
              <a:t>Typical </a:t>
            </a:r>
            <a:r>
              <a:rPr lang="en-US" i="1" dirty="0"/>
              <a:t>options in these doors include view windows, push plates, and traffic </a:t>
            </a:r>
            <a:r>
              <a:rPr lang="en-US" i="1" dirty="0" smtClean="0"/>
              <a:t>bumpers</a:t>
            </a:r>
          </a:p>
          <a:p>
            <a:pPr algn="just"/>
            <a:r>
              <a:rPr lang="en-US" i="1" dirty="0" smtClean="0"/>
              <a:t>Dimensions </a:t>
            </a:r>
            <a:r>
              <a:rPr lang="en-US" i="1" dirty="0"/>
              <a:t>for single leaf doors are 7 </a:t>
            </a:r>
            <a:r>
              <a:rPr lang="en-US" i="1" dirty="0" err="1"/>
              <a:t>ft</a:t>
            </a:r>
            <a:r>
              <a:rPr lang="en-US" i="1" dirty="0"/>
              <a:t> (2.1 m) high and 3 </a:t>
            </a:r>
            <a:r>
              <a:rPr lang="en-US" i="1" dirty="0" err="1"/>
              <a:t>ft</a:t>
            </a:r>
            <a:r>
              <a:rPr lang="en-US" i="1" dirty="0"/>
              <a:t> (0.91 m) wide. Double leaf doors are 7 </a:t>
            </a:r>
            <a:r>
              <a:rPr lang="en-US" i="1" dirty="0" err="1"/>
              <a:t>ft</a:t>
            </a:r>
            <a:r>
              <a:rPr lang="en-US" i="1" dirty="0"/>
              <a:t> (2.1 m) high and 6 </a:t>
            </a:r>
            <a:r>
              <a:rPr lang="en-US" i="1" dirty="0" err="1"/>
              <a:t>ft</a:t>
            </a:r>
            <a:r>
              <a:rPr lang="en-US" i="1" dirty="0"/>
              <a:t> (1.8 m) wide</a:t>
            </a:r>
            <a:r>
              <a:rPr lang="en-US" i="1" dirty="0" smtClean="0"/>
              <a:t>.</a:t>
            </a:r>
          </a:p>
          <a:p>
            <a:pPr algn="just"/>
            <a:r>
              <a:rPr lang="en-US" i="1" dirty="0"/>
              <a:t>The </a:t>
            </a:r>
            <a:r>
              <a:rPr lang="en-US" i="1" dirty="0">
                <a:solidFill>
                  <a:srgbClr val="FF0000"/>
                </a:solidFill>
              </a:rPr>
              <a:t>egg-receiving and chick-bus </a:t>
            </a:r>
            <a:r>
              <a:rPr lang="en-US" i="1" dirty="0"/>
              <a:t>bay areas require insulated </a:t>
            </a:r>
            <a:r>
              <a:rPr lang="en-US" i="1" dirty="0">
                <a:solidFill>
                  <a:srgbClr val="FF0000"/>
                </a:solidFill>
              </a:rPr>
              <a:t>rolling overhead doors</a:t>
            </a:r>
            <a:r>
              <a:rPr lang="en-US" i="1" dirty="0"/>
              <a:t>. Larger doors of this type are usually motorized with remote start / stop buttons</a:t>
            </a:r>
            <a:endParaRPr lang="en-US" i="1" dirty="0">
              <a:solidFill>
                <a:srgbClr val="FF0000"/>
              </a:solidFill>
            </a:endParaRPr>
          </a:p>
        </p:txBody>
      </p:sp>
    </p:spTree>
    <p:extLst>
      <p:ext uri="{BB962C8B-B14F-4D97-AF65-F5344CB8AC3E}">
        <p14:creationId xmlns:p14="http://schemas.microsoft.com/office/powerpoint/2010/main" val="2345093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12.	Where </a:t>
            </a:r>
            <a:r>
              <a:rPr lang="en-US" b="1" dirty="0"/>
              <a:t>to Install </a:t>
            </a:r>
            <a:r>
              <a:rPr lang="en-US" b="1" dirty="0" smtClean="0"/>
              <a:t>Ceilings</a:t>
            </a:r>
            <a:endParaRPr lang="en-US" dirty="0"/>
          </a:p>
        </p:txBody>
      </p:sp>
      <p:sp>
        <p:nvSpPr>
          <p:cNvPr id="3" name="Content Placeholder 2"/>
          <p:cNvSpPr>
            <a:spLocks noGrp="1"/>
          </p:cNvSpPr>
          <p:nvPr>
            <p:ph idx="1"/>
          </p:nvPr>
        </p:nvSpPr>
        <p:spPr/>
        <p:txBody>
          <a:bodyPr>
            <a:normAutofit lnSpcReduction="10000"/>
          </a:bodyPr>
          <a:lstStyle/>
          <a:p>
            <a:pPr algn="just"/>
            <a:r>
              <a:rPr lang="en-US" i="1" dirty="0"/>
              <a:t>When possible in hatcheries, ceilings should be limited to office and break </a:t>
            </a:r>
            <a:r>
              <a:rPr lang="en-US" i="1" dirty="0" smtClean="0"/>
              <a:t>areas</a:t>
            </a:r>
          </a:p>
          <a:p>
            <a:pPr algn="just"/>
            <a:r>
              <a:rPr lang="en-US" i="1" dirty="0" smtClean="0"/>
              <a:t>Drop </a:t>
            </a:r>
            <a:r>
              <a:rPr lang="en-US" i="1" dirty="0"/>
              <a:t>ceilings using </a:t>
            </a:r>
            <a:r>
              <a:rPr lang="en-US" i="1" dirty="0">
                <a:solidFill>
                  <a:srgbClr val="FF0000"/>
                </a:solidFill>
              </a:rPr>
              <a:t>2 by 4 </a:t>
            </a:r>
            <a:r>
              <a:rPr lang="en-US" i="1" dirty="0" err="1">
                <a:solidFill>
                  <a:srgbClr val="FF0000"/>
                </a:solidFill>
              </a:rPr>
              <a:t>ft</a:t>
            </a:r>
            <a:r>
              <a:rPr lang="en-US" i="1" dirty="0"/>
              <a:t> (0.6 by 1.2 m) panels are suitable in these </a:t>
            </a:r>
            <a:r>
              <a:rPr lang="en-US" i="1" dirty="0" smtClean="0"/>
              <a:t>areas</a:t>
            </a:r>
          </a:p>
          <a:p>
            <a:pPr algn="just"/>
            <a:r>
              <a:rPr lang="en-US" i="1" dirty="0" smtClean="0"/>
              <a:t>Ceilings may </a:t>
            </a:r>
            <a:r>
              <a:rPr lang="en-US" i="1" dirty="0"/>
              <a:t>also be required in the incubator, hatcher and other process </a:t>
            </a:r>
            <a:r>
              <a:rPr lang="en-US" i="1" dirty="0" smtClean="0"/>
              <a:t>areas</a:t>
            </a:r>
          </a:p>
          <a:p>
            <a:pPr algn="just"/>
            <a:r>
              <a:rPr lang="en-US" i="1" dirty="0" smtClean="0"/>
              <a:t>When </a:t>
            </a:r>
            <a:r>
              <a:rPr lang="en-US" i="1" dirty="0"/>
              <a:t>the structure has </a:t>
            </a:r>
            <a:r>
              <a:rPr lang="en-US" i="1" dirty="0" smtClean="0"/>
              <a:t>exposed </a:t>
            </a:r>
            <a:r>
              <a:rPr lang="en-US" i="1" dirty="0"/>
              <a:t>bar joists or similar components, a suspended 4 </a:t>
            </a:r>
            <a:r>
              <a:rPr lang="en-US" i="1" dirty="0" smtClean="0"/>
              <a:t> </a:t>
            </a:r>
            <a:r>
              <a:rPr lang="en-US" i="1" dirty="0"/>
              <a:t>by 8 </a:t>
            </a:r>
            <a:r>
              <a:rPr lang="en-US" i="1" dirty="0" err="1"/>
              <a:t>ft</a:t>
            </a:r>
            <a:r>
              <a:rPr lang="en-US" i="1" dirty="0"/>
              <a:t> (1.2 by 2.4 m) insulated metal panel system with heavy-duty aluminum tee grids is </a:t>
            </a:r>
            <a:r>
              <a:rPr lang="en-US" i="1" dirty="0" smtClean="0"/>
              <a:t>recommended</a:t>
            </a:r>
          </a:p>
          <a:p>
            <a:pPr algn="just"/>
            <a:r>
              <a:rPr lang="en-US" i="1" dirty="0" smtClean="0"/>
              <a:t>Precast </a:t>
            </a:r>
            <a:r>
              <a:rPr lang="en-US" i="1" dirty="0"/>
              <a:t>roof systems do not require ceiling </a:t>
            </a:r>
            <a:r>
              <a:rPr lang="en-US" i="1" dirty="0" smtClean="0"/>
              <a:t>installation</a:t>
            </a:r>
            <a:endParaRPr lang="en-US" i="1" dirty="0"/>
          </a:p>
          <a:p>
            <a:pPr algn="just"/>
            <a:endParaRPr lang="en-US" i="1" dirty="0"/>
          </a:p>
        </p:txBody>
      </p:sp>
    </p:spTree>
    <p:extLst>
      <p:ext uri="{BB962C8B-B14F-4D97-AF65-F5344CB8AC3E}">
        <p14:creationId xmlns:p14="http://schemas.microsoft.com/office/powerpoint/2010/main" val="249080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13.	Designing </a:t>
            </a:r>
            <a:r>
              <a:rPr lang="en-US" b="1" dirty="0"/>
              <a:t>Interior </a:t>
            </a:r>
            <a:r>
              <a:rPr lang="en-US" b="1" dirty="0" smtClean="0"/>
              <a:t>Walls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i="1" dirty="0"/>
              <a:t>The interior walls of the hatchery should:</a:t>
            </a:r>
          </a:p>
          <a:p>
            <a:pPr lvl="1" algn="just"/>
            <a:r>
              <a:rPr lang="en-US" i="1" dirty="0" smtClean="0"/>
              <a:t>have </a:t>
            </a:r>
            <a:r>
              <a:rPr lang="en-US" i="1" dirty="0"/>
              <a:t>a smooth, durable surface suitable for frequent washing</a:t>
            </a:r>
          </a:p>
          <a:p>
            <a:pPr lvl="1" algn="just"/>
            <a:r>
              <a:rPr lang="en-US" i="1" dirty="0" smtClean="0"/>
              <a:t>be </a:t>
            </a:r>
            <a:r>
              <a:rPr lang="en-US" i="1" dirty="0"/>
              <a:t>strong enough to withstand considerable abuse</a:t>
            </a:r>
          </a:p>
          <a:p>
            <a:pPr lvl="1" algn="just"/>
            <a:r>
              <a:rPr lang="en-US" i="1" dirty="0" smtClean="0"/>
              <a:t>provide </a:t>
            </a:r>
            <a:r>
              <a:rPr lang="en-US" i="1" dirty="0"/>
              <a:t>for an air-tight seal between rooms, and the rooms and </a:t>
            </a:r>
            <a:r>
              <a:rPr lang="en-US" i="1" dirty="0" smtClean="0"/>
              <a:t>outside</a:t>
            </a:r>
          </a:p>
          <a:p>
            <a:pPr algn="just"/>
            <a:r>
              <a:rPr lang="en-US" i="1" dirty="0">
                <a:solidFill>
                  <a:srgbClr val="FF0000"/>
                </a:solidFill>
              </a:rPr>
              <a:t>Concrete block, finished with pore filler and epoxy paint, is a good </a:t>
            </a:r>
            <a:r>
              <a:rPr lang="en-US" i="1" dirty="0" smtClean="0">
                <a:solidFill>
                  <a:srgbClr val="FF0000"/>
                </a:solidFill>
              </a:rPr>
              <a:t>option</a:t>
            </a:r>
            <a:r>
              <a:rPr lang="en-US" i="1" dirty="0">
                <a:solidFill>
                  <a:srgbClr val="FF0000"/>
                </a:solidFill>
              </a:rPr>
              <a:t>, but will require periodic </a:t>
            </a:r>
            <a:r>
              <a:rPr lang="en-US" i="1" dirty="0" smtClean="0">
                <a:solidFill>
                  <a:srgbClr val="FF0000"/>
                </a:solidFill>
              </a:rPr>
              <a:t>painting</a:t>
            </a:r>
          </a:p>
          <a:p>
            <a:pPr algn="just"/>
            <a:r>
              <a:rPr lang="en-US" i="1" dirty="0" smtClean="0"/>
              <a:t>A </a:t>
            </a:r>
            <a:r>
              <a:rPr lang="en-US" i="1" dirty="0"/>
              <a:t>much more durable, although more expensive option, is a wall system consisting of </a:t>
            </a:r>
            <a:r>
              <a:rPr lang="en-US" i="1" dirty="0">
                <a:solidFill>
                  <a:srgbClr val="FF0000"/>
                </a:solidFill>
              </a:rPr>
              <a:t>concrete block covered with glazed </a:t>
            </a:r>
            <a:r>
              <a:rPr lang="en-US" i="1" dirty="0" smtClean="0">
                <a:solidFill>
                  <a:srgbClr val="FF0000"/>
                </a:solidFill>
              </a:rPr>
              <a:t>tile</a:t>
            </a:r>
          </a:p>
          <a:p>
            <a:pPr algn="just"/>
            <a:r>
              <a:rPr lang="en-US" i="1" dirty="0" smtClean="0"/>
              <a:t> </a:t>
            </a:r>
            <a:r>
              <a:rPr lang="en-US" i="1" dirty="0"/>
              <a:t>This system is essentially maintenance-free and is much easier to clean than a painted </a:t>
            </a:r>
            <a:r>
              <a:rPr lang="en-US" i="1" dirty="0" smtClean="0"/>
              <a:t>surface</a:t>
            </a:r>
          </a:p>
          <a:p>
            <a:pPr algn="just"/>
            <a:r>
              <a:rPr lang="en-US" i="1" dirty="0" smtClean="0"/>
              <a:t>Many </a:t>
            </a:r>
            <a:r>
              <a:rPr lang="en-US" i="1" dirty="0"/>
              <a:t>hatcheries also use </a:t>
            </a:r>
            <a:r>
              <a:rPr lang="en-US" i="1" dirty="0" smtClean="0">
                <a:solidFill>
                  <a:srgbClr val="FF0000"/>
                </a:solidFill>
              </a:rPr>
              <a:t>insulated </a:t>
            </a:r>
            <a:r>
              <a:rPr lang="en-US" i="1" dirty="0">
                <a:solidFill>
                  <a:srgbClr val="FF0000"/>
                </a:solidFill>
              </a:rPr>
              <a:t>metal or plastic panel</a:t>
            </a:r>
            <a:r>
              <a:rPr lang="en-US" i="1" dirty="0"/>
              <a:t> systems that provide for good sanitation, can be well sealed, and require relatively little maintenance.</a:t>
            </a:r>
          </a:p>
          <a:p>
            <a:pPr algn="just"/>
            <a:endParaRPr lang="en-US" i="1" dirty="0"/>
          </a:p>
          <a:p>
            <a:pPr algn="just"/>
            <a:endParaRPr lang="en-US" i="1" dirty="0"/>
          </a:p>
        </p:txBody>
      </p:sp>
    </p:spTree>
    <p:extLst>
      <p:ext uri="{BB962C8B-B14F-4D97-AF65-F5344CB8AC3E}">
        <p14:creationId xmlns:p14="http://schemas.microsoft.com/office/powerpoint/2010/main" val="3063262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additive="base">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 calcmode="lin" valueType="num">
                                      <p:cBhvr additive="base">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14.Evaluating </a:t>
            </a:r>
            <a:r>
              <a:rPr lang="en-US" b="1" dirty="0"/>
              <a:t>Water </a:t>
            </a:r>
            <a:r>
              <a:rPr lang="en-US" b="1" dirty="0" smtClean="0"/>
              <a:t>Supply</a:t>
            </a:r>
            <a:endParaRPr lang="en-US" dirty="0"/>
          </a:p>
        </p:txBody>
      </p:sp>
      <p:sp>
        <p:nvSpPr>
          <p:cNvPr id="3" name="Content Placeholder 2"/>
          <p:cNvSpPr>
            <a:spLocks noGrp="1"/>
          </p:cNvSpPr>
          <p:nvPr>
            <p:ph idx="1"/>
          </p:nvPr>
        </p:nvSpPr>
        <p:spPr/>
        <p:txBody>
          <a:bodyPr/>
          <a:lstStyle/>
          <a:p>
            <a:pPr algn="just"/>
            <a:r>
              <a:rPr lang="en-US" i="1" dirty="0"/>
              <a:t>Securing an ample supply of water for the hatchery is </a:t>
            </a:r>
            <a:r>
              <a:rPr lang="en-US" i="1" dirty="0" smtClean="0"/>
              <a:t>crucial</a:t>
            </a:r>
          </a:p>
          <a:p>
            <a:pPr algn="just"/>
            <a:r>
              <a:rPr lang="en-US" i="1" dirty="0" smtClean="0"/>
              <a:t>Water </a:t>
            </a:r>
            <a:r>
              <a:rPr lang="en-US" i="1" dirty="0"/>
              <a:t>is required for setters, hatchers, room humidification, and </a:t>
            </a:r>
            <a:r>
              <a:rPr lang="en-US" i="1" dirty="0" smtClean="0"/>
              <a:t>sanitation</a:t>
            </a:r>
          </a:p>
          <a:p>
            <a:pPr algn="just"/>
            <a:r>
              <a:rPr lang="en-US" i="1" dirty="0" smtClean="0"/>
              <a:t>Although </a:t>
            </a:r>
            <a:r>
              <a:rPr lang="en-US" i="1" dirty="0"/>
              <a:t>a common water supply can be used for all these applications, it normally best to use dedicated lines for each </a:t>
            </a:r>
            <a:r>
              <a:rPr lang="en-US" i="1" dirty="0" smtClean="0"/>
              <a:t>application</a:t>
            </a:r>
          </a:p>
          <a:p>
            <a:pPr algn="just"/>
            <a:r>
              <a:rPr lang="en-US" i="1" dirty="0" smtClean="0"/>
              <a:t>When </a:t>
            </a:r>
            <a:r>
              <a:rPr lang="en-US" i="1" dirty="0"/>
              <a:t>using dedicated lines individual temperature, flow rate, and pressure can be provided for each </a:t>
            </a:r>
            <a:r>
              <a:rPr lang="en-US" i="1" dirty="0" smtClean="0"/>
              <a:t>application</a:t>
            </a:r>
            <a:endParaRPr lang="en-US" i="1" dirty="0"/>
          </a:p>
          <a:p>
            <a:pPr algn="just"/>
            <a:endParaRPr lang="en-US" i="1" dirty="0"/>
          </a:p>
        </p:txBody>
      </p:sp>
    </p:spTree>
    <p:extLst>
      <p:ext uri="{BB962C8B-B14F-4D97-AF65-F5344CB8AC3E}">
        <p14:creationId xmlns:p14="http://schemas.microsoft.com/office/powerpoint/2010/main" val="99630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r>
              <a:rPr lang="en-US" dirty="0"/>
              <a:t>There are four important factors when considering a water </a:t>
            </a:r>
            <a:r>
              <a:rPr lang="en-US" dirty="0" smtClean="0"/>
              <a:t>supply</a:t>
            </a:r>
          </a:p>
          <a:p>
            <a:pPr marL="514350" lvl="0" indent="-514350">
              <a:buFont typeface="+mj-lt"/>
              <a:buAutoNum type="arabicPeriod"/>
            </a:pPr>
            <a:r>
              <a:rPr lang="en-US" b="1" i="1" dirty="0" smtClean="0"/>
              <a:t>Temperature</a:t>
            </a:r>
          </a:p>
          <a:p>
            <a:pPr marL="880110" lvl="1" indent="-514350">
              <a:buFont typeface="+mj-lt"/>
              <a:buAutoNum type="arabicPeriod"/>
            </a:pPr>
            <a:r>
              <a:rPr lang="en-US" i="1" dirty="0"/>
              <a:t>Incubator cooling </a:t>
            </a:r>
            <a:r>
              <a:rPr lang="en-US" i="1" dirty="0" smtClean="0"/>
              <a:t>water</a:t>
            </a:r>
          </a:p>
          <a:p>
            <a:pPr marL="880110" lvl="1" indent="-514350">
              <a:buFont typeface="+mj-lt"/>
              <a:buAutoNum type="arabicPeriod"/>
            </a:pPr>
            <a:r>
              <a:rPr lang="en-US" i="1" dirty="0"/>
              <a:t>Machine and room humidity </a:t>
            </a:r>
            <a:r>
              <a:rPr lang="en-US" i="1" dirty="0" smtClean="0"/>
              <a:t>water</a:t>
            </a:r>
          </a:p>
          <a:p>
            <a:pPr marL="880110" lvl="1" indent="-514350">
              <a:buFont typeface="+mj-lt"/>
              <a:buAutoNum type="arabicPeriod"/>
            </a:pPr>
            <a:r>
              <a:rPr lang="en-US" i="1" dirty="0"/>
              <a:t>Hatchery sanitation water</a:t>
            </a:r>
            <a:endParaRPr lang="en-US" b="1" i="1" dirty="0" smtClean="0"/>
          </a:p>
          <a:p>
            <a:pPr marL="514350" indent="-514350">
              <a:buFont typeface="+mj-lt"/>
              <a:buAutoNum type="arabicPeriod"/>
            </a:pPr>
            <a:r>
              <a:rPr lang="en-US" b="1" i="1" dirty="0" smtClean="0"/>
              <a:t>Pressure</a:t>
            </a:r>
          </a:p>
          <a:p>
            <a:pPr marL="880110" lvl="1" indent="-514350">
              <a:buFont typeface="+mj-lt"/>
              <a:buAutoNum type="arabicPeriod"/>
            </a:pPr>
            <a:r>
              <a:rPr lang="en-US" i="1" dirty="0"/>
              <a:t>Machine cooling </a:t>
            </a:r>
            <a:r>
              <a:rPr lang="en-US" i="1" dirty="0" smtClean="0"/>
              <a:t>water</a:t>
            </a:r>
          </a:p>
          <a:p>
            <a:pPr marL="880110" lvl="1" indent="-514350">
              <a:buFont typeface="+mj-lt"/>
              <a:buAutoNum type="arabicPeriod"/>
            </a:pPr>
            <a:r>
              <a:rPr lang="en-US" i="1" dirty="0"/>
              <a:t>Machine humidity </a:t>
            </a:r>
            <a:r>
              <a:rPr lang="en-US" i="1" dirty="0" smtClean="0"/>
              <a:t>water</a:t>
            </a:r>
          </a:p>
          <a:p>
            <a:pPr marL="880110" lvl="1" indent="-514350">
              <a:buFont typeface="+mj-lt"/>
              <a:buAutoNum type="arabicPeriod"/>
            </a:pPr>
            <a:r>
              <a:rPr lang="en-US" i="1" dirty="0"/>
              <a:t>Room humidification water</a:t>
            </a:r>
            <a:endParaRPr lang="en-US" b="1" i="1" dirty="0"/>
          </a:p>
          <a:p>
            <a:pPr marL="514350" indent="-514350">
              <a:buFont typeface="+mj-lt"/>
              <a:buAutoNum type="arabicPeriod"/>
            </a:pPr>
            <a:r>
              <a:rPr lang="en-US" b="1" i="1" dirty="0" smtClean="0"/>
              <a:t>Quality</a:t>
            </a:r>
            <a:endParaRPr lang="en-US" b="1" i="1" dirty="0"/>
          </a:p>
          <a:p>
            <a:pPr marL="514350" indent="-514350">
              <a:buFont typeface="+mj-lt"/>
              <a:buAutoNum type="arabicPeriod"/>
            </a:pPr>
            <a:r>
              <a:rPr lang="en-US" b="1" i="1" dirty="0" smtClean="0"/>
              <a:t>Volume</a:t>
            </a:r>
            <a:endParaRPr lang="en-US" b="1" i="1" dirty="0"/>
          </a:p>
          <a:p>
            <a:endParaRPr lang="en-US" dirty="0">
              <a:blipFill>
                <a:blip r:embed="rId2"/>
                <a:tile tx="0" ty="0" sx="100000" sy="100000" flip="none" algn="tl"/>
              </a:blipFill>
            </a:endParaRPr>
          </a:p>
        </p:txBody>
      </p:sp>
    </p:spTree>
    <p:extLst>
      <p:ext uri="{BB962C8B-B14F-4D97-AF65-F5344CB8AC3E}">
        <p14:creationId xmlns:p14="http://schemas.microsoft.com/office/powerpoint/2010/main" val="2848896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additive="base">
                                        <p:cTn id="4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 calcmode="lin" valueType="num">
                                      <p:cBhvr additive="base">
                                        <p:cTn id="5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 calcmode="lin" valueType="num">
                                      <p:cBhvr additive="base">
                                        <p:cTn id="5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 calcmode="lin" valueType="num">
                                      <p:cBhvr additive="base">
                                        <p:cTn id="6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a:t>
            </a:r>
            <a:endParaRPr lang="en-US" dirty="0"/>
          </a:p>
        </p:txBody>
      </p:sp>
      <p:sp>
        <p:nvSpPr>
          <p:cNvPr id="3" name="Content Placeholder 2"/>
          <p:cNvSpPr>
            <a:spLocks noGrp="1"/>
          </p:cNvSpPr>
          <p:nvPr>
            <p:ph idx="1"/>
          </p:nvPr>
        </p:nvSpPr>
        <p:spPr/>
        <p:txBody>
          <a:bodyPr>
            <a:normAutofit fontScale="92500"/>
          </a:bodyPr>
          <a:lstStyle/>
          <a:p>
            <a:pPr lvl="0"/>
            <a:r>
              <a:rPr lang="en-US" b="1" i="1" dirty="0"/>
              <a:t>Temperature</a:t>
            </a:r>
          </a:p>
          <a:p>
            <a:pPr marL="0" indent="0">
              <a:buNone/>
            </a:pPr>
            <a:r>
              <a:rPr lang="en-US" i="1" dirty="0" smtClean="0"/>
              <a:t>1.	</a:t>
            </a:r>
            <a:r>
              <a:rPr lang="en-US" b="1" i="1" u="sng" dirty="0" smtClean="0"/>
              <a:t>Incubator </a:t>
            </a:r>
            <a:r>
              <a:rPr lang="en-US" b="1" i="1" u="sng" dirty="0"/>
              <a:t>cooling </a:t>
            </a:r>
            <a:r>
              <a:rPr lang="en-US" b="1" i="1" u="sng" dirty="0" smtClean="0"/>
              <a:t>water</a:t>
            </a:r>
            <a:endParaRPr lang="en-US" b="1" u="sng" dirty="0" smtClean="0"/>
          </a:p>
          <a:p>
            <a:r>
              <a:rPr lang="en-US" dirty="0" smtClean="0"/>
              <a:t>The optimum </a:t>
            </a:r>
            <a:r>
              <a:rPr lang="en-US" dirty="0"/>
              <a:t>temperature range for </a:t>
            </a:r>
            <a:r>
              <a:rPr lang="en-US" dirty="0" smtClean="0"/>
              <a:t>machine </a:t>
            </a:r>
            <a:r>
              <a:rPr lang="en-US" dirty="0"/>
              <a:t>cooling water on the maximum room temperature </a:t>
            </a:r>
            <a:r>
              <a:rPr lang="en-US" dirty="0" smtClean="0"/>
              <a:t>expected</a:t>
            </a:r>
          </a:p>
          <a:p>
            <a:r>
              <a:rPr lang="en-US" dirty="0" smtClean="0"/>
              <a:t>If </a:t>
            </a:r>
            <a:r>
              <a:rPr lang="en-US" dirty="0"/>
              <a:t>room temperatures can be maintained between </a:t>
            </a:r>
            <a:r>
              <a:rPr lang="en-US" dirty="0">
                <a:solidFill>
                  <a:srgbClr val="FF0000"/>
                </a:solidFill>
              </a:rPr>
              <a:t>80° and 85°F </a:t>
            </a:r>
            <a:r>
              <a:rPr lang="en-US" dirty="0"/>
              <a:t>(26° and 29°C), then cooling water temperature at the machines should be between </a:t>
            </a:r>
            <a:r>
              <a:rPr lang="en-US" dirty="0">
                <a:solidFill>
                  <a:srgbClr val="FF0000"/>
                </a:solidFill>
              </a:rPr>
              <a:t>65° and 75°F </a:t>
            </a:r>
            <a:r>
              <a:rPr lang="en-US" dirty="0"/>
              <a:t>(18° and </a:t>
            </a:r>
            <a:r>
              <a:rPr lang="en-US" dirty="0" smtClean="0"/>
              <a:t>24°C)</a:t>
            </a:r>
          </a:p>
          <a:p>
            <a:r>
              <a:rPr lang="en-US" dirty="0" smtClean="0"/>
              <a:t>The room </a:t>
            </a:r>
            <a:r>
              <a:rPr lang="en-US" dirty="0"/>
              <a:t>temperature is between </a:t>
            </a:r>
            <a:r>
              <a:rPr lang="en-US" dirty="0">
                <a:solidFill>
                  <a:srgbClr val="FF0000"/>
                </a:solidFill>
              </a:rPr>
              <a:t>85° and 90°F </a:t>
            </a:r>
            <a:r>
              <a:rPr lang="en-US" dirty="0"/>
              <a:t>(30° and 32°C), then cooling water temperature at the machines should be between </a:t>
            </a:r>
            <a:r>
              <a:rPr lang="en-US" dirty="0">
                <a:solidFill>
                  <a:srgbClr val="FF0000"/>
                </a:solidFill>
              </a:rPr>
              <a:t>55° and 65°F </a:t>
            </a:r>
            <a:r>
              <a:rPr lang="en-US" dirty="0"/>
              <a:t>(13° and 18°C).</a:t>
            </a:r>
          </a:p>
          <a:p>
            <a:endParaRPr lang="en-US" dirty="0"/>
          </a:p>
        </p:txBody>
      </p:sp>
    </p:spTree>
    <p:extLst>
      <p:ext uri="{BB962C8B-B14F-4D97-AF65-F5344CB8AC3E}">
        <p14:creationId xmlns:p14="http://schemas.microsoft.com/office/powerpoint/2010/main" val="177966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a:xfrm>
            <a:off x="457200" y="1935480"/>
            <a:ext cx="8229600" cy="4846320"/>
          </a:xfrm>
        </p:spPr>
        <p:txBody>
          <a:bodyPr>
            <a:normAutofit fontScale="92500" lnSpcReduction="10000"/>
          </a:bodyPr>
          <a:lstStyle/>
          <a:p>
            <a:pPr algn="just"/>
            <a:r>
              <a:rPr lang="en-US" i="1" dirty="0"/>
              <a:t>Some hatcheries use well or city water for cooling and as long as the water temperature can be maintained within the recommended range, it is </a:t>
            </a:r>
            <a:r>
              <a:rPr lang="en-US" i="1" dirty="0" smtClean="0"/>
              <a:t>acceptable</a:t>
            </a:r>
          </a:p>
          <a:p>
            <a:pPr algn="just"/>
            <a:r>
              <a:rPr lang="en-US" i="1" dirty="0" smtClean="0"/>
              <a:t>In larger </a:t>
            </a:r>
            <a:r>
              <a:rPr lang="en-US" i="1" dirty="0"/>
              <a:t>hatcheries where sewer and water services can be expensive, the installation of a chiller where water can be recycled may be </a:t>
            </a:r>
            <a:r>
              <a:rPr lang="en-US" i="1" dirty="0" smtClean="0"/>
              <a:t>justified</a:t>
            </a:r>
          </a:p>
          <a:p>
            <a:pPr algn="just"/>
            <a:r>
              <a:rPr lang="en-US" i="1" dirty="0" smtClean="0"/>
              <a:t>When </a:t>
            </a:r>
            <a:r>
              <a:rPr lang="en-US" i="1" dirty="0"/>
              <a:t>utilizing a chilled water system, the same water is recirculated, thus eliminating a fee for sewer and </a:t>
            </a:r>
            <a:r>
              <a:rPr lang="en-US" i="1" dirty="0" smtClean="0"/>
              <a:t>water</a:t>
            </a:r>
          </a:p>
          <a:p>
            <a:pPr algn="just"/>
            <a:r>
              <a:rPr lang="en-US" i="1" dirty="0" smtClean="0"/>
              <a:t>A </a:t>
            </a:r>
            <a:r>
              <a:rPr lang="en-US" i="1" dirty="0"/>
              <a:t>chilled water system also has the ability to adjust water temperature to best satisfy the requirements of the </a:t>
            </a:r>
            <a:r>
              <a:rPr lang="en-US" i="1" dirty="0" smtClean="0"/>
              <a:t>machines</a:t>
            </a:r>
          </a:p>
          <a:p>
            <a:pPr algn="just"/>
            <a:r>
              <a:rPr lang="en-US" i="1" dirty="0" smtClean="0"/>
              <a:t>It </a:t>
            </a:r>
            <a:r>
              <a:rPr lang="en-US" i="1" dirty="0"/>
              <a:t>is important to insulate all water lines to prevent sweating and </a:t>
            </a:r>
            <a:r>
              <a:rPr lang="en-US" i="1" dirty="0" smtClean="0"/>
              <a:t>dripping</a:t>
            </a:r>
            <a:endParaRPr lang="en-US" i="1" dirty="0"/>
          </a:p>
          <a:p>
            <a:pPr algn="just"/>
            <a:endParaRPr lang="en-US" i="1" dirty="0"/>
          </a:p>
        </p:txBody>
      </p:sp>
    </p:spTree>
    <p:extLst>
      <p:ext uri="{BB962C8B-B14F-4D97-AF65-F5344CB8AC3E}">
        <p14:creationId xmlns:p14="http://schemas.microsoft.com/office/powerpoint/2010/main" val="371853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normAutofit/>
          </a:bodyPr>
          <a:lstStyle/>
          <a:p>
            <a:pPr marL="0" indent="0" algn="ctr">
              <a:buNone/>
            </a:pPr>
            <a:r>
              <a:rPr lang="en-US" b="1" i="1" dirty="0" smtClean="0"/>
              <a:t>2.</a:t>
            </a:r>
            <a:r>
              <a:rPr lang="en-US" b="1" i="1" u="sng" dirty="0" smtClean="0"/>
              <a:t>Machine </a:t>
            </a:r>
            <a:r>
              <a:rPr lang="en-US" b="1" i="1" u="sng" dirty="0"/>
              <a:t>and room humidity </a:t>
            </a:r>
            <a:r>
              <a:rPr lang="en-US" b="1" i="1" u="sng" dirty="0" smtClean="0"/>
              <a:t>water</a:t>
            </a:r>
            <a:endParaRPr lang="en-US" b="1" dirty="0" smtClean="0"/>
          </a:p>
          <a:p>
            <a:r>
              <a:rPr lang="en-US" dirty="0" smtClean="0"/>
              <a:t>The </a:t>
            </a:r>
            <a:r>
              <a:rPr lang="en-US" dirty="0"/>
              <a:t>optimum temperature range for humidification water is above </a:t>
            </a:r>
            <a:r>
              <a:rPr lang="en-US" dirty="0">
                <a:solidFill>
                  <a:srgbClr val="FF0000"/>
                </a:solidFill>
              </a:rPr>
              <a:t>50°F </a:t>
            </a:r>
            <a:r>
              <a:rPr lang="en-US" dirty="0"/>
              <a:t>(10°C). Humidity water lines should also be insulated to prevent sweating and dripping.</a:t>
            </a:r>
          </a:p>
          <a:p>
            <a:pPr marL="0" indent="0" algn="ctr">
              <a:buNone/>
            </a:pPr>
            <a:r>
              <a:rPr lang="en-US" b="1" i="1" dirty="0" smtClean="0"/>
              <a:t>3. </a:t>
            </a:r>
            <a:r>
              <a:rPr lang="en-US" b="1" i="1" u="sng" dirty="0" smtClean="0"/>
              <a:t>Hatchery </a:t>
            </a:r>
            <a:r>
              <a:rPr lang="en-US" b="1" i="1" u="sng" dirty="0"/>
              <a:t>sanitation </a:t>
            </a:r>
            <a:r>
              <a:rPr lang="en-US" b="1" i="1" u="sng" dirty="0" smtClean="0"/>
              <a:t>water</a:t>
            </a:r>
          </a:p>
          <a:p>
            <a:r>
              <a:rPr lang="en-US" dirty="0" smtClean="0"/>
              <a:t>Provide </a:t>
            </a:r>
            <a:r>
              <a:rPr lang="en-US" dirty="0"/>
              <a:t>both hot and cold water lines for hatchery cleanup. Hot water temperature should be between </a:t>
            </a:r>
            <a:r>
              <a:rPr lang="en-US" dirty="0">
                <a:solidFill>
                  <a:srgbClr val="FF0000"/>
                </a:solidFill>
              </a:rPr>
              <a:t>120° and 140°F (49° and </a:t>
            </a:r>
            <a:r>
              <a:rPr lang="en-US" dirty="0" smtClean="0">
                <a:solidFill>
                  <a:srgbClr val="FF0000"/>
                </a:solidFill>
              </a:rPr>
              <a:t>60°C)</a:t>
            </a:r>
          </a:p>
          <a:p>
            <a:r>
              <a:rPr lang="en-US" dirty="0" smtClean="0"/>
              <a:t>These </a:t>
            </a:r>
            <a:r>
              <a:rPr lang="en-US" dirty="0"/>
              <a:t>lines should also be </a:t>
            </a:r>
            <a:r>
              <a:rPr lang="en-US" dirty="0" smtClean="0"/>
              <a:t>insulated</a:t>
            </a:r>
            <a:endParaRPr lang="en-US" dirty="0"/>
          </a:p>
          <a:p>
            <a:endParaRPr lang="en-US" dirty="0"/>
          </a:p>
        </p:txBody>
      </p:sp>
    </p:spTree>
    <p:extLst>
      <p:ext uri="{BB962C8B-B14F-4D97-AF65-F5344CB8AC3E}">
        <p14:creationId xmlns:p14="http://schemas.microsoft.com/office/powerpoint/2010/main" val="405107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a:xfrm>
            <a:off x="457200" y="1935480"/>
            <a:ext cx="8229600" cy="4541520"/>
          </a:xfrm>
        </p:spPr>
        <p:txBody>
          <a:bodyPr>
            <a:normAutofit fontScale="92500" lnSpcReduction="20000"/>
          </a:bodyPr>
          <a:lstStyle/>
          <a:p>
            <a:pPr lvl="0"/>
            <a:r>
              <a:rPr lang="en-US" b="1" i="1" dirty="0"/>
              <a:t>Pressure</a:t>
            </a:r>
          </a:p>
          <a:p>
            <a:pPr marL="0" indent="0" algn="ctr">
              <a:buNone/>
            </a:pPr>
            <a:r>
              <a:rPr lang="en-US" i="1" dirty="0" smtClean="0"/>
              <a:t>1.	</a:t>
            </a:r>
            <a:r>
              <a:rPr lang="en-US" i="1" u="sng" dirty="0" smtClean="0"/>
              <a:t>Machine </a:t>
            </a:r>
            <a:r>
              <a:rPr lang="en-US" i="1" u="sng" dirty="0"/>
              <a:t>cooling </a:t>
            </a:r>
            <a:r>
              <a:rPr lang="en-US" i="1" u="sng" dirty="0" smtClean="0"/>
              <a:t>water</a:t>
            </a:r>
            <a:endParaRPr lang="en-US" u="sng" dirty="0" smtClean="0"/>
          </a:p>
          <a:p>
            <a:r>
              <a:rPr lang="en-US" dirty="0" smtClean="0"/>
              <a:t>Pressure </a:t>
            </a:r>
            <a:r>
              <a:rPr lang="en-US" dirty="0"/>
              <a:t>should be </a:t>
            </a:r>
            <a:r>
              <a:rPr lang="en-US" dirty="0">
                <a:solidFill>
                  <a:srgbClr val="FF0000"/>
                </a:solidFill>
              </a:rPr>
              <a:t>40 to 50 PSI </a:t>
            </a:r>
            <a:r>
              <a:rPr lang="en-US" dirty="0"/>
              <a:t>(2.8-3.5 kg per square cm)' at the automatic valves of each setter and </a:t>
            </a:r>
            <a:r>
              <a:rPr lang="en-US" dirty="0" smtClean="0"/>
              <a:t>hatcher</a:t>
            </a:r>
            <a:endParaRPr lang="en-US" dirty="0"/>
          </a:p>
          <a:p>
            <a:pPr marL="0" indent="0" algn="ctr">
              <a:buNone/>
            </a:pPr>
            <a:r>
              <a:rPr lang="en-US" i="1" dirty="0" smtClean="0"/>
              <a:t>2.	</a:t>
            </a:r>
            <a:r>
              <a:rPr lang="en-US" i="1" u="sng" dirty="0" smtClean="0"/>
              <a:t>Machine </a:t>
            </a:r>
            <a:r>
              <a:rPr lang="en-US" i="1" u="sng" dirty="0"/>
              <a:t>humidity </a:t>
            </a:r>
            <a:r>
              <a:rPr lang="en-US" i="1" u="sng" dirty="0" smtClean="0"/>
              <a:t>water</a:t>
            </a:r>
            <a:endParaRPr lang="en-US" u="sng" dirty="0" smtClean="0"/>
          </a:p>
          <a:p>
            <a:r>
              <a:rPr lang="en-US" dirty="0" smtClean="0"/>
              <a:t>Pressure </a:t>
            </a:r>
            <a:r>
              <a:rPr lang="en-US" dirty="0"/>
              <a:t>should be </a:t>
            </a:r>
            <a:r>
              <a:rPr lang="en-US" dirty="0">
                <a:solidFill>
                  <a:srgbClr val="FF0000"/>
                </a:solidFill>
              </a:rPr>
              <a:t>60 to 80 PSI </a:t>
            </a:r>
            <a:r>
              <a:rPr lang="en-US" dirty="0"/>
              <a:t>(4.2-5.6 kg per square cm) at the automatic valves of each setter and </a:t>
            </a:r>
            <a:r>
              <a:rPr lang="en-US" dirty="0" smtClean="0"/>
              <a:t>hatcher</a:t>
            </a:r>
            <a:endParaRPr lang="en-US" dirty="0"/>
          </a:p>
          <a:p>
            <a:pPr marL="0" indent="0" algn="ctr">
              <a:buNone/>
            </a:pPr>
            <a:r>
              <a:rPr lang="en-US" i="1" dirty="0" smtClean="0"/>
              <a:t>3.	</a:t>
            </a:r>
            <a:r>
              <a:rPr lang="en-US" i="1" u="sng" dirty="0" smtClean="0"/>
              <a:t>Room </a:t>
            </a:r>
            <a:r>
              <a:rPr lang="en-US" i="1" u="sng" dirty="0"/>
              <a:t>humidification </a:t>
            </a:r>
            <a:r>
              <a:rPr lang="en-US" i="1" u="sng" dirty="0" smtClean="0"/>
              <a:t>water</a:t>
            </a:r>
            <a:r>
              <a:rPr lang="en-US" u="sng" dirty="0" smtClean="0"/>
              <a:t> </a:t>
            </a:r>
          </a:p>
          <a:p>
            <a:r>
              <a:rPr lang="en-US" dirty="0" smtClean="0">
                <a:solidFill>
                  <a:srgbClr val="FF0000"/>
                </a:solidFill>
              </a:rPr>
              <a:t>30 </a:t>
            </a:r>
            <a:r>
              <a:rPr lang="en-US" dirty="0">
                <a:solidFill>
                  <a:srgbClr val="FF0000"/>
                </a:solidFill>
              </a:rPr>
              <a:t>to 40 PSI </a:t>
            </a:r>
            <a:r>
              <a:rPr lang="en-US" dirty="0"/>
              <a:t>(2.1-2.8 kg per square cm) is adequate for most room humidification systems. </a:t>
            </a:r>
            <a:endParaRPr lang="en-US" dirty="0" smtClean="0"/>
          </a:p>
          <a:p>
            <a:r>
              <a:rPr lang="en-US" dirty="0" smtClean="0"/>
              <a:t>The </a:t>
            </a:r>
            <a:r>
              <a:rPr lang="en-US" dirty="0"/>
              <a:t>pressure could vary depending on the type of humidifiers used, therefore, verify the required pressure with the humidifier </a:t>
            </a:r>
            <a:r>
              <a:rPr lang="en-US" dirty="0" smtClean="0"/>
              <a:t>manufacturer</a:t>
            </a:r>
            <a:endParaRPr lang="en-US" dirty="0"/>
          </a:p>
          <a:p>
            <a:endParaRPr lang="en-US" dirty="0"/>
          </a:p>
        </p:txBody>
      </p:sp>
    </p:spTree>
    <p:extLst>
      <p:ext uri="{BB962C8B-B14F-4D97-AF65-F5344CB8AC3E}">
        <p14:creationId xmlns:p14="http://schemas.microsoft.com/office/powerpoint/2010/main" val="665998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additive="base">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82000" cy="6096000"/>
          </a:xfrm>
        </p:spPr>
        <p:txBody>
          <a:bodyPr>
            <a:normAutofit fontScale="92500" lnSpcReduction="10000"/>
          </a:bodyPr>
          <a:lstStyle/>
          <a:p>
            <a:pPr marL="0" indent="0" algn="just">
              <a:buNone/>
            </a:pPr>
            <a:r>
              <a:rPr lang="en-US" b="1" i="1" dirty="0"/>
              <a:t>WHAT TO CONSIDER WHEN DESIGNING A HATCHERY </a:t>
            </a:r>
          </a:p>
          <a:p>
            <a:pPr marL="514350" indent="-514350" algn="just">
              <a:buFont typeface="+mj-lt"/>
              <a:buAutoNum type="arabicPeriod"/>
            </a:pPr>
            <a:r>
              <a:rPr lang="en-US" b="1" i="1" dirty="0"/>
              <a:t>Determine the Budget</a:t>
            </a:r>
          </a:p>
          <a:p>
            <a:pPr marL="514350" indent="-514350" algn="just">
              <a:buFont typeface="+mj-lt"/>
              <a:buAutoNum type="arabicPeriod"/>
            </a:pPr>
            <a:r>
              <a:rPr lang="en-US" b="1" i="1" dirty="0"/>
              <a:t>Set a Production Capacity</a:t>
            </a:r>
          </a:p>
          <a:p>
            <a:pPr marL="514350" indent="-514350" algn="just">
              <a:buFont typeface="+mj-lt"/>
              <a:buAutoNum type="arabicPeriod"/>
            </a:pPr>
            <a:r>
              <a:rPr lang="en-US" b="1" i="1" dirty="0"/>
              <a:t>Confer with an Experienced Design Consultant</a:t>
            </a:r>
          </a:p>
          <a:p>
            <a:pPr marL="514350" indent="-514350" algn="just">
              <a:buFont typeface="+mj-lt"/>
              <a:buAutoNum type="arabicPeriod"/>
            </a:pPr>
            <a:r>
              <a:rPr lang="en-US" b="1" i="1" dirty="0"/>
              <a:t>Designing the Ventilation System</a:t>
            </a:r>
          </a:p>
          <a:p>
            <a:pPr marL="514350" indent="-514350" algn="just">
              <a:buFont typeface="+mj-lt"/>
              <a:buAutoNum type="arabicPeriod"/>
            </a:pPr>
            <a:r>
              <a:rPr lang="en-US" b="1" i="1" dirty="0"/>
              <a:t>Selecting the Best Hatchery Site</a:t>
            </a:r>
          </a:p>
          <a:p>
            <a:pPr marL="514350" indent="-514350" algn="just">
              <a:buFont typeface="+mj-lt"/>
              <a:buAutoNum type="arabicPeriod"/>
            </a:pPr>
            <a:r>
              <a:rPr lang="en-US" b="1" i="1" dirty="0"/>
              <a:t>Choose Hatchery Equipment Wisely</a:t>
            </a:r>
          </a:p>
          <a:p>
            <a:pPr marL="514350" indent="-514350" algn="just">
              <a:buFont typeface="+mj-lt"/>
              <a:buAutoNum type="arabicPeriod"/>
            </a:pPr>
            <a:r>
              <a:rPr lang="en-US" b="1" i="1" dirty="0"/>
              <a:t>Developing a Preliminary Floor Plan</a:t>
            </a:r>
          </a:p>
          <a:p>
            <a:pPr marL="514350" indent="-514350" algn="just">
              <a:buFont typeface="+mj-lt"/>
              <a:buAutoNum type="arabicPeriod"/>
            </a:pPr>
            <a:r>
              <a:rPr lang="en-US" b="1" i="1" dirty="0"/>
              <a:t>Two Basic Floor Plans for Hatcheries</a:t>
            </a:r>
          </a:p>
          <a:p>
            <a:pPr marL="514350" indent="-514350" algn="just">
              <a:buFont typeface="+mj-lt"/>
              <a:buAutoNum type="arabicPeriod"/>
            </a:pPr>
            <a:r>
              <a:rPr lang="en-US" b="1" i="1" dirty="0" smtClean="0"/>
              <a:t>Selecting </a:t>
            </a:r>
            <a:r>
              <a:rPr lang="en-US" b="1" i="1" dirty="0"/>
              <a:t>Building Materials</a:t>
            </a:r>
          </a:p>
          <a:p>
            <a:pPr marL="514350" indent="-514350" algn="just">
              <a:buFont typeface="+mj-lt"/>
              <a:buAutoNum type="arabicPeriod"/>
            </a:pPr>
            <a:r>
              <a:rPr lang="en-US" b="1" i="1" dirty="0"/>
              <a:t>Meeting Floor and Drain Requirements</a:t>
            </a:r>
          </a:p>
          <a:p>
            <a:pPr marL="514350" indent="-514350" algn="just">
              <a:buFont typeface="+mj-lt"/>
              <a:buAutoNum type="arabicPeriod"/>
            </a:pPr>
            <a:r>
              <a:rPr lang="en-US" b="1" i="1" dirty="0"/>
              <a:t>Choosing Hatchery </a:t>
            </a:r>
            <a:r>
              <a:rPr lang="en-US" b="1" i="1" dirty="0" smtClean="0"/>
              <a:t>Doors</a:t>
            </a:r>
          </a:p>
          <a:p>
            <a:pPr marL="514350" indent="-514350" algn="just">
              <a:buFont typeface="+mj-lt"/>
              <a:buAutoNum type="arabicPeriod"/>
            </a:pPr>
            <a:r>
              <a:rPr lang="en-US" b="1" i="1" dirty="0"/>
              <a:t>Where to Install Ceilings</a:t>
            </a:r>
          </a:p>
          <a:p>
            <a:pPr marL="514350" indent="-514350" algn="just">
              <a:buFont typeface="+mj-lt"/>
              <a:buAutoNum type="arabicPeriod"/>
            </a:pPr>
            <a:r>
              <a:rPr lang="en-US" b="1" i="1" dirty="0"/>
              <a:t>Designing Interior Walls</a:t>
            </a:r>
          </a:p>
          <a:p>
            <a:pPr marL="514350" indent="-514350" algn="just">
              <a:buFont typeface="+mj-lt"/>
              <a:buAutoNum type="arabicPeriod"/>
            </a:pPr>
            <a:r>
              <a:rPr lang="en-US" b="1" i="1" dirty="0"/>
              <a:t>Evaluating Water </a:t>
            </a:r>
            <a:r>
              <a:rPr lang="en-US" b="1" i="1" dirty="0" smtClean="0"/>
              <a:t>Supply</a:t>
            </a:r>
          </a:p>
        </p:txBody>
      </p:sp>
    </p:spTree>
    <p:extLst>
      <p:ext uri="{BB962C8B-B14F-4D97-AF65-F5344CB8AC3E}">
        <p14:creationId xmlns:p14="http://schemas.microsoft.com/office/powerpoint/2010/main" val="236662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b="1" i="1" dirty="0"/>
              <a:t>Quality</a:t>
            </a:r>
          </a:p>
          <a:p>
            <a:pPr algn="just"/>
            <a:r>
              <a:rPr lang="en-US" i="1" dirty="0"/>
              <a:t>Water quality can </a:t>
            </a:r>
            <a:r>
              <a:rPr lang="en-US" i="1" dirty="0" smtClean="0"/>
              <a:t>extremely </a:t>
            </a:r>
            <a:r>
              <a:rPr lang="en-US" i="1" dirty="0"/>
              <a:t>affect the operation, service life, and </a:t>
            </a:r>
            <a:r>
              <a:rPr lang="en-US" i="1" dirty="0" smtClean="0"/>
              <a:t>required </a:t>
            </a:r>
            <a:r>
              <a:rPr lang="en-US" i="1" dirty="0"/>
              <a:t>maintenance of hatchery </a:t>
            </a:r>
            <a:r>
              <a:rPr lang="en-US" i="1" dirty="0" smtClean="0"/>
              <a:t>equipment</a:t>
            </a:r>
          </a:p>
          <a:p>
            <a:pPr algn="just"/>
            <a:r>
              <a:rPr lang="en-US" i="1" dirty="0" smtClean="0"/>
              <a:t>Using </a:t>
            </a:r>
            <a:r>
              <a:rPr lang="en-US" i="1" dirty="0"/>
              <a:t>clean water reduces spray nozzle and water line maintenance, and extends the useful life of boilers, chillers, ventilation, and high pressure washing </a:t>
            </a:r>
            <a:r>
              <a:rPr lang="en-US" i="1" dirty="0" smtClean="0"/>
              <a:t>systems</a:t>
            </a:r>
          </a:p>
          <a:p>
            <a:pPr algn="just"/>
            <a:r>
              <a:rPr lang="en-US" i="1" dirty="0" smtClean="0"/>
              <a:t>If </a:t>
            </a:r>
            <a:r>
              <a:rPr lang="en-US" i="1" dirty="0"/>
              <a:t>the water supply has a high mineral content, using a water </a:t>
            </a:r>
            <a:r>
              <a:rPr lang="en-US" i="1" dirty="0" smtClean="0"/>
              <a:t>deionizer</a:t>
            </a:r>
            <a:r>
              <a:rPr lang="en-US" i="1" dirty="0"/>
              <a:t>, filtration or treatment system may be </a:t>
            </a:r>
            <a:r>
              <a:rPr lang="en-US" i="1" dirty="0" smtClean="0"/>
              <a:t>advantageous</a:t>
            </a:r>
          </a:p>
          <a:p>
            <a:pPr algn="just"/>
            <a:r>
              <a:rPr lang="en-US" i="1" dirty="0" smtClean="0"/>
              <a:t>A </a:t>
            </a:r>
            <a:r>
              <a:rPr lang="en-US" i="1" dirty="0"/>
              <a:t>neutral pH is preferred since highly acid or alkaline water supplies can damage equipment</a:t>
            </a:r>
          </a:p>
        </p:txBody>
      </p:sp>
    </p:spTree>
    <p:extLst>
      <p:ext uri="{BB962C8B-B14F-4D97-AF65-F5344CB8AC3E}">
        <p14:creationId xmlns:p14="http://schemas.microsoft.com/office/powerpoint/2010/main" val="2293679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endParaRPr lang="en-US" dirty="0"/>
          </a:p>
        </p:txBody>
      </p:sp>
      <p:sp>
        <p:nvSpPr>
          <p:cNvPr id="3" name="Content Placeholder 2"/>
          <p:cNvSpPr>
            <a:spLocks noGrp="1"/>
          </p:cNvSpPr>
          <p:nvPr>
            <p:ph idx="1"/>
          </p:nvPr>
        </p:nvSpPr>
        <p:spPr/>
        <p:txBody>
          <a:bodyPr/>
          <a:lstStyle/>
          <a:p>
            <a:pPr lvl="0"/>
            <a:r>
              <a:rPr lang="en-US" b="1" i="1" dirty="0"/>
              <a:t>Volume</a:t>
            </a:r>
          </a:p>
          <a:p>
            <a:r>
              <a:rPr lang="en-US" dirty="0"/>
              <a:t>It is better to oversize than undersize all incoming water supply </a:t>
            </a:r>
            <a:r>
              <a:rPr lang="en-US" dirty="0" smtClean="0"/>
              <a:t>lines.</a:t>
            </a:r>
          </a:p>
          <a:p>
            <a:r>
              <a:rPr lang="en-US" dirty="0" smtClean="0"/>
              <a:t>Therefore</a:t>
            </a:r>
            <a:r>
              <a:rPr lang="en-US" dirty="0"/>
              <a:t>, size lines based on the simultaneous operation and combined demand of all applicable </a:t>
            </a:r>
            <a:r>
              <a:rPr lang="en-US" dirty="0" smtClean="0"/>
              <a:t>equipment</a:t>
            </a:r>
          </a:p>
          <a:p>
            <a:r>
              <a:rPr lang="en-US" dirty="0" smtClean="0"/>
              <a:t>Also</a:t>
            </a:r>
            <a:r>
              <a:rPr lang="en-US" dirty="0"/>
              <a:t>, keep in mind the maximum demand for future </a:t>
            </a:r>
            <a:r>
              <a:rPr lang="en-US" dirty="0" smtClean="0"/>
              <a:t>expansion</a:t>
            </a:r>
            <a:endParaRPr lang="en-US" dirty="0"/>
          </a:p>
          <a:p>
            <a:endParaRPr lang="en-US" dirty="0"/>
          </a:p>
        </p:txBody>
      </p:sp>
    </p:spTree>
    <p:extLst>
      <p:ext uri="{BB962C8B-B14F-4D97-AF65-F5344CB8AC3E}">
        <p14:creationId xmlns:p14="http://schemas.microsoft.com/office/powerpoint/2010/main" val="3934744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Auxiliary </a:t>
            </a:r>
            <a:r>
              <a:rPr lang="en-US" b="1" dirty="0" smtClean="0"/>
              <a:t>Systems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i="1" dirty="0"/>
              <a:t>To support the hatchery, it is necessary to install certain auxiliary </a:t>
            </a:r>
            <a:r>
              <a:rPr lang="en-US" i="1" dirty="0" smtClean="0"/>
              <a:t>systems</a:t>
            </a:r>
          </a:p>
          <a:p>
            <a:pPr algn="just"/>
            <a:r>
              <a:rPr lang="en-US" i="1" dirty="0" smtClean="0"/>
              <a:t>Some </a:t>
            </a:r>
            <a:r>
              <a:rPr lang="en-US" i="1" dirty="0"/>
              <a:t>common equipment required include </a:t>
            </a:r>
            <a:endParaRPr lang="en-US" i="1" dirty="0" smtClean="0"/>
          </a:p>
          <a:p>
            <a:pPr marL="514350" indent="-514350" algn="just">
              <a:buFont typeface="+mj-lt"/>
              <a:buAutoNum type="arabicPeriod"/>
            </a:pPr>
            <a:r>
              <a:rPr lang="en-US" i="1" dirty="0" smtClean="0">
                <a:solidFill>
                  <a:srgbClr val="FF0000"/>
                </a:solidFill>
              </a:rPr>
              <a:t>Standby generator</a:t>
            </a:r>
          </a:p>
          <a:p>
            <a:pPr marL="514350" indent="-514350" algn="just">
              <a:buFont typeface="+mj-lt"/>
              <a:buAutoNum type="arabicPeriod"/>
            </a:pPr>
            <a:r>
              <a:rPr lang="en-US" i="1" dirty="0">
                <a:solidFill>
                  <a:srgbClr val="FF0000"/>
                </a:solidFill>
              </a:rPr>
              <a:t>Hot water </a:t>
            </a:r>
            <a:r>
              <a:rPr lang="en-US" i="1" dirty="0" smtClean="0">
                <a:solidFill>
                  <a:srgbClr val="FF0000"/>
                </a:solidFill>
              </a:rPr>
              <a:t>boiler</a:t>
            </a:r>
          </a:p>
          <a:p>
            <a:pPr marL="514350" indent="-514350" algn="just">
              <a:buFont typeface="+mj-lt"/>
              <a:buAutoNum type="arabicPeriod"/>
            </a:pPr>
            <a:r>
              <a:rPr lang="en-US" i="1" dirty="0">
                <a:solidFill>
                  <a:srgbClr val="FF0000"/>
                </a:solidFill>
              </a:rPr>
              <a:t>Water </a:t>
            </a:r>
            <a:r>
              <a:rPr lang="en-US" i="1" dirty="0" smtClean="0">
                <a:solidFill>
                  <a:srgbClr val="FF0000"/>
                </a:solidFill>
              </a:rPr>
              <a:t>chiller</a:t>
            </a:r>
          </a:p>
          <a:p>
            <a:pPr marL="514350" indent="-514350" algn="just">
              <a:buFont typeface="+mj-lt"/>
              <a:buAutoNum type="arabicPeriod"/>
            </a:pPr>
            <a:r>
              <a:rPr lang="en-US" i="1" dirty="0">
                <a:solidFill>
                  <a:srgbClr val="FF0000"/>
                </a:solidFill>
              </a:rPr>
              <a:t>Disinfectant </a:t>
            </a:r>
            <a:r>
              <a:rPr lang="en-US" i="1" dirty="0" smtClean="0">
                <a:solidFill>
                  <a:srgbClr val="FF0000"/>
                </a:solidFill>
              </a:rPr>
              <a:t>system</a:t>
            </a:r>
          </a:p>
          <a:p>
            <a:pPr marL="514350" indent="-514350" algn="just">
              <a:buFont typeface="+mj-lt"/>
              <a:buAutoNum type="arabicPeriod"/>
            </a:pPr>
            <a:r>
              <a:rPr lang="en-US" i="1" dirty="0">
                <a:solidFill>
                  <a:srgbClr val="FF0000"/>
                </a:solidFill>
              </a:rPr>
              <a:t>Wash-down </a:t>
            </a:r>
            <a:r>
              <a:rPr lang="en-US" i="1" dirty="0" smtClean="0">
                <a:solidFill>
                  <a:srgbClr val="FF0000"/>
                </a:solidFill>
              </a:rPr>
              <a:t>system</a:t>
            </a:r>
          </a:p>
          <a:p>
            <a:pPr marL="514350" indent="-514350" algn="just">
              <a:buFont typeface="+mj-lt"/>
              <a:buAutoNum type="arabicPeriod"/>
            </a:pPr>
            <a:r>
              <a:rPr lang="en-US" i="1" dirty="0">
                <a:solidFill>
                  <a:srgbClr val="FF0000"/>
                </a:solidFill>
              </a:rPr>
              <a:t>Air </a:t>
            </a:r>
            <a:r>
              <a:rPr lang="en-US" i="1" dirty="0" smtClean="0">
                <a:solidFill>
                  <a:srgbClr val="FF0000"/>
                </a:solidFill>
              </a:rPr>
              <a:t>compressor</a:t>
            </a:r>
          </a:p>
          <a:p>
            <a:pPr marL="514350" indent="-514350" algn="just">
              <a:buFont typeface="+mj-lt"/>
              <a:buAutoNum type="arabicPeriod"/>
            </a:pPr>
            <a:r>
              <a:rPr lang="en-US" i="1" dirty="0">
                <a:solidFill>
                  <a:srgbClr val="FF0000"/>
                </a:solidFill>
              </a:rPr>
              <a:t>Waste removal </a:t>
            </a:r>
            <a:r>
              <a:rPr lang="en-US" i="1" dirty="0" smtClean="0">
                <a:solidFill>
                  <a:srgbClr val="FF0000"/>
                </a:solidFill>
              </a:rPr>
              <a:t>system</a:t>
            </a:r>
          </a:p>
          <a:p>
            <a:pPr marL="514350" indent="-514350" algn="just">
              <a:buFont typeface="+mj-lt"/>
              <a:buAutoNum type="arabicPeriod"/>
            </a:pPr>
            <a:r>
              <a:rPr lang="en-US" i="1" dirty="0">
                <a:solidFill>
                  <a:srgbClr val="FF0000"/>
                </a:solidFill>
              </a:rPr>
              <a:t>Transfer window </a:t>
            </a:r>
            <a:r>
              <a:rPr lang="en-US" i="1" dirty="0" smtClean="0">
                <a:solidFill>
                  <a:srgbClr val="FF0000"/>
                </a:solidFill>
              </a:rPr>
              <a:t>exhaust</a:t>
            </a:r>
          </a:p>
          <a:p>
            <a:pPr marL="514350" indent="-514350" algn="just">
              <a:buFont typeface="+mj-lt"/>
              <a:buAutoNum type="arabicPeriod"/>
            </a:pPr>
            <a:r>
              <a:rPr lang="en-US" i="1" dirty="0">
                <a:solidFill>
                  <a:srgbClr val="FF0000"/>
                </a:solidFill>
              </a:rPr>
              <a:t>Alarm </a:t>
            </a:r>
            <a:r>
              <a:rPr lang="en-US" i="1" dirty="0" smtClean="0">
                <a:solidFill>
                  <a:srgbClr val="FF0000"/>
                </a:solidFill>
              </a:rPr>
              <a:t>System</a:t>
            </a:r>
          </a:p>
          <a:p>
            <a:pPr marL="514350" indent="-514350" algn="just">
              <a:buFont typeface="+mj-lt"/>
              <a:buAutoNum type="arabicPeriod"/>
            </a:pPr>
            <a:r>
              <a:rPr lang="en-US" i="1" dirty="0">
                <a:solidFill>
                  <a:srgbClr val="FF0000"/>
                </a:solidFill>
              </a:rPr>
              <a:t>Other </a:t>
            </a:r>
            <a:r>
              <a:rPr lang="en-US" i="1" dirty="0" smtClean="0">
                <a:solidFill>
                  <a:srgbClr val="FF0000"/>
                </a:solidFill>
              </a:rPr>
              <a:t>items</a:t>
            </a:r>
          </a:p>
        </p:txBody>
      </p:sp>
    </p:spTree>
    <p:extLst>
      <p:ext uri="{BB962C8B-B14F-4D97-AF65-F5344CB8AC3E}">
        <p14:creationId xmlns:p14="http://schemas.microsoft.com/office/powerpoint/2010/main" val="196458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additive="base">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3">
                                            <p:txEl>
                                              <p:pRg st="8" end="8"/>
                                            </p:txEl>
                                          </p:spTgt>
                                        </p:tgtEl>
                                        <p:attrNameLst>
                                          <p:attrName>style.visibility</p:attrName>
                                        </p:attrNameLst>
                                      </p:cBhvr>
                                      <p:to>
                                        <p:strVal val="visible"/>
                                      </p:to>
                                    </p:set>
                                    <p:anim calcmode="lin" valueType="num">
                                      <p:cBhvr additive="base">
                                        <p:cTn id="6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additive="base">
                                        <p:cTn id="6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3">
                                            <p:txEl>
                                              <p:pRg st="10" end="10"/>
                                            </p:txEl>
                                          </p:spTgt>
                                        </p:tgtEl>
                                        <p:attrNameLst>
                                          <p:attrName>style.visibility</p:attrName>
                                        </p:attrNameLst>
                                      </p:cBhvr>
                                      <p:to>
                                        <p:strVal val="visible"/>
                                      </p:to>
                                    </p:set>
                                    <p:anim calcmode="lin" valueType="num">
                                      <p:cBhvr additive="base">
                                        <p:cTn id="74"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3">
                                            <p:txEl>
                                              <p:pRg st="11" end="11"/>
                                            </p:txEl>
                                          </p:spTgt>
                                        </p:tgtEl>
                                        <p:attrNameLst>
                                          <p:attrName>style.visibility</p:attrName>
                                        </p:attrNameLst>
                                      </p:cBhvr>
                                      <p:to>
                                        <p:strVal val="visible"/>
                                      </p:to>
                                    </p:set>
                                    <p:anim calcmode="lin" valueType="num">
                                      <p:cBhvr additive="base">
                                        <p:cTn id="80"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1"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Hatchery Plant </a:t>
            </a:r>
            <a:r>
              <a:rPr lang="en-US" b="1" dirty="0" smtClean="0"/>
              <a:t>Accessories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i="1" dirty="0"/>
              <a:t>There are a number of accessories that can provide an extra measure of safety, efficiency, and convenience to the hatchery. Common accessories include </a:t>
            </a:r>
            <a:endParaRPr lang="en-US" i="1" dirty="0" smtClean="0"/>
          </a:p>
          <a:p>
            <a:pPr algn="just"/>
            <a:r>
              <a:rPr lang="en-US" i="1" dirty="0" smtClean="0"/>
              <a:t>Roof access stairways</a:t>
            </a:r>
          </a:p>
          <a:p>
            <a:pPr algn="just"/>
            <a:r>
              <a:rPr lang="en-US" i="1" dirty="0" smtClean="0"/>
              <a:t>Machine access ladders</a:t>
            </a:r>
          </a:p>
          <a:p>
            <a:pPr algn="just"/>
            <a:r>
              <a:rPr lang="en-US" i="1" dirty="0" smtClean="0"/>
              <a:t>Bumper guards</a:t>
            </a:r>
          </a:p>
          <a:p>
            <a:pPr algn="just"/>
            <a:r>
              <a:rPr lang="en-US" i="1" dirty="0" smtClean="0"/>
              <a:t>Rooftop utilities</a:t>
            </a:r>
          </a:p>
          <a:p>
            <a:pPr algn="just"/>
            <a:r>
              <a:rPr lang="en-US" i="1" dirty="0" smtClean="0"/>
              <a:t>Eye wash stations</a:t>
            </a:r>
          </a:p>
          <a:p>
            <a:pPr algn="just"/>
            <a:r>
              <a:rPr lang="en-US" i="1" dirty="0" smtClean="0"/>
              <a:t>Public address systems</a:t>
            </a:r>
          </a:p>
          <a:p>
            <a:pPr algn="just"/>
            <a:r>
              <a:rPr lang="en-US" i="1" dirty="0" smtClean="0"/>
              <a:t>Maintenance and </a:t>
            </a:r>
            <a:r>
              <a:rPr lang="en-US" i="1" dirty="0"/>
              <a:t>storage items such as spare parts, dock levelers, and truck wash stations</a:t>
            </a:r>
          </a:p>
        </p:txBody>
      </p:sp>
    </p:spTree>
    <p:extLst>
      <p:ext uri="{BB962C8B-B14F-4D97-AF65-F5344CB8AC3E}">
        <p14:creationId xmlns:p14="http://schemas.microsoft.com/office/powerpoint/2010/main" val="1211166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additive="base">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a:t>
            </a:r>
            <a:r>
              <a:rPr lang="en-US" b="1" dirty="0"/>
              <a:t>TO MEET YOUR ROOM REQUIREMENTS </a:t>
            </a:r>
            <a:endParaRPr lang="en-US" dirty="0"/>
          </a:p>
        </p:txBody>
      </p:sp>
      <p:sp>
        <p:nvSpPr>
          <p:cNvPr id="3" name="Content Placeholder 2"/>
          <p:cNvSpPr>
            <a:spLocks noGrp="1"/>
          </p:cNvSpPr>
          <p:nvPr>
            <p:ph idx="1"/>
          </p:nvPr>
        </p:nvSpPr>
        <p:spPr>
          <a:xfrm>
            <a:off x="457200" y="1935480"/>
            <a:ext cx="8229600" cy="4922520"/>
          </a:xfrm>
        </p:spPr>
        <p:txBody>
          <a:bodyPr>
            <a:normAutofit fontScale="92500"/>
          </a:bodyPr>
          <a:lstStyle/>
          <a:p>
            <a:pPr marL="0" indent="0" algn="just">
              <a:buNone/>
            </a:pPr>
            <a:r>
              <a:rPr lang="en-US" sz="3500" b="1" i="1" dirty="0"/>
              <a:t>Determine the Hatchery Layout</a:t>
            </a:r>
          </a:p>
          <a:p>
            <a:pPr algn="just"/>
            <a:r>
              <a:rPr lang="en-US" i="1" dirty="0"/>
              <a:t>Chicken hatcheries are divided into three basic types: broiler, layer, and breeder. Each has unique requirements that help to determine room sizing and hatchery </a:t>
            </a:r>
            <a:r>
              <a:rPr lang="en-US" i="1" dirty="0" smtClean="0"/>
              <a:t>layout</a:t>
            </a:r>
          </a:p>
          <a:p>
            <a:pPr algn="just"/>
            <a:r>
              <a:rPr lang="en-US" i="1" dirty="0"/>
              <a:t>Arrange the rooms to provide efficient workflow through the hatchery in the following order: egg room, setter room, hatcher room, chick room, and bus </a:t>
            </a:r>
            <a:r>
              <a:rPr lang="en-US" i="1" dirty="0" smtClean="0"/>
              <a:t>bay</a:t>
            </a:r>
          </a:p>
          <a:p>
            <a:pPr algn="just"/>
            <a:r>
              <a:rPr lang="en-US" i="1" dirty="0" smtClean="0"/>
              <a:t>Auxiliary </a:t>
            </a:r>
            <a:r>
              <a:rPr lang="en-US" i="1" dirty="0"/>
              <a:t>rooms such as tray wash, clean room, disposal area, box making, and storage and utility should be strategically located to support the main work </a:t>
            </a:r>
            <a:r>
              <a:rPr lang="en-US" i="1" dirty="0" smtClean="0"/>
              <a:t>effort</a:t>
            </a:r>
          </a:p>
          <a:p>
            <a:pPr algn="just"/>
            <a:r>
              <a:rPr lang="en-US" i="1" dirty="0" smtClean="0"/>
              <a:t>Locate </a:t>
            </a:r>
            <a:r>
              <a:rPr lang="en-US" i="1" dirty="0"/>
              <a:t>offices, lunchroom, and reception or lobby areas so they do not interrupt the workflow</a:t>
            </a:r>
          </a:p>
        </p:txBody>
      </p:sp>
    </p:spTree>
    <p:extLst>
      <p:ext uri="{BB962C8B-B14F-4D97-AF65-F5344CB8AC3E}">
        <p14:creationId xmlns:p14="http://schemas.microsoft.com/office/powerpoint/2010/main" val="501083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a:t>
            </a:r>
            <a:endParaRPr lang="en-US" dirty="0"/>
          </a:p>
        </p:txBody>
      </p:sp>
      <p:sp>
        <p:nvSpPr>
          <p:cNvPr id="3" name="Content Placeholder 2"/>
          <p:cNvSpPr>
            <a:spLocks noGrp="1"/>
          </p:cNvSpPr>
          <p:nvPr>
            <p:ph idx="1"/>
          </p:nvPr>
        </p:nvSpPr>
        <p:spPr/>
        <p:txBody>
          <a:bodyPr>
            <a:normAutofit lnSpcReduction="10000"/>
          </a:bodyPr>
          <a:lstStyle/>
          <a:p>
            <a:pPr algn="just"/>
            <a:r>
              <a:rPr lang="en-US" i="1" dirty="0"/>
              <a:t>The single most important factor in establishing the size of the facility is the planned production capacity. </a:t>
            </a:r>
            <a:endParaRPr lang="en-US" i="1" dirty="0" smtClean="0"/>
          </a:p>
          <a:p>
            <a:pPr algn="just"/>
            <a:r>
              <a:rPr lang="en-US" i="1" dirty="0" smtClean="0"/>
              <a:t>This </a:t>
            </a:r>
            <a:r>
              <a:rPr lang="en-US" i="1" dirty="0"/>
              <a:t>is important because the size of the </a:t>
            </a:r>
            <a:r>
              <a:rPr lang="en-US" i="1" dirty="0">
                <a:solidFill>
                  <a:srgbClr val="FF0000"/>
                </a:solidFill>
              </a:rPr>
              <a:t>egg holding room, chick room, box storage room, and clean room are predicated on chick </a:t>
            </a:r>
            <a:r>
              <a:rPr lang="en-US" i="1" dirty="0" smtClean="0">
                <a:solidFill>
                  <a:srgbClr val="FF0000"/>
                </a:solidFill>
              </a:rPr>
              <a:t>production</a:t>
            </a:r>
          </a:p>
          <a:p>
            <a:pPr algn="just"/>
            <a:r>
              <a:rPr lang="en-US" i="1" dirty="0"/>
              <a:t>Smaller hatcheries usually hatch two days a week, while larger broiler hatcheries may hatch four or six days per week to even out the daily </a:t>
            </a:r>
            <a:r>
              <a:rPr lang="en-US" i="1" dirty="0" smtClean="0"/>
              <a:t>workload</a:t>
            </a:r>
          </a:p>
          <a:p>
            <a:pPr algn="just"/>
            <a:r>
              <a:rPr lang="en-US" i="1" dirty="0" smtClean="0"/>
              <a:t>Once the </a:t>
            </a:r>
            <a:r>
              <a:rPr lang="en-US" i="1" dirty="0"/>
              <a:t>daily input of eggs and output of chicks have been established, the actual room sizes and layout of the hatchery can be developed</a:t>
            </a:r>
            <a:endParaRPr lang="en-US" i="1" dirty="0">
              <a:solidFill>
                <a:srgbClr val="FF0000"/>
              </a:solidFill>
            </a:endParaRPr>
          </a:p>
        </p:txBody>
      </p:sp>
    </p:spTree>
    <p:extLst>
      <p:ext uri="{BB962C8B-B14F-4D97-AF65-F5344CB8AC3E}">
        <p14:creationId xmlns:p14="http://schemas.microsoft.com/office/powerpoint/2010/main" val="1543518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sz="3000" b="1" i="1" dirty="0" smtClean="0"/>
              <a:t>1.	</a:t>
            </a:r>
            <a:r>
              <a:rPr lang="en-US" sz="3000" b="1" i="1" u="sng" dirty="0" smtClean="0"/>
              <a:t>Egg room</a:t>
            </a:r>
          </a:p>
          <a:p>
            <a:r>
              <a:rPr lang="en-US" i="1" dirty="0" smtClean="0"/>
              <a:t>Design </a:t>
            </a:r>
            <a:r>
              <a:rPr lang="en-US" i="1" dirty="0"/>
              <a:t>the egg room to be large enough to provide space for storing, </a:t>
            </a:r>
            <a:r>
              <a:rPr lang="en-US" i="1" dirty="0" err="1" smtClean="0"/>
              <a:t>traying</a:t>
            </a:r>
            <a:r>
              <a:rPr lang="en-US" i="1" dirty="0" smtClean="0"/>
              <a:t> </a:t>
            </a:r>
            <a:r>
              <a:rPr lang="en-US" i="1" dirty="0"/>
              <a:t>and grading eggs. </a:t>
            </a:r>
            <a:endParaRPr lang="en-US" i="1" dirty="0" smtClean="0"/>
          </a:p>
          <a:p>
            <a:r>
              <a:rPr lang="en-US" i="1" dirty="0" smtClean="0"/>
              <a:t>A </a:t>
            </a:r>
            <a:r>
              <a:rPr lang="en-US" i="1" dirty="0">
                <a:solidFill>
                  <a:srgbClr val="FF0000"/>
                </a:solidFill>
              </a:rPr>
              <a:t>ceiling height of 12 </a:t>
            </a:r>
            <a:r>
              <a:rPr lang="en-US" i="1" dirty="0" err="1">
                <a:solidFill>
                  <a:srgbClr val="FF0000"/>
                </a:solidFill>
              </a:rPr>
              <a:t>ft</a:t>
            </a:r>
            <a:r>
              <a:rPr lang="en-US" i="1" dirty="0">
                <a:solidFill>
                  <a:srgbClr val="FF0000"/>
                </a:solidFill>
              </a:rPr>
              <a:t> </a:t>
            </a:r>
            <a:r>
              <a:rPr lang="en-US" i="1" dirty="0"/>
              <a:t>(3.65 m) is ideal. The layout of this room depends on how many eggs are received daily and how they are received. </a:t>
            </a:r>
            <a:endParaRPr lang="en-US" i="1" dirty="0" smtClean="0"/>
          </a:p>
          <a:p>
            <a:r>
              <a:rPr lang="en-US" i="1" dirty="0" smtClean="0"/>
              <a:t>Whether </a:t>
            </a:r>
            <a:r>
              <a:rPr lang="en-US" i="1" dirty="0"/>
              <a:t>the eggs are received in </a:t>
            </a:r>
            <a:r>
              <a:rPr lang="en-US" i="1" dirty="0">
                <a:solidFill>
                  <a:srgbClr val="FF0000"/>
                </a:solidFill>
              </a:rPr>
              <a:t>buggies or in egg cases </a:t>
            </a:r>
            <a:r>
              <a:rPr lang="en-US" i="1" dirty="0"/>
              <a:t>will affect the room </a:t>
            </a:r>
            <a:r>
              <a:rPr lang="en-US" i="1" dirty="0" smtClean="0"/>
              <a:t>size</a:t>
            </a:r>
          </a:p>
          <a:p>
            <a:r>
              <a:rPr lang="en-US" i="1" dirty="0" smtClean="0"/>
              <a:t>Store </a:t>
            </a:r>
            <a:r>
              <a:rPr lang="en-US" i="1" dirty="0"/>
              <a:t>buggies and egg cases </a:t>
            </a:r>
            <a:r>
              <a:rPr lang="en-US" i="1" dirty="0">
                <a:solidFill>
                  <a:srgbClr val="FF0000"/>
                </a:solidFill>
              </a:rPr>
              <a:t>6 inches </a:t>
            </a:r>
            <a:r>
              <a:rPr lang="en-US" i="1" dirty="0"/>
              <a:t>(1.5 cm) away from the </a:t>
            </a:r>
            <a:r>
              <a:rPr lang="en-US" i="1" dirty="0">
                <a:solidFill>
                  <a:srgbClr val="FF0000"/>
                </a:solidFill>
              </a:rPr>
              <a:t>wall</a:t>
            </a:r>
            <a:r>
              <a:rPr lang="en-US" i="1" dirty="0"/>
              <a:t>, with </a:t>
            </a:r>
            <a:r>
              <a:rPr lang="en-US" i="1" dirty="0" smtClean="0">
                <a:solidFill>
                  <a:srgbClr val="FF0000"/>
                </a:solidFill>
              </a:rPr>
              <a:t>6</a:t>
            </a:r>
            <a:r>
              <a:rPr lang="en-US" i="1" dirty="0" smtClean="0"/>
              <a:t> </a:t>
            </a:r>
            <a:r>
              <a:rPr lang="en-US" i="1" dirty="0" smtClean="0">
                <a:solidFill>
                  <a:srgbClr val="FF0000"/>
                </a:solidFill>
              </a:rPr>
              <a:t>inches</a:t>
            </a:r>
            <a:r>
              <a:rPr lang="en-US" i="1" dirty="0" smtClean="0"/>
              <a:t> </a:t>
            </a:r>
            <a:r>
              <a:rPr lang="en-US" i="1" dirty="0"/>
              <a:t>(1.5 cm) of space </a:t>
            </a:r>
            <a:r>
              <a:rPr lang="en-US" i="1" dirty="0">
                <a:solidFill>
                  <a:srgbClr val="FF0000"/>
                </a:solidFill>
              </a:rPr>
              <a:t>between the buggies </a:t>
            </a:r>
            <a:r>
              <a:rPr lang="en-US" i="1" dirty="0"/>
              <a:t>or rows of cases. It imperative to rotate the stock in the egg </a:t>
            </a:r>
            <a:r>
              <a:rPr lang="en-US" i="1" dirty="0" smtClean="0"/>
              <a:t>room</a:t>
            </a:r>
          </a:p>
          <a:p>
            <a:r>
              <a:rPr lang="en-US" i="1" dirty="0" smtClean="0"/>
              <a:t>First </a:t>
            </a:r>
            <a:r>
              <a:rPr lang="en-US" i="1" dirty="0"/>
              <a:t>in, first out a necessary rule to maintain hatchability</a:t>
            </a:r>
          </a:p>
        </p:txBody>
      </p:sp>
    </p:spTree>
    <p:extLst>
      <p:ext uri="{BB962C8B-B14F-4D97-AF65-F5344CB8AC3E}">
        <p14:creationId xmlns:p14="http://schemas.microsoft.com/office/powerpoint/2010/main" val="42742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normAutofit fontScale="85000" lnSpcReduction="20000"/>
          </a:bodyPr>
          <a:lstStyle/>
          <a:p>
            <a:pPr marL="0" indent="0" algn="ctr">
              <a:buNone/>
            </a:pPr>
            <a:r>
              <a:rPr lang="en-US" sz="3300" b="1" i="1" dirty="0"/>
              <a:t>1.	</a:t>
            </a:r>
            <a:r>
              <a:rPr lang="en-US" sz="3300" b="1" i="1" u="sng" dirty="0"/>
              <a:t>Egg room</a:t>
            </a:r>
          </a:p>
          <a:p>
            <a:pPr algn="just"/>
            <a:r>
              <a:rPr lang="en-US" i="1" dirty="0"/>
              <a:t>Most hatcheries use buggies that are located at the farm to eliminate handling in the egg </a:t>
            </a:r>
            <a:r>
              <a:rPr lang="en-US" i="1" dirty="0" smtClean="0"/>
              <a:t>room</a:t>
            </a:r>
          </a:p>
          <a:p>
            <a:pPr algn="just"/>
            <a:r>
              <a:rPr lang="en-US" i="1" dirty="0" smtClean="0"/>
              <a:t>With </a:t>
            </a:r>
            <a:r>
              <a:rPr lang="en-US" i="1" dirty="0"/>
              <a:t>this method, eggs are gathered plastic flats and loaded at the farm into the buggies. When they arrive by truck at the hatchery, they are ready for setting.</a:t>
            </a:r>
          </a:p>
          <a:p>
            <a:pPr algn="just"/>
            <a:r>
              <a:rPr lang="en-US" i="1" dirty="0"/>
              <a:t>The maximum number of eggs to be stored at any one time must be determined before the egg holding room can be </a:t>
            </a:r>
            <a:r>
              <a:rPr lang="en-US" i="1" dirty="0" smtClean="0"/>
              <a:t>designed</a:t>
            </a:r>
          </a:p>
          <a:p>
            <a:pPr algn="just"/>
            <a:r>
              <a:rPr lang="en-US" i="1" dirty="0" smtClean="0"/>
              <a:t>Therefore</a:t>
            </a:r>
            <a:r>
              <a:rPr lang="en-US" i="1" dirty="0"/>
              <a:t>, when calculating egg room size, provide </a:t>
            </a:r>
            <a:r>
              <a:rPr lang="en-US" b="1" i="1" u="sng" dirty="0">
                <a:solidFill>
                  <a:srgbClr val="FF0000"/>
                </a:solidFill>
              </a:rPr>
              <a:t>4 square feet of floor space for each 1,000 eggs</a:t>
            </a:r>
            <a:r>
              <a:rPr lang="en-US" i="1" dirty="0"/>
              <a:t> to be stored (0.372 </a:t>
            </a:r>
            <a:r>
              <a:rPr lang="en-US" i="1" dirty="0" err="1"/>
              <a:t>sq</a:t>
            </a:r>
            <a:r>
              <a:rPr lang="en-US" i="1" dirty="0"/>
              <a:t> m). </a:t>
            </a:r>
            <a:endParaRPr lang="en-US" i="1" dirty="0" smtClean="0"/>
          </a:p>
          <a:p>
            <a:pPr algn="just"/>
            <a:r>
              <a:rPr lang="en-US" i="1" dirty="0" smtClean="0"/>
              <a:t>The </a:t>
            </a:r>
            <a:r>
              <a:rPr lang="en-US" i="1" dirty="0"/>
              <a:t>egg room should be </a:t>
            </a:r>
            <a:r>
              <a:rPr lang="en-US" b="1" i="1" dirty="0">
                <a:solidFill>
                  <a:srgbClr val="FF0000"/>
                </a:solidFill>
              </a:rPr>
              <a:t>large enough </a:t>
            </a:r>
            <a:r>
              <a:rPr lang="en-US" i="1" dirty="0"/>
              <a:t>to store the setting requirements for one </a:t>
            </a:r>
            <a:r>
              <a:rPr lang="en-US" i="1" dirty="0" smtClean="0"/>
              <a:t>week</a:t>
            </a:r>
          </a:p>
          <a:p>
            <a:pPr algn="just"/>
            <a:r>
              <a:rPr lang="en-US" i="1" dirty="0" smtClean="0"/>
              <a:t>The </a:t>
            </a:r>
            <a:r>
              <a:rPr lang="en-US" i="1" dirty="0"/>
              <a:t>minimum egg room size should not be less than </a:t>
            </a:r>
            <a:r>
              <a:rPr lang="en-US" i="1" dirty="0">
                <a:solidFill>
                  <a:srgbClr val="FF0000"/>
                </a:solidFill>
              </a:rPr>
              <a:t>600 </a:t>
            </a:r>
            <a:r>
              <a:rPr lang="en-US" i="1" dirty="0" err="1">
                <a:solidFill>
                  <a:srgbClr val="FF0000"/>
                </a:solidFill>
              </a:rPr>
              <a:t>sq</a:t>
            </a:r>
            <a:r>
              <a:rPr lang="en-US" i="1" dirty="0">
                <a:solidFill>
                  <a:srgbClr val="FF0000"/>
                </a:solidFill>
              </a:rPr>
              <a:t> </a:t>
            </a:r>
            <a:r>
              <a:rPr lang="en-US" i="1" dirty="0" err="1">
                <a:solidFill>
                  <a:srgbClr val="FF0000"/>
                </a:solidFill>
              </a:rPr>
              <a:t>ft</a:t>
            </a:r>
            <a:r>
              <a:rPr lang="en-US" i="1" dirty="0">
                <a:solidFill>
                  <a:srgbClr val="FF0000"/>
                </a:solidFill>
              </a:rPr>
              <a:t> (55.7 </a:t>
            </a:r>
            <a:r>
              <a:rPr lang="en-US" i="1" dirty="0" err="1">
                <a:solidFill>
                  <a:srgbClr val="FF0000"/>
                </a:solidFill>
              </a:rPr>
              <a:t>sq</a:t>
            </a:r>
            <a:r>
              <a:rPr lang="en-US" i="1" dirty="0">
                <a:solidFill>
                  <a:srgbClr val="FF0000"/>
                </a:solidFill>
              </a:rPr>
              <a:t> m</a:t>
            </a:r>
            <a:r>
              <a:rPr lang="en-US" i="1" dirty="0" smtClean="0">
                <a:solidFill>
                  <a:srgbClr val="FF0000"/>
                </a:solidFill>
              </a:rPr>
              <a:t>)</a:t>
            </a:r>
            <a:endParaRPr lang="en-US" i="1" dirty="0">
              <a:solidFill>
                <a:srgbClr val="FF0000"/>
              </a:solidFill>
            </a:endParaRPr>
          </a:p>
          <a:p>
            <a:pPr algn="just"/>
            <a:endParaRPr lang="en-US" i="1" dirty="0"/>
          </a:p>
        </p:txBody>
      </p:sp>
    </p:spTree>
    <p:extLst>
      <p:ext uri="{BB962C8B-B14F-4D97-AF65-F5344CB8AC3E}">
        <p14:creationId xmlns:p14="http://schemas.microsoft.com/office/powerpoint/2010/main" val="387610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lstStyle/>
          <a:p>
            <a:pPr marL="0" indent="0" algn="ctr">
              <a:buNone/>
            </a:pPr>
            <a:r>
              <a:rPr lang="en-US" sz="2800" b="1" i="1" dirty="0" smtClean="0"/>
              <a:t>2.	</a:t>
            </a:r>
            <a:r>
              <a:rPr lang="en-US" sz="2800" b="1" i="1" u="sng" dirty="0" smtClean="0"/>
              <a:t>Fumigation room</a:t>
            </a:r>
            <a:endParaRPr lang="en-US" sz="2800" b="1" i="1" u="sng" dirty="0"/>
          </a:p>
          <a:p>
            <a:pPr algn="just"/>
            <a:r>
              <a:rPr lang="en-US" i="1" dirty="0" smtClean="0"/>
              <a:t>Additional </a:t>
            </a:r>
            <a:r>
              <a:rPr lang="en-US" i="1" dirty="0"/>
              <a:t>space must be provided to fumigate e.g. cases or holding </a:t>
            </a:r>
            <a:r>
              <a:rPr lang="en-US" i="1" dirty="0" smtClean="0"/>
              <a:t>buggies</a:t>
            </a:r>
          </a:p>
          <a:p>
            <a:pPr algn="just"/>
            <a:r>
              <a:rPr lang="en-US" i="1" dirty="0" smtClean="0"/>
              <a:t>Construct </a:t>
            </a:r>
            <a:r>
              <a:rPr lang="en-US" i="1" dirty="0"/>
              <a:t>the fumigation room large enough so that it can accommodate </a:t>
            </a:r>
            <a:r>
              <a:rPr lang="en-US" i="1" dirty="0">
                <a:solidFill>
                  <a:srgbClr val="FF0000"/>
                </a:solidFill>
              </a:rPr>
              <a:t>one-half of the cases and buggies </a:t>
            </a:r>
            <a:r>
              <a:rPr lang="en-US" i="1" dirty="0"/>
              <a:t>used in a single day</a:t>
            </a:r>
          </a:p>
        </p:txBody>
      </p:sp>
    </p:spTree>
    <p:extLst>
      <p:ext uri="{BB962C8B-B14F-4D97-AF65-F5344CB8AC3E}">
        <p14:creationId xmlns:p14="http://schemas.microsoft.com/office/powerpoint/2010/main" val="2958579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lstStyle/>
          <a:p>
            <a:pPr marL="0" indent="0" algn="ctr">
              <a:buNone/>
            </a:pPr>
            <a:r>
              <a:rPr lang="en-US" b="1" i="1" dirty="0" smtClean="0"/>
              <a:t>3.	</a:t>
            </a:r>
            <a:r>
              <a:rPr lang="en-US" sz="2800" b="1" i="1" u="sng" dirty="0" smtClean="0"/>
              <a:t>Prewarming room</a:t>
            </a:r>
            <a:endParaRPr lang="en-US" sz="2800" b="1" i="1" u="sng" dirty="0"/>
          </a:p>
          <a:p>
            <a:pPr algn="just"/>
            <a:r>
              <a:rPr lang="en-US" i="1" dirty="0" smtClean="0"/>
              <a:t>Locate </a:t>
            </a:r>
            <a:r>
              <a:rPr lang="en-US" i="1" dirty="0"/>
              <a:t>the prewarming room next to the egg room and make sure that it is large enough to hold one day's setting of </a:t>
            </a:r>
            <a:r>
              <a:rPr lang="en-US" i="1" dirty="0" smtClean="0"/>
              <a:t>egg buggies</a:t>
            </a:r>
          </a:p>
          <a:p>
            <a:pPr algn="just"/>
            <a:r>
              <a:rPr lang="en-US" i="1" dirty="0" smtClean="0"/>
              <a:t>A </a:t>
            </a:r>
            <a:r>
              <a:rPr lang="en-US" i="1" dirty="0"/>
              <a:t>general rule is to provide </a:t>
            </a:r>
            <a:r>
              <a:rPr lang="en-US" i="1" dirty="0">
                <a:solidFill>
                  <a:srgbClr val="FF0000"/>
                </a:solidFill>
              </a:rPr>
              <a:t>15 </a:t>
            </a:r>
            <a:r>
              <a:rPr lang="en-US" i="1" dirty="0" err="1">
                <a:solidFill>
                  <a:srgbClr val="FF0000"/>
                </a:solidFill>
              </a:rPr>
              <a:t>sq</a:t>
            </a:r>
            <a:r>
              <a:rPr lang="en-US" i="1" dirty="0">
                <a:solidFill>
                  <a:srgbClr val="FF0000"/>
                </a:solidFill>
              </a:rPr>
              <a:t> </a:t>
            </a:r>
            <a:r>
              <a:rPr lang="en-US" i="1" dirty="0" err="1">
                <a:solidFill>
                  <a:srgbClr val="FF0000"/>
                </a:solidFill>
              </a:rPr>
              <a:t>ft</a:t>
            </a:r>
            <a:r>
              <a:rPr lang="en-US" i="1" dirty="0">
                <a:solidFill>
                  <a:srgbClr val="FF0000"/>
                </a:solidFill>
              </a:rPr>
              <a:t> (1.4 </a:t>
            </a:r>
            <a:r>
              <a:rPr lang="en-US" i="1" dirty="0" err="1">
                <a:solidFill>
                  <a:srgbClr val="FF0000"/>
                </a:solidFill>
              </a:rPr>
              <a:t>sq</a:t>
            </a:r>
            <a:r>
              <a:rPr lang="en-US" i="1" dirty="0">
                <a:solidFill>
                  <a:srgbClr val="FF0000"/>
                </a:solidFill>
              </a:rPr>
              <a:t> m) each egg </a:t>
            </a:r>
            <a:r>
              <a:rPr lang="en-US" i="1" dirty="0" smtClean="0">
                <a:solidFill>
                  <a:srgbClr val="FF0000"/>
                </a:solidFill>
              </a:rPr>
              <a:t>buggy</a:t>
            </a:r>
          </a:p>
          <a:p>
            <a:pPr algn="just"/>
            <a:r>
              <a:rPr lang="en-US" i="1" dirty="0" smtClean="0"/>
              <a:t>It </a:t>
            </a:r>
            <a:r>
              <a:rPr lang="en-US" i="1" dirty="0"/>
              <a:t>is important to provide airspace around all buggies, and good air circulation around all eggs to maintain an even temperature</a:t>
            </a:r>
          </a:p>
        </p:txBody>
      </p:sp>
    </p:spTree>
    <p:extLst>
      <p:ext uri="{BB962C8B-B14F-4D97-AF65-F5344CB8AC3E}">
        <p14:creationId xmlns:p14="http://schemas.microsoft.com/office/powerpoint/2010/main" val="107878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1.	Determine </a:t>
            </a:r>
            <a:r>
              <a:rPr lang="en-US" b="1" dirty="0"/>
              <a:t>the </a:t>
            </a:r>
            <a:r>
              <a:rPr lang="en-US" b="1" dirty="0" smtClean="0"/>
              <a:t>Budget</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i="1" dirty="0"/>
              <a:t>Costs vary considerably</a:t>
            </a:r>
          </a:p>
          <a:p>
            <a:pPr lvl="1" algn="just"/>
            <a:r>
              <a:rPr lang="en-US" i="1" dirty="0"/>
              <a:t>depending upon capacity</a:t>
            </a:r>
          </a:p>
          <a:p>
            <a:pPr lvl="1" algn="just"/>
            <a:r>
              <a:rPr lang="en-US" i="1" dirty="0"/>
              <a:t>construction materials and methods</a:t>
            </a:r>
          </a:p>
          <a:p>
            <a:pPr lvl="1" algn="just"/>
            <a:r>
              <a:rPr lang="en-US" i="1" dirty="0"/>
              <a:t>equipment selection</a:t>
            </a:r>
          </a:p>
          <a:p>
            <a:pPr lvl="1" algn="just"/>
            <a:r>
              <a:rPr lang="en-US" i="1" dirty="0"/>
              <a:t>engineering</a:t>
            </a:r>
          </a:p>
          <a:p>
            <a:pPr lvl="1" algn="just"/>
            <a:r>
              <a:rPr lang="en-US" i="1" dirty="0"/>
              <a:t>geographical location</a:t>
            </a:r>
          </a:p>
          <a:p>
            <a:pPr lvl="1" algn="just"/>
            <a:r>
              <a:rPr lang="en-US" i="1" dirty="0"/>
              <a:t>automation</a:t>
            </a:r>
          </a:p>
          <a:p>
            <a:pPr algn="just"/>
            <a:r>
              <a:rPr lang="en-US" i="1" dirty="0" smtClean="0"/>
              <a:t>Keep one goal in mind: </a:t>
            </a:r>
          </a:p>
          <a:p>
            <a:pPr lvl="1" algn="just"/>
            <a:r>
              <a:rPr lang="en-US" i="1" dirty="0" smtClean="0"/>
              <a:t>the </a:t>
            </a:r>
            <a:r>
              <a:rPr lang="en-US" i="1" dirty="0"/>
              <a:t>construction of an efficient building, at a reasonable cost, that consistently produces a maximum number of live chicks per eggs set</a:t>
            </a:r>
          </a:p>
          <a:p>
            <a:pPr algn="just"/>
            <a:r>
              <a:rPr lang="en-US" i="1" dirty="0"/>
              <a:t>Identify available resources and budget constraints before beginning the planning and construction phases</a:t>
            </a:r>
          </a:p>
          <a:p>
            <a:pPr algn="just"/>
            <a:endParaRPr lang="en-US" i="1" dirty="0"/>
          </a:p>
        </p:txBody>
      </p:sp>
    </p:spTree>
    <p:extLst>
      <p:ext uri="{BB962C8B-B14F-4D97-AF65-F5344CB8AC3E}">
        <p14:creationId xmlns:p14="http://schemas.microsoft.com/office/powerpoint/2010/main" val="16386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a:xfrm>
            <a:off x="457200" y="1935480"/>
            <a:ext cx="8229600" cy="4770120"/>
          </a:xfrm>
        </p:spPr>
        <p:txBody>
          <a:bodyPr>
            <a:normAutofit fontScale="85000" lnSpcReduction="20000"/>
          </a:bodyPr>
          <a:lstStyle/>
          <a:p>
            <a:pPr marL="0" indent="0" algn="ctr">
              <a:buNone/>
            </a:pPr>
            <a:r>
              <a:rPr lang="en-US" sz="3000" b="1" i="1" dirty="0" smtClean="0"/>
              <a:t>4.	Setter room</a:t>
            </a:r>
            <a:endParaRPr lang="en-US" sz="3000" b="1" i="1" dirty="0"/>
          </a:p>
          <a:p>
            <a:pPr algn="just"/>
            <a:r>
              <a:rPr lang="en-US" i="1" dirty="0" smtClean="0"/>
              <a:t> </a:t>
            </a:r>
            <a:r>
              <a:rPr lang="en-US" i="1" dirty="0"/>
              <a:t>The setter room should be sufficiently large enough to permit easy access around the </a:t>
            </a:r>
            <a:r>
              <a:rPr lang="en-US" i="1" dirty="0" smtClean="0"/>
              <a:t>setters</a:t>
            </a:r>
          </a:p>
          <a:p>
            <a:pPr algn="just"/>
            <a:r>
              <a:rPr lang="en-US" i="1" dirty="0" smtClean="0"/>
              <a:t>Usually </a:t>
            </a:r>
            <a:r>
              <a:rPr lang="en-US" i="1" dirty="0">
                <a:solidFill>
                  <a:srgbClr val="FF0000"/>
                </a:solidFill>
              </a:rPr>
              <a:t>24 to 30 inches</a:t>
            </a:r>
            <a:r>
              <a:rPr lang="en-US" i="1" dirty="0"/>
              <a:t> (60 to 70 </a:t>
            </a:r>
            <a:r>
              <a:rPr lang="en-US" i="1" dirty="0" smtClean="0"/>
              <a:t>cm) </a:t>
            </a:r>
            <a:r>
              <a:rPr lang="en-US" i="1" dirty="0"/>
              <a:t>between the ends and backs of the setters and the walls is considered adequate space for this </a:t>
            </a:r>
            <a:r>
              <a:rPr lang="en-US" i="1" dirty="0" smtClean="0"/>
              <a:t>purpose</a:t>
            </a:r>
          </a:p>
          <a:p>
            <a:pPr algn="just"/>
            <a:r>
              <a:rPr lang="en-US" i="1" dirty="0" smtClean="0"/>
              <a:t>The </a:t>
            </a:r>
            <a:r>
              <a:rPr lang="en-US" i="1" dirty="0"/>
              <a:t>front of the setter should have a space at least </a:t>
            </a:r>
            <a:r>
              <a:rPr lang="en-US" i="1" dirty="0" smtClean="0">
                <a:solidFill>
                  <a:srgbClr val="FF0000"/>
                </a:solidFill>
              </a:rPr>
              <a:t>10 </a:t>
            </a:r>
            <a:r>
              <a:rPr lang="en-US" i="1" dirty="0">
                <a:solidFill>
                  <a:srgbClr val="FF0000"/>
                </a:solidFill>
              </a:rPr>
              <a:t>to </a:t>
            </a:r>
            <a:r>
              <a:rPr lang="en-US" i="1" dirty="0" smtClean="0">
                <a:solidFill>
                  <a:srgbClr val="FF0000"/>
                </a:solidFill>
              </a:rPr>
              <a:t>12 </a:t>
            </a:r>
            <a:r>
              <a:rPr lang="en-US" i="1" dirty="0" err="1">
                <a:solidFill>
                  <a:srgbClr val="FF0000"/>
                </a:solidFill>
              </a:rPr>
              <a:t>ft</a:t>
            </a:r>
            <a:r>
              <a:rPr lang="en-US" i="1" dirty="0">
                <a:solidFill>
                  <a:srgbClr val="FF0000"/>
                </a:solidFill>
              </a:rPr>
              <a:t> </a:t>
            </a:r>
            <a:r>
              <a:rPr lang="en-US" i="1" dirty="0"/>
              <a:t>(3.0 to 3.6 m) wide from the front to facing wall or a facing row of </a:t>
            </a:r>
            <a:r>
              <a:rPr lang="en-US" i="1" dirty="0" smtClean="0"/>
              <a:t>setters</a:t>
            </a:r>
          </a:p>
          <a:p>
            <a:pPr algn="just"/>
            <a:r>
              <a:rPr lang="en-US" i="1" dirty="0" smtClean="0"/>
              <a:t>The </a:t>
            </a:r>
            <a:r>
              <a:rPr lang="en-US" i="1" dirty="0"/>
              <a:t>aisle width will allow </a:t>
            </a:r>
            <a:r>
              <a:rPr lang="en-US" i="1" dirty="0" smtClean="0"/>
              <a:t>for </a:t>
            </a:r>
            <a:r>
              <a:rPr lang="en-US" i="1" dirty="0"/>
              <a:t>the temporary storage of loaded egg buggies without interfering </a:t>
            </a:r>
            <a:r>
              <a:rPr lang="en-US" i="1" dirty="0" smtClean="0"/>
              <a:t>with </a:t>
            </a:r>
            <a:r>
              <a:rPr lang="en-US" i="1" dirty="0"/>
              <a:t>normal work, such as machine monitoring and maintenance, egg </a:t>
            </a:r>
            <a:r>
              <a:rPr lang="en-US" i="1" dirty="0" smtClean="0"/>
              <a:t>candling </a:t>
            </a:r>
            <a:r>
              <a:rPr lang="en-US" i="1" dirty="0"/>
              <a:t>and </a:t>
            </a:r>
            <a:r>
              <a:rPr lang="en-US" i="1" dirty="0" smtClean="0"/>
              <a:t>inspection</a:t>
            </a:r>
          </a:p>
          <a:p>
            <a:pPr algn="just"/>
            <a:r>
              <a:rPr lang="en-US" i="1" dirty="0" smtClean="0"/>
              <a:t>A </a:t>
            </a:r>
            <a:r>
              <a:rPr lang="en-US" i="1" dirty="0"/>
              <a:t>good ceiling height for the setter room is </a:t>
            </a:r>
            <a:r>
              <a:rPr lang="en-US" i="1" dirty="0" smtClean="0">
                <a:solidFill>
                  <a:srgbClr val="FF0000"/>
                </a:solidFill>
              </a:rPr>
              <a:t>14 </a:t>
            </a:r>
            <a:r>
              <a:rPr lang="en-US" i="1" dirty="0" err="1">
                <a:solidFill>
                  <a:srgbClr val="FF0000"/>
                </a:solidFill>
              </a:rPr>
              <a:t>ft</a:t>
            </a:r>
            <a:r>
              <a:rPr lang="en-US" i="1" dirty="0">
                <a:solidFill>
                  <a:srgbClr val="FF0000"/>
                </a:solidFill>
              </a:rPr>
              <a:t> (4.27 </a:t>
            </a:r>
            <a:r>
              <a:rPr lang="en-US" i="1" dirty="0" smtClean="0">
                <a:solidFill>
                  <a:srgbClr val="FF0000"/>
                </a:solidFill>
              </a:rPr>
              <a:t>m)</a:t>
            </a:r>
          </a:p>
          <a:p>
            <a:pPr algn="just"/>
            <a:r>
              <a:rPr lang="en-US" i="1" dirty="0" smtClean="0"/>
              <a:t>This </a:t>
            </a:r>
            <a:r>
              <a:rPr lang="en-US" i="1" dirty="0"/>
              <a:t>provides ample room for working and cleaning top of the setters</a:t>
            </a:r>
          </a:p>
        </p:txBody>
      </p:sp>
    </p:spTree>
    <p:extLst>
      <p:ext uri="{BB962C8B-B14F-4D97-AF65-F5344CB8AC3E}">
        <p14:creationId xmlns:p14="http://schemas.microsoft.com/office/powerpoint/2010/main" val="3581904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Cont</a:t>
            </a:r>
            <a:r>
              <a:rPr lang="en-GB" dirty="0" smtClean="0"/>
              <a:t>…		</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sz="3600" b="1" i="1" dirty="0" smtClean="0"/>
              <a:t>5.	Hatcher room</a:t>
            </a:r>
          </a:p>
          <a:p>
            <a:pPr algn="just"/>
            <a:r>
              <a:rPr lang="en-US" i="1" dirty="0" smtClean="0"/>
              <a:t>Hatchers </a:t>
            </a:r>
            <a:r>
              <a:rPr lang="en-US" i="1" dirty="0"/>
              <a:t>must have a front aisle of at least </a:t>
            </a:r>
            <a:r>
              <a:rPr lang="en-US" i="1" dirty="0">
                <a:solidFill>
                  <a:srgbClr val="FF0000"/>
                </a:solidFill>
              </a:rPr>
              <a:t>10 </a:t>
            </a:r>
            <a:r>
              <a:rPr lang="en-US" i="1" dirty="0" err="1">
                <a:solidFill>
                  <a:srgbClr val="FF0000"/>
                </a:solidFill>
              </a:rPr>
              <a:t>ft</a:t>
            </a:r>
            <a:r>
              <a:rPr lang="en-US" i="1" dirty="0">
                <a:solidFill>
                  <a:srgbClr val="FF0000"/>
                </a:solidFill>
              </a:rPr>
              <a:t> </a:t>
            </a:r>
            <a:r>
              <a:rPr lang="en-US" i="1" dirty="0"/>
              <a:t>(3.05 </a:t>
            </a:r>
            <a:r>
              <a:rPr lang="en-US" i="1" dirty="0" smtClean="0"/>
              <a:t>m)wide</a:t>
            </a:r>
          </a:p>
          <a:p>
            <a:pPr algn="just"/>
            <a:r>
              <a:rPr lang="en-US" i="1" dirty="0" smtClean="0"/>
              <a:t>When </a:t>
            </a:r>
            <a:r>
              <a:rPr lang="en-US" i="1" dirty="0"/>
              <a:t>two rows of hatchers face each other there should be minimum aisle space of </a:t>
            </a:r>
            <a:r>
              <a:rPr lang="en-US" i="1" dirty="0">
                <a:solidFill>
                  <a:srgbClr val="FF0000"/>
                </a:solidFill>
              </a:rPr>
              <a:t>10 to 12 </a:t>
            </a:r>
            <a:r>
              <a:rPr lang="en-US" i="1" dirty="0" err="1">
                <a:solidFill>
                  <a:srgbClr val="FF0000"/>
                </a:solidFill>
              </a:rPr>
              <a:t>ft</a:t>
            </a:r>
            <a:r>
              <a:rPr lang="en-US" i="1" dirty="0">
                <a:solidFill>
                  <a:srgbClr val="FF0000"/>
                </a:solidFill>
              </a:rPr>
              <a:t> </a:t>
            </a:r>
            <a:r>
              <a:rPr lang="en-US" i="1" dirty="0"/>
              <a:t>(3.05 to 3.65 </a:t>
            </a:r>
            <a:r>
              <a:rPr lang="en-US" i="1" dirty="0" smtClean="0"/>
              <a:t>m)</a:t>
            </a:r>
          </a:p>
          <a:p>
            <a:pPr algn="just"/>
            <a:r>
              <a:rPr lang="en-US" i="1" dirty="0" smtClean="0"/>
              <a:t>If </a:t>
            </a:r>
            <a:r>
              <a:rPr lang="en-US" i="1" dirty="0">
                <a:solidFill>
                  <a:srgbClr val="FF0000"/>
                </a:solidFill>
              </a:rPr>
              <a:t>in </a:t>
            </a:r>
            <a:r>
              <a:rPr lang="en-US" i="1" dirty="0" err="1">
                <a:solidFill>
                  <a:srgbClr val="FF0000"/>
                </a:solidFill>
              </a:rPr>
              <a:t>ovo</a:t>
            </a:r>
            <a:r>
              <a:rPr lang="en-US" i="1" dirty="0">
                <a:solidFill>
                  <a:srgbClr val="FF0000"/>
                </a:solidFill>
              </a:rPr>
              <a:t> vaccination </a:t>
            </a:r>
            <a:r>
              <a:rPr lang="en-US" i="1" dirty="0"/>
              <a:t>is used, provide an aisle width of at </a:t>
            </a:r>
            <a:r>
              <a:rPr lang="en-US" i="1" dirty="0">
                <a:solidFill>
                  <a:srgbClr val="FF0000"/>
                </a:solidFill>
              </a:rPr>
              <a:t>least 12 </a:t>
            </a:r>
            <a:r>
              <a:rPr lang="en-US" i="1" dirty="0" err="1">
                <a:solidFill>
                  <a:srgbClr val="FF0000"/>
                </a:solidFill>
              </a:rPr>
              <a:t>ft</a:t>
            </a:r>
            <a:r>
              <a:rPr lang="en-US" i="1" dirty="0">
                <a:solidFill>
                  <a:srgbClr val="FF0000"/>
                </a:solidFill>
              </a:rPr>
              <a:t> </a:t>
            </a:r>
            <a:r>
              <a:rPr lang="en-US" i="1" dirty="0"/>
              <a:t>(3.65 </a:t>
            </a:r>
            <a:r>
              <a:rPr lang="en-US" i="1" dirty="0" smtClean="0"/>
              <a:t>m)</a:t>
            </a:r>
          </a:p>
          <a:p>
            <a:pPr algn="just"/>
            <a:r>
              <a:rPr lang="en-US" i="1" dirty="0" smtClean="0"/>
              <a:t>Place </a:t>
            </a:r>
            <a:r>
              <a:rPr lang="en-US" i="1" dirty="0"/>
              <a:t>hatchers </a:t>
            </a:r>
            <a:r>
              <a:rPr lang="en-US" i="1" dirty="0">
                <a:solidFill>
                  <a:srgbClr val="FF0000"/>
                </a:solidFill>
              </a:rPr>
              <a:t>24 to 30 inch </a:t>
            </a:r>
            <a:r>
              <a:rPr lang="en-US" i="1" dirty="0"/>
              <a:t>(60 to 70 cm) from end and back walls for cleaning </a:t>
            </a:r>
            <a:r>
              <a:rPr lang="en-US" i="1" dirty="0" smtClean="0"/>
              <a:t>purposes</a:t>
            </a:r>
          </a:p>
          <a:p>
            <a:pPr algn="just"/>
            <a:r>
              <a:rPr lang="en-US" i="1" dirty="0" smtClean="0"/>
              <a:t>This </a:t>
            </a:r>
            <a:r>
              <a:rPr lang="en-US" i="1" dirty="0"/>
              <a:t>allows ample space for a plenum exhaust system, if </a:t>
            </a:r>
            <a:r>
              <a:rPr lang="en-US" i="1" dirty="0" smtClean="0"/>
              <a:t>wanted</a:t>
            </a:r>
            <a:endParaRPr lang="en-US" i="1" dirty="0"/>
          </a:p>
        </p:txBody>
      </p:sp>
    </p:spTree>
    <p:extLst>
      <p:ext uri="{BB962C8B-B14F-4D97-AF65-F5344CB8AC3E}">
        <p14:creationId xmlns:p14="http://schemas.microsoft.com/office/powerpoint/2010/main" val="277931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lstStyle/>
          <a:p>
            <a:pPr algn="just"/>
            <a:r>
              <a:rPr lang="en-US" i="1" dirty="0"/>
              <a:t>Only hatchers with the same hatching schedule (same hatch day) should be located in the same </a:t>
            </a:r>
            <a:r>
              <a:rPr lang="en-US" i="1" dirty="0" smtClean="0"/>
              <a:t>room</a:t>
            </a:r>
          </a:p>
          <a:p>
            <a:pPr algn="just"/>
            <a:r>
              <a:rPr lang="en-US" i="1" dirty="0" smtClean="0"/>
              <a:t>As </a:t>
            </a:r>
            <a:r>
              <a:rPr lang="en-US" i="1" dirty="0"/>
              <a:t>a result, two or more hatcher rooms may be necessary so that microorganisms released during hatch will not affect </a:t>
            </a:r>
            <a:r>
              <a:rPr lang="en-US" i="1" dirty="0" err="1"/>
              <a:t>unhatched</a:t>
            </a:r>
            <a:r>
              <a:rPr lang="en-US" i="1" dirty="0"/>
              <a:t> </a:t>
            </a:r>
            <a:r>
              <a:rPr lang="en-US" i="1" dirty="0" smtClean="0"/>
              <a:t>eggs</a:t>
            </a:r>
          </a:p>
          <a:p>
            <a:pPr algn="just"/>
            <a:r>
              <a:rPr lang="en-US" i="1" dirty="0" smtClean="0"/>
              <a:t>Separate </a:t>
            </a:r>
            <a:r>
              <a:rPr lang="en-US" i="1" dirty="0"/>
              <a:t>hatcher rooms allow takeoff and cleanup in one room without disrupting machines on a different hatching </a:t>
            </a:r>
            <a:r>
              <a:rPr lang="en-US" i="1" dirty="0" smtClean="0"/>
              <a:t>schedule</a:t>
            </a:r>
          </a:p>
          <a:p>
            <a:pPr algn="just"/>
            <a:r>
              <a:rPr lang="en-US" i="1" dirty="0" smtClean="0"/>
              <a:t>A </a:t>
            </a:r>
            <a:r>
              <a:rPr lang="en-US" b="1" i="1" dirty="0">
                <a:solidFill>
                  <a:srgbClr val="FF0000"/>
                </a:solidFill>
              </a:rPr>
              <a:t>14 </a:t>
            </a:r>
            <a:r>
              <a:rPr lang="en-US" b="1" i="1" dirty="0" err="1">
                <a:solidFill>
                  <a:srgbClr val="FF0000"/>
                </a:solidFill>
              </a:rPr>
              <a:t>ft</a:t>
            </a:r>
            <a:r>
              <a:rPr lang="en-US" b="1" i="1" dirty="0">
                <a:solidFill>
                  <a:srgbClr val="FF0000"/>
                </a:solidFill>
              </a:rPr>
              <a:t> (4.27 m)</a:t>
            </a:r>
            <a:r>
              <a:rPr lang="en-US" i="1" dirty="0"/>
              <a:t> hatcher room ceiling height provides ample room for cleaning the tops of the hatchers</a:t>
            </a:r>
          </a:p>
          <a:p>
            <a:pPr algn="just"/>
            <a:endParaRPr lang="en-US" dirty="0"/>
          </a:p>
        </p:txBody>
      </p:sp>
    </p:spTree>
    <p:extLst>
      <p:ext uri="{BB962C8B-B14F-4D97-AF65-F5344CB8AC3E}">
        <p14:creationId xmlns:p14="http://schemas.microsoft.com/office/powerpoint/2010/main" val="2592924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a:xfrm>
            <a:off x="457200" y="1447800"/>
            <a:ext cx="8229600" cy="5334000"/>
          </a:xfrm>
        </p:spPr>
        <p:txBody>
          <a:bodyPr>
            <a:normAutofit fontScale="92500" lnSpcReduction="20000"/>
          </a:bodyPr>
          <a:lstStyle/>
          <a:p>
            <a:pPr marL="0" indent="0" algn="ctr">
              <a:buNone/>
            </a:pPr>
            <a:r>
              <a:rPr lang="en-US" sz="3000" b="1" i="1" dirty="0" smtClean="0"/>
              <a:t>6.	Chick room</a:t>
            </a:r>
          </a:p>
          <a:p>
            <a:pPr algn="just"/>
            <a:r>
              <a:rPr lang="en-US" i="1" dirty="0" smtClean="0"/>
              <a:t>The </a:t>
            </a:r>
            <a:r>
              <a:rPr lang="en-US" i="1" dirty="0"/>
              <a:t>size of the chick room is based on the maximum number of chicks processed </a:t>
            </a:r>
            <a:r>
              <a:rPr lang="en-US" i="1" dirty="0" smtClean="0"/>
              <a:t>daily</a:t>
            </a:r>
          </a:p>
          <a:p>
            <a:pPr algn="just"/>
            <a:r>
              <a:rPr lang="en-US" i="1" dirty="0" smtClean="0"/>
              <a:t>Determine </a:t>
            </a:r>
            <a:r>
              <a:rPr lang="en-US" i="1" dirty="0"/>
              <a:t>this by dividing the total weekly hatch by the number of hatch days per </a:t>
            </a:r>
            <a:r>
              <a:rPr lang="en-US" i="1" dirty="0" smtClean="0"/>
              <a:t>week</a:t>
            </a:r>
          </a:p>
          <a:p>
            <a:pPr algn="just"/>
            <a:r>
              <a:rPr lang="en-US" i="1" dirty="0" smtClean="0"/>
              <a:t>The </a:t>
            </a:r>
            <a:r>
              <a:rPr lang="en-US" i="1" dirty="0"/>
              <a:t>extent of processing planned for the chick room will also affect its r</a:t>
            </a:r>
            <a:r>
              <a:rPr lang="en-US" i="1" dirty="0" smtClean="0"/>
              <a:t>equired size</a:t>
            </a:r>
          </a:p>
          <a:p>
            <a:pPr algn="just"/>
            <a:r>
              <a:rPr lang="en-US" i="1" dirty="0" smtClean="0"/>
              <a:t>Provide </a:t>
            </a:r>
            <a:r>
              <a:rPr lang="en-US" i="1" dirty="0"/>
              <a:t>adequate space to accommodate all chicks to be stored in the chick room at any given </a:t>
            </a:r>
            <a:r>
              <a:rPr lang="en-US" i="1" dirty="0" smtClean="0"/>
              <a:t>time</a:t>
            </a:r>
          </a:p>
          <a:p>
            <a:pPr algn="just"/>
            <a:r>
              <a:rPr lang="en-US" i="1" dirty="0" smtClean="0"/>
              <a:t>It </a:t>
            </a:r>
            <a:r>
              <a:rPr lang="en-US" i="1" dirty="0"/>
              <a:t>is also desirable to separate the chick storage or holding area from the chick service </a:t>
            </a:r>
            <a:r>
              <a:rPr lang="en-US" i="1" dirty="0" smtClean="0"/>
              <a:t>area</a:t>
            </a:r>
          </a:p>
          <a:p>
            <a:pPr algn="just"/>
            <a:r>
              <a:rPr lang="en-US" i="1" dirty="0" smtClean="0"/>
              <a:t>Additional </a:t>
            </a:r>
            <a:r>
              <a:rPr lang="en-US" i="1" dirty="0"/>
              <a:t>space must be included in the design if sexing, beak trimming, and / or </a:t>
            </a:r>
            <a:r>
              <a:rPr lang="en-US" i="1" dirty="0" smtClean="0"/>
              <a:t>vaccination are planned</a:t>
            </a:r>
          </a:p>
          <a:p>
            <a:pPr algn="just"/>
            <a:r>
              <a:rPr lang="en-US" i="1" dirty="0" smtClean="0"/>
              <a:t>Automated </a:t>
            </a:r>
            <a:r>
              <a:rPr lang="en-US" i="1" dirty="0"/>
              <a:t>chick processing equipment can also affect floor space requirements.</a:t>
            </a:r>
          </a:p>
          <a:p>
            <a:pPr algn="just"/>
            <a:endParaRPr lang="en-US" i="1" dirty="0"/>
          </a:p>
        </p:txBody>
      </p:sp>
    </p:spTree>
    <p:extLst>
      <p:ext uri="{BB962C8B-B14F-4D97-AF65-F5344CB8AC3E}">
        <p14:creationId xmlns:p14="http://schemas.microsoft.com/office/powerpoint/2010/main" val="227983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additive="base">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a:xfrm>
            <a:off x="457200" y="1935480"/>
            <a:ext cx="8229600" cy="4922520"/>
          </a:xfrm>
        </p:spPr>
        <p:txBody>
          <a:bodyPr>
            <a:normAutofit fontScale="85000" lnSpcReduction="20000"/>
          </a:bodyPr>
          <a:lstStyle/>
          <a:p>
            <a:pPr algn="just"/>
            <a:r>
              <a:rPr lang="en-US" i="1" dirty="0"/>
              <a:t>Whenever full chick boxes are held in the chick room, always place them on dollies and </a:t>
            </a:r>
            <a:r>
              <a:rPr lang="en-US" i="1" dirty="0">
                <a:solidFill>
                  <a:srgbClr val="FF0000"/>
                </a:solidFill>
              </a:rPr>
              <a:t>stack them at least 12 inches </a:t>
            </a:r>
            <a:r>
              <a:rPr lang="en-US" i="1" dirty="0"/>
              <a:t>(30 cm) apart to allow for proper </a:t>
            </a:r>
            <a:r>
              <a:rPr lang="en-US" i="1" dirty="0" smtClean="0"/>
              <a:t>ventilation</a:t>
            </a:r>
          </a:p>
          <a:p>
            <a:pPr algn="just"/>
            <a:r>
              <a:rPr lang="en-US" i="1" dirty="0" smtClean="0"/>
              <a:t>When </a:t>
            </a:r>
            <a:r>
              <a:rPr lang="en-US" i="1" dirty="0"/>
              <a:t>holding chicks in boxes stacked ten high, allow </a:t>
            </a:r>
            <a:r>
              <a:rPr lang="en-US" i="1" dirty="0">
                <a:solidFill>
                  <a:srgbClr val="FF0000"/>
                </a:solidFill>
              </a:rPr>
              <a:t>10 </a:t>
            </a:r>
            <a:r>
              <a:rPr lang="en-US" i="1" dirty="0" err="1">
                <a:solidFill>
                  <a:srgbClr val="FF0000"/>
                </a:solidFill>
              </a:rPr>
              <a:t>sq</a:t>
            </a:r>
            <a:r>
              <a:rPr lang="en-US" i="1" dirty="0">
                <a:solidFill>
                  <a:srgbClr val="FF0000"/>
                </a:solidFill>
              </a:rPr>
              <a:t> </a:t>
            </a:r>
            <a:r>
              <a:rPr lang="en-US" i="1" dirty="0" err="1">
                <a:solidFill>
                  <a:srgbClr val="FF0000"/>
                </a:solidFill>
              </a:rPr>
              <a:t>ft</a:t>
            </a:r>
            <a:r>
              <a:rPr lang="en-US" i="1" dirty="0">
                <a:solidFill>
                  <a:srgbClr val="FF0000"/>
                </a:solidFill>
              </a:rPr>
              <a:t> (9.3 </a:t>
            </a:r>
            <a:r>
              <a:rPr lang="en-US" i="1" dirty="0" err="1">
                <a:solidFill>
                  <a:srgbClr val="FF0000"/>
                </a:solidFill>
              </a:rPr>
              <a:t>sq</a:t>
            </a:r>
            <a:r>
              <a:rPr lang="en-US" i="1" dirty="0">
                <a:solidFill>
                  <a:srgbClr val="FF0000"/>
                </a:solidFill>
              </a:rPr>
              <a:t> m) per 1,000 chicks </a:t>
            </a:r>
            <a:r>
              <a:rPr lang="en-US" i="1" dirty="0" smtClean="0"/>
              <a:t>held</a:t>
            </a:r>
          </a:p>
          <a:p>
            <a:pPr algn="just"/>
            <a:r>
              <a:rPr lang="en-US" i="1" dirty="0" smtClean="0"/>
              <a:t>After </a:t>
            </a:r>
            <a:r>
              <a:rPr lang="en-US" i="1" dirty="0"/>
              <a:t>the storage and processing requirements have been determined, establish the room </a:t>
            </a:r>
            <a:r>
              <a:rPr lang="en-US" i="1" dirty="0" smtClean="0"/>
              <a:t>size</a:t>
            </a:r>
          </a:p>
          <a:p>
            <a:pPr algn="just"/>
            <a:r>
              <a:rPr lang="en-US" i="1" dirty="0" smtClean="0"/>
              <a:t>The </a:t>
            </a:r>
            <a:r>
              <a:rPr lang="en-US" i="1" dirty="0"/>
              <a:t>requirements generally range from a minimum of </a:t>
            </a:r>
            <a:r>
              <a:rPr lang="en-US" i="1" dirty="0">
                <a:solidFill>
                  <a:srgbClr val="FF0000"/>
                </a:solidFill>
              </a:rPr>
              <a:t>12 </a:t>
            </a:r>
            <a:r>
              <a:rPr lang="en-US" i="1" dirty="0" err="1">
                <a:solidFill>
                  <a:srgbClr val="FF0000"/>
                </a:solidFill>
              </a:rPr>
              <a:t>sq</a:t>
            </a:r>
            <a:r>
              <a:rPr lang="en-US" i="1" dirty="0">
                <a:solidFill>
                  <a:srgbClr val="FF0000"/>
                </a:solidFill>
              </a:rPr>
              <a:t> </a:t>
            </a:r>
            <a:r>
              <a:rPr lang="en-US" i="1" dirty="0" err="1">
                <a:solidFill>
                  <a:srgbClr val="FF0000"/>
                </a:solidFill>
              </a:rPr>
              <a:t>ft</a:t>
            </a:r>
            <a:r>
              <a:rPr lang="en-US" i="1" dirty="0">
                <a:solidFill>
                  <a:srgbClr val="FF0000"/>
                </a:solidFill>
              </a:rPr>
              <a:t> </a:t>
            </a:r>
            <a:r>
              <a:rPr lang="en-US" i="1" dirty="0"/>
              <a:t>(1.12 </a:t>
            </a:r>
            <a:r>
              <a:rPr lang="en-US" i="1" dirty="0" err="1"/>
              <a:t>sq</a:t>
            </a:r>
            <a:r>
              <a:rPr lang="en-US" i="1" dirty="0"/>
              <a:t> m</a:t>
            </a:r>
            <a:r>
              <a:rPr lang="en-US" i="1" dirty="0">
                <a:solidFill>
                  <a:srgbClr val="FF0000"/>
                </a:solidFill>
              </a:rPr>
              <a:t>) per 1,000 chicks</a:t>
            </a:r>
            <a:r>
              <a:rPr lang="en-US" i="1" dirty="0"/>
              <a:t>, </a:t>
            </a:r>
            <a:r>
              <a:rPr lang="en-US" i="1" dirty="0">
                <a:solidFill>
                  <a:srgbClr val="FF0000"/>
                </a:solidFill>
              </a:rPr>
              <a:t>up to 20 </a:t>
            </a:r>
            <a:r>
              <a:rPr lang="en-US" i="1" dirty="0" err="1">
                <a:solidFill>
                  <a:srgbClr val="FF0000"/>
                </a:solidFill>
              </a:rPr>
              <a:t>sq</a:t>
            </a:r>
            <a:r>
              <a:rPr lang="en-US" i="1" dirty="0">
                <a:solidFill>
                  <a:srgbClr val="FF0000"/>
                </a:solidFill>
              </a:rPr>
              <a:t> </a:t>
            </a:r>
            <a:r>
              <a:rPr lang="en-US" i="1" dirty="0" err="1">
                <a:solidFill>
                  <a:srgbClr val="FF0000"/>
                </a:solidFill>
              </a:rPr>
              <a:t>ft</a:t>
            </a:r>
            <a:r>
              <a:rPr lang="en-US" i="1" dirty="0"/>
              <a:t> (1.86 </a:t>
            </a:r>
            <a:r>
              <a:rPr lang="en-US" i="1" dirty="0" err="1"/>
              <a:t>sq</a:t>
            </a:r>
            <a:r>
              <a:rPr lang="en-US" i="1" dirty="0"/>
              <a:t> m) per 1,000 chicks </a:t>
            </a:r>
            <a:endParaRPr lang="en-US" i="1" dirty="0" smtClean="0"/>
          </a:p>
          <a:p>
            <a:pPr algn="just"/>
            <a:r>
              <a:rPr lang="en-US" i="1" dirty="0" smtClean="0"/>
              <a:t>Using </a:t>
            </a:r>
            <a:r>
              <a:rPr lang="en-US" i="1" dirty="0"/>
              <a:t>a hypothetical hatchery with a capacity of 1,663,200 eggs set per week, on a 4 day per week hatching </a:t>
            </a:r>
            <a:r>
              <a:rPr lang="en-US" i="1" dirty="0" smtClean="0"/>
              <a:t>schedule</a:t>
            </a:r>
          </a:p>
          <a:p>
            <a:pPr algn="just"/>
            <a:r>
              <a:rPr lang="en-US" i="1" dirty="0" smtClean="0"/>
              <a:t>The </a:t>
            </a:r>
            <a:r>
              <a:rPr lang="en-US" i="1" dirty="0"/>
              <a:t>chick room would have to handle approximately 341,000 chicks per </a:t>
            </a:r>
            <a:r>
              <a:rPr lang="en-US" i="1" dirty="0" smtClean="0"/>
              <a:t>hatch</a:t>
            </a:r>
          </a:p>
          <a:p>
            <a:pPr algn="just"/>
            <a:r>
              <a:rPr lang="en-US" i="1" dirty="0" smtClean="0"/>
              <a:t>On </a:t>
            </a:r>
            <a:r>
              <a:rPr lang="en-US" i="1" dirty="0"/>
              <a:t>this schedule, the chick room should be sized at approximately 4,400 </a:t>
            </a:r>
            <a:r>
              <a:rPr lang="en-US" i="1" dirty="0" err="1"/>
              <a:t>sq</a:t>
            </a:r>
            <a:r>
              <a:rPr lang="en-US" i="1" dirty="0"/>
              <a:t> </a:t>
            </a:r>
            <a:r>
              <a:rPr lang="en-US" i="1" dirty="0" err="1"/>
              <a:t>ft</a:t>
            </a:r>
            <a:r>
              <a:rPr lang="en-US" i="1" dirty="0"/>
              <a:t> (409 </a:t>
            </a:r>
            <a:r>
              <a:rPr lang="en-US" i="1" dirty="0" err="1"/>
              <a:t>sq</a:t>
            </a:r>
            <a:r>
              <a:rPr lang="en-US" i="1" dirty="0"/>
              <a:t> m).</a:t>
            </a:r>
          </a:p>
          <a:p>
            <a:pPr algn="just"/>
            <a:endParaRPr lang="en-US" i="1" dirty="0"/>
          </a:p>
        </p:txBody>
      </p:sp>
    </p:spTree>
    <p:extLst>
      <p:ext uri="{BB962C8B-B14F-4D97-AF65-F5344CB8AC3E}">
        <p14:creationId xmlns:p14="http://schemas.microsoft.com/office/powerpoint/2010/main" val="1978380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sz="2800" b="1" i="1" dirty="0" smtClean="0"/>
              <a:t>7.	Wash </a:t>
            </a:r>
            <a:r>
              <a:rPr lang="en-US" sz="2800" b="1" i="1" dirty="0"/>
              <a:t>room or chick take-off </a:t>
            </a:r>
            <a:r>
              <a:rPr lang="en-US" sz="2800" b="1" i="1" dirty="0" smtClean="0"/>
              <a:t>room</a:t>
            </a:r>
          </a:p>
          <a:p>
            <a:pPr algn="just"/>
            <a:r>
              <a:rPr lang="en-US" i="1" dirty="0"/>
              <a:t>Base the room size for this area on the maximum number of hatcher buggies that will be stored in it at any one </a:t>
            </a:r>
            <a:r>
              <a:rPr lang="en-US" i="1" dirty="0" smtClean="0"/>
              <a:t>time</a:t>
            </a:r>
          </a:p>
          <a:p>
            <a:pPr algn="just"/>
            <a:r>
              <a:rPr lang="en-US" i="1" dirty="0" smtClean="0"/>
              <a:t>Allow </a:t>
            </a:r>
            <a:r>
              <a:rPr lang="en-US" i="1" dirty="0"/>
              <a:t>space for the tray washer, buggy washer, vacuum waste system, and any automation </a:t>
            </a:r>
            <a:r>
              <a:rPr lang="en-US" i="1" dirty="0" smtClean="0"/>
              <a:t>equipment</a:t>
            </a:r>
          </a:p>
          <a:p>
            <a:pPr algn="just"/>
            <a:r>
              <a:rPr lang="en-US" i="1" dirty="0" smtClean="0"/>
              <a:t>If </a:t>
            </a:r>
            <a:r>
              <a:rPr lang="en-US" i="1" dirty="0"/>
              <a:t>the wash room has a chick take-off window, a vacuum or auger system for waste removal should be located in front of the </a:t>
            </a:r>
            <a:r>
              <a:rPr lang="en-US" i="1" dirty="0" smtClean="0"/>
              <a:t>window</a:t>
            </a:r>
          </a:p>
          <a:p>
            <a:pPr algn="just"/>
            <a:r>
              <a:rPr lang="en-US" i="1" dirty="0" smtClean="0"/>
              <a:t>A </a:t>
            </a:r>
            <a:r>
              <a:rPr lang="en-US" i="1" dirty="0"/>
              <a:t>separate refuse area, usually outside the building, will be necessary for storage and removal of the </a:t>
            </a:r>
            <a:r>
              <a:rPr lang="en-US" i="1" dirty="0" smtClean="0"/>
              <a:t>waste</a:t>
            </a:r>
            <a:endParaRPr lang="en-US" i="1" dirty="0"/>
          </a:p>
          <a:p>
            <a:pPr algn="just"/>
            <a:endParaRPr lang="en-US" i="1" dirty="0"/>
          </a:p>
        </p:txBody>
      </p:sp>
    </p:spTree>
    <p:extLst>
      <p:ext uri="{BB962C8B-B14F-4D97-AF65-F5344CB8AC3E}">
        <p14:creationId xmlns:p14="http://schemas.microsoft.com/office/powerpoint/2010/main" val="60450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lstStyle/>
          <a:p>
            <a:pPr algn="just"/>
            <a:r>
              <a:rPr lang="en-US" i="1" dirty="0"/>
              <a:t>Farm egg buggies will also be washed in this </a:t>
            </a:r>
            <a:r>
              <a:rPr lang="en-US" i="1" dirty="0" smtClean="0"/>
              <a:t>room</a:t>
            </a:r>
          </a:p>
          <a:p>
            <a:pPr algn="just"/>
            <a:r>
              <a:rPr lang="en-US" i="1" dirty="0" smtClean="0"/>
              <a:t>The </a:t>
            </a:r>
            <a:r>
              <a:rPr lang="en-US" i="1" dirty="0"/>
              <a:t>buggy washer should be designed to handle farm buggies filled with </a:t>
            </a:r>
            <a:r>
              <a:rPr lang="en-US" i="1" dirty="0" smtClean="0"/>
              <a:t>flats</a:t>
            </a:r>
          </a:p>
          <a:p>
            <a:pPr algn="just"/>
            <a:r>
              <a:rPr lang="en-US" i="1" dirty="0" smtClean="0"/>
              <a:t>Allow </a:t>
            </a:r>
            <a:r>
              <a:rPr lang="en-US" i="1" dirty="0">
                <a:solidFill>
                  <a:srgbClr val="FF0000"/>
                </a:solidFill>
              </a:rPr>
              <a:t>6 </a:t>
            </a:r>
            <a:r>
              <a:rPr lang="en-US" i="1" dirty="0" err="1">
                <a:solidFill>
                  <a:srgbClr val="FF0000"/>
                </a:solidFill>
              </a:rPr>
              <a:t>sq</a:t>
            </a:r>
            <a:r>
              <a:rPr lang="en-US" i="1" dirty="0">
                <a:solidFill>
                  <a:srgbClr val="FF0000"/>
                </a:solidFill>
              </a:rPr>
              <a:t> </a:t>
            </a:r>
            <a:r>
              <a:rPr lang="en-US" i="1" dirty="0" err="1">
                <a:solidFill>
                  <a:srgbClr val="FF0000"/>
                </a:solidFill>
              </a:rPr>
              <a:t>ft</a:t>
            </a:r>
            <a:r>
              <a:rPr lang="en-US" i="1" dirty="0">
                <a:solidFill>
                  <a:srgbClr val="FF0000"/>
                </a:solidFill>
              </a:rPr>
              <a:t> (0.56 </a:t>
            </a:r>
            <a:r>
              <a:rPr lang="en-US" i="1" dirty="0" err="1">
                <a:solidFill>
                  <a:srgbClr val="FF0000"/>
                </a:solidFill>
              </a:rPr>
              <a:t>sq</a:t>
            </a:r>
            <a:r>
              <a:rPr lang="en-US" i="1" dirty="0">
                <a:solidFill>
                  <a:srgbClr val="FF0000"/>
                </a:solidFill>
              </a:rPr>
              <a:t> m) per 1,000 chicks</a:t>
            </a:r>
            <a:r>
              <a:rPr lang="en-US" i="1" dirty="0"/>
              <a:t> hatched, or 12 </a:t>
            </a:r>
            <a:r>
              <a:rPr lang="en-US" i="1" dirty="0" err="1"/>
              <a:t>sq</a:t>
            </a:r>
            <a:r>
              <a:rPr lang="en-US" i="1" dirty="0"/>
              <a:t> </a:t>
            </a:r>
            <a:r>
              <a:rPr lang="en-US" i="1" dirty="0" err="1"/>
              <a:t>ft</a:t>
            </a:r>
            <a:r>
              <a:rPr lang="en-US" i="1" dirty="0"/>
              <a:t> (1.12 </a:t>
            </a:r>
            <a:r>
              <a:rPr lang="en-US" i="1" dirty="0" err="1"/>
              <a:t>sq</a:t>
            </a:r>
            <a:r>
              <a:rPr lang="en-US" i="1" dirty="0"/>
              <a:t> m) times the total number of hatcher buggies per hatch day, plus adequate space for cleaning, take-off, and automation </a:t>
            </a:r>
            <a:r>
              <a:rPr lang="en-US" i="1" dirty="0" smtClean="0"/>
              <a:t>equipment</a:t>
            </a:r>
            <a:endParaRPr lang="en-US" i="1" dirty="0"/>
          </a:p>
          <a:p>
            <a:pPr algn="just"/>
            <a:endParaRPr lang="en-US" i="1" dirty="0"/>
          </a:p>
        </p:txBody>
      </p:sp>
    </p:spTree>
    <p:extLst>
      <p:ext uri="{BB962C8B-B14F-4D97-AF65-F5344CB8AC3E}">
        <p14:creationId xmlns:p14="http://schemas.microsoft.com/office/powerpoint/2010/main" val="1388610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lstStyle/>
          <a:p>
            <a:pPr marL="0" indent="0" algn="ctr">
              <a:buNone/>
            </a:pPr>
            <a:r>
              <a:rPr lang="en-US" sz="2800" b="1" i="1" dirty="0" smtClean="0"/>
              <a:t>8.	</a:t>
            </a:r>
            <a:r>
              <a:rPr lang="en-US" sz="2800" b="1" i="1" u="sng" dirty="0" smtClean="0"/>
              <a:t>Clean </a:t>
            </a:r>
            <a:r>
              <a:rPr lang="en-US" sz="2800" b="1" i="1" u="sng" dirty="0"/>
              <a:t>tray </a:t>
            </a:r>
            <a:r>
              <a:rPr lang="en-US" sz="2800" b="1" i="1" u="sng" dirty="0" smtClean="0"/>
              <a:t>room</a:t>
            </a:r>
            <a:endParaRPr lang="en-US" sz="2800" b="1" i="1" u="sng" dirty="0"/>
          </a:p>
          <a:p>
            <a:r>
              <a:rPr lang="en-US" i="1" dirty="0" smtClean="0"/>
              <a:t>A </a:t>
            </a:r>
            <a:r>
              <a:rPr lang="en-US" i="1" dirty="0"/>
              <a:t>clean tray room should be adjacent to the tray wash room and should hold all the clean trays and buggies (for one day's hatch) until hatcher rooms have been cleaned and </a:t>
            </a:r>
            <a:r>
              <a:rPr lang="en-US" i="1" dirty="0" smtClean="0"/>
              <a:t>sanitized</a:t>
            </a:r>
          </a:p>
          <a:p>
            <a:r>
              <a:rPr lang="en-US" i="1" dirty="0" smtClean="0"/>
              <a:t>This </a:t>
            </a:r>
            <a:r>
              <a:rPr lang="en-US" i="1" dirty="0"/>
              <a:t>room should be sized for </a:t>
            </a:r>
            <a:r>
              <a:rPr lang="en-US" i="1" dirty="0">
                <a:solidFill>
                  <a:srgbClr val="FF0000"/>
                </a:solidFill>
              </a:rPr>
              <a:t>15 </a:t>
            </a:r>
            <a:r>
              <a:rPr lang="en-US" i="1" dirty="0" err="1">
                <a:solidFill>
                  <a:srgbClr val="FF0000"/>
                </a:solidFill>
              </a:rPr>
              <a:t>sq</a:t>
            </a:r>
            <a:r>
              <a:rPr lang="en-US" i="1" dirty="0">
                <a:solidFill>
                  <a:srgbClr val="FF0000"/>
                </a:solidFill>
              </a:rPr>
              <a:t> </a:t>
            </a:r>
            <a:r>
              <a:rPr lang="en-US" i="1" dirty="0" err="1">
                <a:solidFill>
                  <a:srgbClr val="FF0000"/>
                </a:solidFill>
              </a:rPr>
              <a:t>ft</a:t>
            </a:r>
            <a:r>
              <a:rPr lang="en-US" i="1" dirty="0">
                <a:solidFill>
                  <a:srgbClr val="FF0000"/>
                </a:solidFill>
              </a:rPr>
              <a:t> (1.4 </a:t>
            </a:r>
            <a:r>
              <a:rPr lang="en-US" i="1" dirty="0" err="1">
                <a:solidFill>
                  <a:srgbClr val="FF0000"/>
                </a:solidFill>
              </a:rPr>
              <a:t>sq</a:t>
            </a:r>
            <a:r>
              <a:rPr lang="en-US" i="1" dirty="0">
                <a:solidFill>
                  <a:srgbClr val="FF0000"/>
                </a:solidFill>
              </a:rPr>
              <a:t> m) for each buggy</a:t>
            </a:r>
            <a:r>
              <a:rPr lang="en-US" i="1" dirty="0"/>
              <a:t> stored on hatch </a:t>
            </a:r>
            <a:r>
              <a:rPr lang="en-US" i="1" dirty="0" smtClean="0"/>
              <a:t>day</a:t>
            </a:r>
          </a:p>
          <a:p>
            <a:r>
              <a:rPr lang="en-US" i="1" dirty="0" smtClean="0"/>
              <a:t>To </a:t>
            </a:r>
            <a:r>
              <a:rPr lang="en-US" i="1" dirty="0"/>
              <a:t>reduce workload, locate the tray washer so that trays can be conveyed directly into the clean </a:t>
            </a:r>
            <a:r>
              <a:rPr lang="en-US" i="1" dirty="0" smtClean="0"/>
              <a:t>room</a:t>
            </a:r>
            <a:endParaRPr lang="en-US" i="1" dirty="0"/>
          </a:p>
          <a:p>
            <a:endParaRPr lang="en-US" i="1" dirty="0"/>
          </a:p>
        </p:txBody>
      </p:sp>
    </p:spTree>
    <p:extLst>
      <p:ext uri="{BB962C8B-B14F-4D97-AF65-F5344CB8AC3E}">
        <p14:creationId xmlns:p14="http://schemas.microsoft.com/office/powerpoint/2010/main" val="166752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DESIGNING THE HATCHERY VENTILATION SYSTEM</a:t>
            </a:r>
          </a:p>
        </p:txBody>
      </p:sp>
      <p:sp>
        <p:nvSpPr>
          <p:cNvPr id="3" name="Content Placeholder 2"/>
          <p:cNvSpPr>
            <a:spLocks noGrp="1"/>
          </p:cNvSpPr>
          <p:nvPr>
            <p:ph idx="1"/>
          </p:nvPr>
        </p:nvSpPr>
        <p:spPr/>
        <p:txBody>
          <a:bodyPr>
            <a:normAutofit/>
          </a:bodyPr>
          <a:lstStyle/>
          <a:p>
            <a:pPr marL="514350" indent="-514350">
              <a:buFont typeface="+mj-lt"/>
              <a:buAutoNum type="alphaUcPeriod"/>
            </a:pPr>
            <a:r>
              <a:rPr lang="en-US" b="1" i="1" dirty="0" smtClean="0"/>
              <a:t>Basic Principles</a:t>
            </a:r>
          </a:p>
          <a:p>
            <a:pPr marL="514350" indent="-514350">
              <a:buFont typeface="+mj-lt"/>
              <a:buAutoNum type="alphaUcPeriod"/>
            </a:pPr>
            <a:r>
              <a:rPr lang="en-US" b="1" dirty="0"/>
              <a:t>Air Conditioning Units </a:t>
            </a:r>
            <a:r>
              <a:rPr lang="en-US" b="1" dirty="0" err="1"/>
              <a:t>vs</a:t>
            </a:r>
            <a:r>
              <a:rPr lang="en-US" b="1" dirty="0"/>
              <a:t> Evaporative Cooling</a:t>
            </a:r>
          </a:p>
          <a:p>
            <a:pPr marL="514350" indent="-514350">
              <a:buFont typeface="+mj-lt"/>
              <a:buAutoNum type="alphaUcPeriod"/>
            </a:pPr>
            <a:r>
              <a:rPr lang="en-US" b="1" dirty="0" smtClean="0"/>
              <a:t>Incubator </a:t>
            </a:r>
            <a:r>
              <a:rPr lang="en-US" b="1" dirty="0"/>
              <a:t>and Hatcher Exhaust Systems</a:t>
            </a:r>
          </a:p>
          <a:p>
            <a:pPr marL="514350" indent="-514350">
              <a:buFont typeface="+mj-lt"/>
              <a:buAutoNum type="alphaUcPeriod"/>
            </a:pPr>
            <a:r>
              <a:rPr lang="en-US" b="1" dirty="0"/>
              <a:t>Room Ventilation Recommendations</a:t>
            </a:r>
          </a:p>
          <a:p>
            <a:pPr marL="0" indent="0" algn="ctr">
              <a:buNone/>
            </a:pPr>
            <a:endParaRPr lang="en-US" b="1" i="1" dirty="0"/>
          </a:p>
          <a:p>
            <a:pPr algn="just"/>
            <a:endParaRPr lang="en-US" i="1" dirty="0"/>
          </a:p>
        </p:txBody>
      </p:sp>
    </p:spTree>
    <p:extLst>
      <p:ext uri="{BB962C8B-B14F-4D97-AF65-F5344CB8AC3E}">
        <p14:creationId xmlns:p14="http://schemas.microsoft.com/office/powerpoint/2010/main" val="36422141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A.	Basic Principles</a:t>
            </a:r>
            <a:endParaRPr lang="en-US" dirty="0"/>
          </a:p>
        </p:txBody>
      </p:sp>
      <p:sp>
        <p:nvSpPr>
          <p:cNvPr id="3" name="Content Placeholder 2"/>
          <p:cNvSpPr>
            <a:spLocks noGrp="1"/>
          </p:cNvSpPr>
          <p:nvPr>
            <p:ph idx="1"/>
          </p:nvPr>
        </p:nvSpPr>
        <p:spPr/>
        <p:txBody>
          <a:bodyPr/>
          <a:lstStyle/>
          <a:p>
            <a:pPr algn="just"/>
            <a:r>
              <a:rPr lang="en-US" i="1" dirty="0"/>
              <a:t>Proper hatchery ventilation is important to obtain the best possible has high quality chicks</a:t>
            </a:r>
          </a:p>
          <a:p>
            <a:pPr algn="just"/>
            <a:r>
              <a:rPr lang="en-US" i="1" dirty="0"/>
              <a:t>Do not rely on natural ventilation</a:t>
            </a:r>
          </a:p>
          <a:p>
            <a:pPr algn="just"/>
            <a:r>
              <a:rPr lang="en-US" i="1" dirty="0"/>
              <a:t>Each room should have its own system for heating, cooling, and ventilation and controls </a:t>
            </a:r>
          </a:p>
          <a:p>
            <a:pPr algn="just"/>
            <a:r>
              <a:rPr lang="en-US" i="1" dirty="0"/>
              <a:t>Create different pressure different rooms</a:t>
            </a:r>
          </a:p>
          <a:p>
            <a:pPr algn="just"/>
            <a:r>
              <a:rPr lang="en-US" i="1" dirty="0"/>
              <a:t>Air in a hatchery is replenished frequently </a:t>
            </a:r>
          </a:p>
          <a:p>
            <a:endParaRPr lang="en-US" dirty="0"/>
          </a:p>
        </p:txBody>
      </p:sp>
    </p:spTree>
    <p:extLst>
      <p:ext uri="{BB962C8B-B14F-4D97-AF65-F5344CB8AC3E}">
        <p14:creationId xmlns:p14="http://schemas.microsoft.com/office/powerpoint/2010/main" val="6142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2.	Set </a:t>
            </a:r>
            <a:r>
              <a:rPr lang="en-US" b="1" dirty="0"/>
              <a:t>a Production </a:t>
            </a:r>
            <a:r>
              <a:rPr lang="en-US" b="1" dirty="0" smtClean="0"/>
              <a:t>Capacity</a:t>
            </a:r>
            <a:endParaRPr lang="en-US" dirty="0"/>
          </a:p>
        </p:txBody>
      </p:sp>
      <p:sp>
        <p:nvSpPr>
          <p:cNvPr id="3" name="Content Placeholder 2"/>
          <p:cNvSpPr>
            <a:spLocks noGrp="1"/>
          </p:cNvSpPr>
          <p:nvPr>
            <p:ph idx="1"/>
          </p:nvPr>
        </p:nvSpPr>
        <p:spPr/>
        <p:txBody>
          <a:bodyPr>
            <a:normAutofit lnSpcReduction="10000"/>
          </a:bodyPr>
          <a:lstStyle/>
          <a:p>
            <a:pPr algn="just"/>
            <a:r>
              <a:rPr lang="en-US" i="1" dirty="0"/>
              <a:t>Future requirements</a:t>
            </a:r>
          </a:p>
          <a:p>
            <a:pPr algn="just"/>
            <a:r>
              <a:rPr lang="en-US" i="1" dirty="0"/>
              <a:t>Design and construct the hatchery with a final production capacity as a goal</a:t>
            </a:r>
          </a:p>
          <a:p>
            <a:pPr algn="just"/>
            <a:r>
              <a:rPr lang="en-US" i="1" dirty="0"/>
              <a:t>If the objective is for the hatchery to produce one million birds per week, a specific number of incubators and hatchers are required</a:t>
            </a:r>
          </a:p>
          <a:p>
            <a:pPr algn="just"/>
            <a:r>
              <a:rPr lang="en-US" i="1" dirty="0"/>
              <a:t>These machines, in turn, require a specific amount of space. Likewise, the size of egg storage, processing areas, and mechanical room will all be relative to production capacity; as will the cost, of ventilation, plumbing, electrical, and mechanical systems</a:t>
            </a:r>
          </a:p>
          <a:p>
            <a:pPr algn="just"/>
            <a:endParaRPr lang="en-US" i="1" dirty="0"/>
          </a:p>
        </p:txBody>
      </p:sp>
    </p:spTree>
    <p:extLst>
      <p:ext uri="{BB962C8B-B14F-4D97-AF65-F5344CB8AC3E}">
        <p14:creationId xmlns:p14="http://schemas.microsoft.com/office/powerpoint/2010/main" val="156753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	</a:t>
            </a:r>
            <a:r>
              <a:rPr lang="en-US" b="1" i="1" dirty="0"/>
              <a:t>Air Conditioning Units </a:t>
            </a:r>
            <a:r>
              <a:rPr lang="en-US" b="1" i="1" dirty="0" err="1"/>
              <a:t>vs</a:t>
            </a:r>
            <a:r>
              <a:rPr lang="en-US" b="1" i="1" dirty="0"/>
              <a:t> Evaporative </a:t>
            </a:r>
            <a:r>
              <a:rPr lang="en-US" b="1" i="1" dirty="0" smtClean="0"/>
              <a:t>Cooling</a:t>
            </a:r>
            <a:endParaRPr lang="en-US" dirty="0"/>
          </a:p>
        </p:txBody>
      </p:sp>
      <p:sp>
        <p:nvSpPr>
          <p:cNvPr id="3" name="Content Placeholder 2"/>
          <p:cNvSpPr>
            <a:spLocks noGrp="1"/>
          </p:cNvSpPr>
          <p:nvPr>
            <p:ph idx="1"/>
          </p:nvPr>
        </p:nvSpPr>
        <p:spPr>
          <a:xfrm>
            <a:off x="457200" y="1905000"/>
            <a:ext cx="8229600" cy="4389120"/>
          </a:xfrm>
        </p:spPr>
        <p:txBody>
          <a:bodyPr/>
          <a:lstStyle/>
          <a:p>
            <a:pPr algn="just"/>
            <a:r>
              <a:rPr lang="en-US" i="1" dirty="0" smtClean="0"/>
              <a:t>Incubators (</a:t>
            </a:r>
            <a:r>
              <a:rPr lang="en-US" i="1" dirty="0"/>
              <a:t>setters and hatchers) are designed to operate under </a:t>
            </a:r>
            <a:r>
              <a:rPr lang="en-US" i="1" dirty="0" smtClean="0"/>
              <a:t>room </a:t>
            </a:r>
            <a:r>
              <a:rPr lang="en-US" i="1" dirty="0"/>
              <a:t>conditions where temperature (</a:t>
            </a:r>
            <a:r>
              <a:rPr lang="en-US" i="1" dirty="0">
                <a:solidFill>
                  <a:srgbClr val="FF0000"/>
                </a:solidFill>
              </a:rPr>
              <a:t>78° to 80°F; 26° to 27°C</a:t>
            </a:r>
            <a:r>
              <a:rPr lang="en-US" i="1" dirty="0"/>
              <a:t>) and relative humidity (</a:t>
            </a:r>
            <a:r>
              <a:rPr lang="en-US" i="1" dirty="0">
                <a:solidFill>
                  <a:srgbClr val="FF0000"/>
                </a:solidFill>
              </a:rPr>
              <a:t>from 45 to 55% </a:t>
            </a:r>
            <a:r>
              <a:rPr lang="en-US" i="1" dirty="0"/>
              <a:t>in the setter room and from </a:t>
            </a:r>
            <a:r>
              <a:rPr lang="en-US" i="1" dirty="0">
                <a:solidFill>
                  <a:srgbClr val="FF0000"/>
                </a:solidFill>
              </a:rPr>
              <a:t>60 to 70% </a:t>
            </a:r>
            <a:r>
              <a:rPr lang="en-US" i="1" dirty="0"/>
              <a:t>in the </a:t>
            </a:r>
            <a:r>
              <a:rPr lang="en-US" i="1" dirty="0" smtClean="0"/>
              <a:t>hatcher </a:t>
            </a:r>
            <a:r>
              <a:rPr lang="en-US" i="1" dirty="0"/>
              <a:t>room) </a:t>
            </a:r>
            <a:endParaRPr lang="en-US" i="1" dirty="0" smtClean="0"/>
          </a:p>
          <a:p>
            <a:pPr algn="just"/>
            <a:r>
              <a:rPr lang="en-US" i="1" dirty="0" smtClean="0"/>
              <a:t>To control </a:t>
            </a:r>
            <a:r>
              <a:rPr lang="en-US" i="1" dirty="0"/>
              <a:t>room environments </a:t>
            </a:r>
            <a:r>
              <a:rPr lang="en-US" i="1" dirty="0" smtClean="0"/>
              <a:t>there are </a:t>
            </a:r>
            <a:r>
              <a:rPr lang="en-US" i="1" dirty="0"/>
              <a:t>two types of ventilation </a:t>
            </a:r>
            <a:r>
              <a:rPr lang="en-US" i="1" dirty="0" smtClean="0"/>
              <a:t>systems: </a:t>
            </a:r>
          </a:p>
          <a:p>
            <a:pPr lvl="1" algn="just"/>
            <a:r>
              <a:rPr lang="en-US" i="1" dirty="0" smtClean="0"/>
              <a:t>the </a:t>
            </a:r>
            <a:r>
              <a:rPr lang="en-US" i="1" dirty="0"/>
              <a:t>air conditioning combination unit </a:t>
            </a:r>
            <a:endParaRPr lang="en-US" i="1" dirty="0" smtClean="0"/>
          </a:p>
          <a:p>
            <a:pPr lvl="1" algn="just"/>
            <a:r>
              <a:rPr lang="en-US" i="1" dirty="0" smtClean="0"/>
              <a:t>the </a:t>
            </a:r>
            <a:r>
              <a:rPr lang="en-US" i="1" dirty="0"/>
              <a:t>evaporative cooling/ heating unit</a:t>
            </a:r>
          </a:p>
        </p:txBody>
      </p:sp>
    </p:spTree>
    <p:extLst>
      <p:ext uri="{BB962C8B-B14F-4D97-AF65-F5344CB8AC3E}">
        <p14:creationId xmlns:p14="http://schemas.microsoft.com/office/powerpoint/2010/main" val="185600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a:xfrm>
            <a:off x="457200" y="1935480"/>
            <a:ext cx="8229600" cy="4770120"/>
          </a:xfrm>
        </p:spPr>
        <p:txBody>
          <a:bodyPr>
            <a:normAutofit fontScale="92500" lnSpcReduction="20000"/>
          </a:bodyPr>
          <a:lstStyle/>
          <a:p>
            <a:pPr algn="just"/>
            <a:r>
              <a:rPr lang="en-US" i="1" dirty="0"/>
              <a:t>In the combination unit, functions of </a:t>
            </a:r>
            <a:r>
              <a:rPr lang="en-US" i="1" dirty="0">
                <a:solidFill>
                  <a:srgbClr val="FF0000"/>
                </a:solidFill>
              </a:rPr>
              <a:t>heating and air conditioning </a:t>
            </a:r>
            <a:r>
              <a:rPr lang="en-US" i="1" dirty="0"/>
              <a:t>are combined in one packaged </a:t>
            </a:r>
            <a:r>
              <a:rPr lang="en-US" i="1" dirty="0" smtClean="0"/>
              <a:t>unit</a:t>
            </a:r>
          </a:p>
          <a:p>
            <a:pPr algn="just"/>
            <a:r>
              <a:rPr lang="en-US" i="1" dirty="0" smtClean="0"/>
              <a:t>In </a:t>
            </a:r>
            <a:r>
              <a:rPr lang="en-US" i="1" dirty="0"/>
              <a:t>the evaporative cooling/heating unit, the </a:t>
            </a:r>
            <a:r>
              <a:rPr lang="en-US" i="1" dirty="0">
                <a:solidFill>
                  <a:srgbClr val="FF0000"/>
                </a:solidFill>
              </a:rPr>
              <a:t>cooling and heating functions</a:t>
            </a:r>
            <a:r>
              <a:rPr lang="en-US" i="1" dirty="0"/>
              <a:t> are performed by two different units, evaporative coolers and makeup air </a:t>
            </a:r>
            <a:r>
              <a:rPr lang="en-US" i="1" dirty="0" smtClean="0"/>
              <a:t>heaters</a:t>
            </a:r>
          </a:p>
          <a:p>
            <a:pPr algn="just"/>
            <a:r>
              <a:rPr lang="en-US" i="1" dirty="0"/>
              <a:t>In cooler climates and seasons, a heating unit(s) is required to supply tempered air </a:t>
            </a:r>
            <a:endParaRPr lang="en-US" i="1" dirty="0" smtClean="0"/>
          </a:p>
          <a:p>
            <a:pPr algn="just"/>
            <a:r>
              <a:rPr lang="en-US" i="1" dirty="0" smtClean="0"/>
              <a:t>A </a:t>
            </a:r>
            <a:r>
              <a:rPr lang="en-US" i="1" dirty="0">
                <a:solidFill>
                  <a:srgbClr val="00B0F0"/>
                </a:solidFill>
              </a:rPr>
              <a:t>roof-mounted heating </a:t>
            </a:r>
            <a:r>
              <a:rPr lang="en-US" i="1" dirty="0"/>
              <a:t>/ make-up air unit is ideal </a:t>
            </a:r>
            <a:endParaRPr lang="en-US" i="1" dirty="0" smtClean="0"/>
          </a:p>
          <a:p>
            <a:pPr algn="just"/>
            <a:r>
              <a:rPr lang="en-US" i="1" dirty="0" smtClean="0"/>
              <a:t>Caution </a:t>
            </a:r>
            <a:r>
              <a:rPr lang="en-US" i="1" dirty="0"/>
              <a:t>must be taken to properly balance incoming and exhaust air supplied by the heating and cooling systems so as not to disturb the </a:t>
            </a:r>
            <a:r>
              <a:rPr lang="en-US" i="1" dirty="0">
                <a:solidFill>
                  <a:srgbClr val="C00000"/>
                </a:solidFill>
              </a:rPr>
              <a:t>various pressure differences </a:t>
            </a:r>
            <a:r>
              <a:rPr lang="en-US" i="1" dirty="0"/>
              <a:t>among the rooms in the </a:t>
            </a:r>
            <a:r>
              <a:rPr lang="en-US" i="1" dirty="0" smtClean="0"/>
              <a:t>hatchery</a:t>
            </a:r>
          </a:p>
          <a:p>
            <a:pPr algn="just"/>
            <a:r>
              <a:rPr lang="en-US" i="1" dirty="0" smtClean="0"/>
              <a:t>During </a:t>
            </a:r>
            <a:r>
              <a:rPr lang="en-US" i="1" dirty="0"/>
              <a:t>heating </a:t>
            </a:r>
            <a:r>
              <a:rPr lang="en-US" i="1" dirty="0" smtClean="0"/>
              <a:t>in </a:t>
            </a:r>
            <a:r>
              <a:rPr lang="en-US" i="1" dirty="0"/>
              <a:t>dry seasons or climates, a humidification system is </a:t>
            </a:r>
            <a:r>
              <a:rPr lang="en-US" i="1" dirty="0" smtClean="0"/>
              <a:t>necessary</a:t>
            </a:r>
          </a:p>
          <a:p>
            <a:pPr algn="just"/>
            <a:endParaRPr lang="en-US" i="1" dirty="0"/>
          </a:p>
        </p:txBody>
      </p:sp>
    </p:spTree>
    <p:extLst>
      <p:ext uri="{BB962C8B-B14F-4D97-AF65-F5344CB8AC3E}">
        <p14:creationId xmlns:p14="http://schemas.microsoft.com/office/powerpoint/2010/main" val="2247017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C.	Incubator </a:t>
            </a:r>
            <a:r>
              <a:rPr lang="en-US" b="1" i="1" dirty="0"/>
              <a:t>and Hatcher Exhaust </a:t>
            </a:r>
            <a:r>
              <a:rPr lang="en-US" b="1" i="1" dirty="0" smtClean="0"/>
              <a:t>Systems</a:t>
            </a:r>
            <a:endParaRPr lang="en-US" i="1" dirty="0"/>
          </a:p>
        </p:txBody>
      </p:sp>
      <p:sp>
        <p:nvSpPr>
          <p:cNvPr id="3" name="Content Placeholder 2"/>
          <p:cNvSpPr>
            <a:spLocks noGrp="1"/>
          </p:cNvSpPr>
          <p:nvPr>
            <p:ph idx="1"/>
          </p:nvPr>
        </p:nvSpPr>
        <p:spPr/>
        <p:txBody>
          <a:bodyPr/>
          <a:lstStyle/>
          <a:p>
            <a:pPr algn="just"/>
            <a:r>
              <a:rPr lang="en-US" i="1" dirty="0" smtClean="0"/>
              <a:t>Air must not </a:t>
            </a:r>
            <a:r>
              <a:rPr lang="en-US" i="1" dirty="0"/>
              <a:t>be exhausted to the </a:t>
            </a:r>
            <a:r>
              <a:rPr lang="en-US" i="1" dirty="0" smtClean="0"/>
              <a:t>outside </a:t>
            </a:r>
            <a:r>
              <a:rPr lang="en-US" i="1" dirty="0"/>
              <a:t>not near the fresh air intakes of the ventilation </a:t>
            </a:r>
            <a:r>
              <a:rPr lang="en-US" i="1" dirty="0" smtClean="0"/>
              <a:t>equipment</a:t>
            </a:r>
          </a:p>
          <a:p>
            <a:pPr algn="just"/>
            <a:r>
              <a:rPr lang="en-US" i="1" dirty="0" smtClean="0"/>
              <a:t>Use </a:t>
            </a:r>
            <a:r>
              <a:rPr lang="en-US" i="1" dirty="0"/>
              <a:t>a mechanical exhaust system to remove the air from the </a:t>
            </a:r>
            <a:r>
              <a:rPr lang="en-US" i="1" dirty="0" smtClean="0"/>
              <a:t>building.</a:t>
            </a:r>
          </a:p>
          <a:p>
            <a:pPr algn="just"/>
            <a:r>
              <a:rPr lang="en-US" i="1" dirty="0" smtClean="0"/>
              <a:t>There </a:t>
            </a:r>
            <a:r>
              <a:rPr lang="en-US" i="1" dirty="0"/>
              <a:t>are two general types of machine </a:t>
            </a:r>
            <a:r>
              <a:rPr lang="en-US" i="1" dirty="0" smtClean="0"/>
              <a:t>exhaust systems</a:t>
            </a:r>
            <a:r>
              <a:rPr lang="en-US" i="1" dirty="0"/>
              <a:t>: </a:t>
            </a:r>
            <a:endParaRPr lang="en-US" i="1" dirty="0" smtClean="0"/>
          </a:p>
          <a:p>
            <a:pPr marL="850392" lvl="1" indent="-457200" algn="just">
              <a:buFont typeface="+mj-lt"/>
              <a:buAutoNum type="alphaLcParenR"/>
            </a:pPr>
            <a:r>
              <a:rPr lang="en-US" i="1" dirty="0" smtClean="0">
                <a:solidFill>
                  <a:srgbClr val="C00000"/>
                </a:solidFill>
              </a:rPr>
              <a:t>exhaust </a:t>
            </a:r>
            <a:r>
              <a:rPr lang="en-US" i="1" dirty="0">
                <a:solidFill>
                  <a:srgbClr val="C00000"/>
                </a:solidFill>
              </a:rPr>
              <a:t>duct </a:t>
            </a:r>
            <a:endParaRPr lang="en-US" i="1" dirty="0" smtClean="0">
              <a:solidFill>
                <a:srgbClr val="C00000"/>
              </a:solidFill>
            </a:endParaRPr>
          </a:p>
          <a:p>
            <a:pPr marL="850392" lvl="1" indent="-457200" algn="just">
              <a:buFont typeface="+mj-lt"/>
              <a:buAutoNum type="alphaLcParenR"/>
            </a:pPr>
            <a:r>
              <a:rPr lang="en-US" i="1" dirty="0" smtClean="0">
                <a:solidFill>
                  <a:srgbClr val="C00000"/>
                </a:solidFill>
              </a:rPr>
              <a:t>exhaust plenums</a:t>
            </a:r>
          </a:p>
          <a:p>
            <a:pPr lvl="1" algn="just"/>
            <a:endParaRPr lang="en-US" i="1" dirty="0"/>
          </a:p>
          <a:p>
            <a:pPr algn="just"/>
            <a:endParaRPr lang="en-US" i="1" dirty="0"/>
          </a:p>
          <a:p>
            <a:pPr algn="just"/>
            <a:endParaRPr lang="en-US" i="1" dirty="0"/>
          </a:p>
        </p:txBody>
      </p:sp>
    </p:spTree>
    <p:extLst>
      <p:ext uri="{BB962C8B-B14F-4D97-AF65-F5344CB8AC3E}">
        <p14:creationId xmlns:p14="http://schemas.microsoft.com/office/powerpoint/2010/main" val="65840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a:xfrm>
            <a:off x="457200" y="1828800"/>
            <a:ext cx="8229600" cy="4800600"/>
          </a:xfrm>
        </p:spPr>
        <p:txBody>
          <a:bodyPr>
            <a:normAutofit fontScale="85000" lnSpcReduction="20000"/>
          </a:bodyPr>
          <a:lstStyle/>
          <a:p>
            <a:pPr marL="0" indent="0" algn="ctr">
              <a:buNone/>
            </a:pPr>
            <a:r>
              <a:rPr lang="en-US" b="1" i="1" dirty="0" smtClean="0"/>
              <a:t>a)	Exhaust ducts </a:t>
            </a:r>
          </a:p>
          <a:p>
            <a:pPr algn="just"/>
            <a:r>
              <a:rPr lang="en-US" i="1" dirty="0" smtClean="0"/>
              <a:t>The </a:t>
            </a:r>
            <a:r>
              <a:rPr lang="en-US" i="1" dirty="0"/>
              <a:t>main exhaust duct (a relatively large length of duo work) is normally suspended a few feet over the incubator or hatcher exhaust </a:t>
            </a:r>
            <a:r>
              <a:rPr lang="en-US" i="1" dirty="0" smtClean="0"/>
              <a:t>thimbles</a:t>
            </a:r>
          </a:p>
          <a:p>
            <a:pPr algn="just"/>
            <a:r>
              <a:rPr lang="en-US" i="1" dirty="0" smtClean="0"/>
              <a:t>Smaller </a:t>
            </a:r>
            <a:r>
              <a:rPr lang="en-US" i="1" dirty="0"/>
              <a:t>branch ducts or drops connect to the </a:t>
            </a:r>
            <a:r>
              <a:rPr lang="en-US" i="1" dirty="0" smtClean="0"/>
              <a:t>main </a:t>
            </a:r>
            <a:r>
              <a:rPr lang="en-US" i="1" dirty="0"/>
              <a:t>duct and extend down to within a few inches above the top of the machine exhaust </a:t>
            </a:r>
            <a:r>
              <a:rPr lang="en-US" i="1" dirty="0" smtClean="0"/>
              <a:t>thimbles</a:t>
            </a:r>
          </a:p>
          <a:p>
            <a:pPr algn="just"/>
            <a:r>
              <a:rPr lang="en-US" i="1" dirty="0" smtClean="0"/>
              <a:t>They </a:t>
            </a:r>
            <a:r>
              <a:rPr lang="en-US" i="1" dirty="0"/>
              <a:t>do not directly connect to the exhaust-thimble on the machine. </a:t>
            </a:r>
            <a:endParaRPr lang="en-US" i="1" dirty="0" smtClean="0"/>
          </a:p>
          <a:p>
            <a:pPr algn="just"/>
            <a:r>
              <a:rPr lang="en-US" i="1" dirty="0" smtClean="0"/>
              <a:t>In </a:t>
            </a:r>
            <a:r>
              <a:rPr lang="en-US" i="1" dirty="0"/>
              <a:t>incubator rooms, the main duct is typically routed up through the roof to a roof mounted exhaust fan </a:t>
            </a:r>
            <a:endParaRPr lang="en-US" i="1" dirty="0" smtClean="0"/>
          </a:p>
          <a:p>
            <a:pPr algn="just"/>
            <a:r>
              <a:rPr lang="en-US" i="1" dirty="0" smtClean="0">
                <a:solidFill>
                  <a:srgbClr val="C00000"/>
                </a:solidFill>
              </a:rPr>
              <a:t>In </a:t>
            </a:r>
            <a:r>
              <a:rPr lang="en-US" i="1" dirty="0">
                <a:solidFill>
                  <a:srgbClr val="C00000"/>
                </a:solidFill>
              </a:rPr>
              <a:t>hatcher rooms, the main duct should exit through an outside </a:t>
            </a:r>
            <a:r>
              <a:rPr lang="en-US" i="1" dirty="0" smtClean="0">
                <a:solidFill>
                  <a:srgbClr val="C00000"/>
                </a:solidFill>
              </a:rPr>
              <a:t>wall, </a:t>
            </a:r>
            <a:r>
              <a:rPr lang="en-US" i="1" dirty="0">
                <a:solidFill>
                  <a:srgbClr val="C00000"/>
                </a:solidFill>
              </a:rPr>
              <a:t>of the building via a sidewall mounted exhaust fan. In some case„ there may also be one or more dampers in the main duct to balance airflow in the system.</a:t>
            </a:r>
          </a:p>
          <a:p>
            <a:pPr algn="just"/>
            <a:endParaRPr lang="en-US" i="1" dirty="0"/>
          </a:p>
        </p:txBody>
      </p:sp>
    </p:spTree>
    <p:extLst>
      <p:ext uri="{BB962C8B-B14F-4D97-AF65-F5344CB8AC3E}">
        <p14:creationId xmlns:p14="http://schemas.microsoft.com/office/powerpoint/2010/main" val="37316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b="1" i="1" dirty="0" smtClean="0"/>
              <a:t>b)	Exhaust plenums</a:t>
            </a:r>
            <a:endParaRPr lang="en-US" b="1" i="1" dirty="0"/>
          </a:p>
          <a:p>
            <a:pPr algn="just"/>
            <a:r>
              <a:rPr lang="en-US" i="1" dirty="0" smtClean="0"/>
              <a:t>In </a:t>
            </a:r>
            <a:r>
              <a:rPr lang="en-US" i="1" dirty="0"/>
              <a:t>a plenum system, ductwork is not used to capture exhaust air from the setters and </a:t>
            </a:r>
            <a:r>
              <a:rPr lang="en-US" i="1" dirty="0" smtClean="0"/>
              <a:t>hatchers</a:t>
            </a:r>
          </a:p>
          <a:p>
            <a:pPr algn="just"/>
            <a:r>
              <a:rPr lang="en-US" i="1" dirty="0" smtClean="0"/>
              <a:t>Rather </a:t>
            </a:r>
            <a:r>
              <a:rPr lang="en-US" i="1" dirty="0"/>
              <a:t>an enclosure (plenum) is erected around the exhaust end of the machines to capture the discharged </a:t>
            </a:r>
            <a:r>
              <a:rPr lang="en-US" i="1" dirty="0" smtClean="0"/>
              <a:t>air</a:t>
            </a:r>
          </a:p>
          <a:p>
            <a:pPr algn="just"/>
            <a:r>
              <a:rPr lang="en-US" i="1" dirty="0" smtClean="0"/>
              <a:t>Doors </a:t>
            </a:r>
            <a:r>
              <a:rPr lang="en-US" i="1" dirty="0"/>
              <a:t>are installed at both ends of the plenum for easy access for </a:t>
            </a:r>
            <a:r>
              <a:rPr lang="en-US" i="1" dirty="0" smtClean="0"/>
              <a:t>cleaning</a:t>
            </a:r>
          </a:p>
          <a:p>
            <a:pPr algn="just"/>
            <a:r>
              <a:rPr lang="en-US" i="1" dirty="0" smtClean="0"/>
              <a:t>When </a:t>
            </a:r>
            <a:r>
              <a:rPr lang="en-US" i="1" dirty="0"/>
              <a:t>exhaust plenums are used, the machines will have rear exhaust </a:t>
            </a:r>
            <a:r>
              <a:rPr lang="en-US" i="1" dirty="0" smtClean="0"/>
              <a:t>thimbles</a:t>
            </a:r>
          </a:p>
          <a:p>
            <a:pPr algn="just"/>
            <a:r>
              <a:rPr lang="en-US" i="1" dirty="0" smtClean="0"/>
              <a:t>The </a:t>
            </a:r>
            <a:r>
              <a:rPr lang="en-US" i="1" dirty="0"/>
              <a:t>typical hatchery using the plenum system will have a series (bank) of side-by-side hatchers or setters, with all exhausting into the common enclosure (exhaust plenum) behind the machines. </a:t>
            </a:r>
          </a:p>
        </p:txBody>
      </p:sp>
    </p:spTree>
    <p:extLst>
      <p:ext uri="{BB962C8B-B14F-4D97-AF65-F5344CB8AC3E}">
        <p14:creationId xmlns:p14="http://schemas.microsoft.com/office/powerpoint/2010/main" val="269854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i="1" dirty="0" smtClean="0"/>
              <a:t>D.	Room </a:t>
            </a:r>
            <a:r>
              <a:rPr lang="en-US" b="1" i="1" dirty="0"/>
              <a:t>Ventilation </a:t>
            </a:r>
            <a:r>
              <a:rPr lang="en-US" b="1" i="1" dirty="0" smtClean="0"/>
              <a:t>Recommendations</a:t>
            </a:r>
            <a:endParaRPr lang="en-US" i="1" dirty="0"/>
          </a:p>
        </p:txBody>
      </p:sp>
      <p:sp>
        <p:nvSpPr>
          <p:cNvPr id="3" name="Content Placeholder 2"/>
          <p:cNvSpPr>
            <a:spLocks noGrp="1"/>
          </p:cNvSpPr>
          <p:nvPr>
            <p:ph idx="1"/>
          </p:nvPr>
        </p:nvSpPr>
        <p:spPr/>
        <p:txBody>
          <a:bodyPr/>
          <a:lstStyle/>
          <a:p>
            <a:pPr algn="just"/>
            <a:r>
              <a:rPr lang="en-US" i="1" dirty="0" smtClean="0"/>
              <a:t>As there is specific </a:t>
            </a:r>
            <a:r>
              <a:rPr lang="en-US" i="1" dirty="0"/>
              <a:t>recommendations for temperature, relative humidity, and outside air in the principal hatchery </a:t>
            </a:r>
            <a:r>
              <a:rPr lang="en-US" i="1" dirty="0" smtClean="0"/>
              <a:t>rooms</a:t>
            </a:r>
          </a:p>
          <a:p>
            <a:pPr algn="just"/>
            <a:r>
              <a:rPr lang="en-US" i="1" dirty="0" smtClean="0"/>
              <a:t>The </a:t>
            </a:r>
            <a:r>
              <a:rPr lang="en-US" i="1" dirty="0"/>
              <a:t>ventilation system for each room in the hatchery is dependent upon outside </a:t>
            </a:r>
            <a:r>
              <a:rPr lang="en-US" i="1" dirty="0" smtClean="0"/>
              <a:t>conditions</a:t>
            </a:r>
          </a:p>
          <a:p>
            <a:pPr algn="just"/>
            <a:endParaRPr lang="en-US" i="1" dirty="0"/>
          </a:p>
        </p:txBody>
      </p:sp>
    </p:spTree>
    <p:extLst>
      <p:ext uri="{BB962C8B-B14F-4D97-AF65-F5344CB8AC3E}">
        <p14:creationId xmlns:p14="http://schemas.microsoft.com/office/powerpoint/2010/main" val="82880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	Egg room</a:t>
            </a:r>
            <a:endParaRPr lang="en-US" dirty="0"/>
          </a:p>
        </p:txBody>
      </p:sp>
      <p:sp>
        <p:nvSpPr>
          <p:cNvPr id="3" name="Content Placeholder 2"/>
          <p:cNvSpPr>
            <a:spLocks noGrp="1"/>
          </p:cNvSpPr>
          <p:nvPr>
            <p:ph idx="1"/>
          </p:nvPr>
        </p:nvSpPr>
        <p:spPr/>
        <p:txBody>
          <a:bodyPr>
            <a:normAutofit lnSpcReduction="10000"/>
          </a:bodyPr>
          <a:lstStyle/>
          <a:p>
            <a:pPr algn="just"/>
            <a:r>
              <a:rPr lang="en-US" i="1" dirty="0" smtClean="0"/>
              <a:t>The </a:t>
            </a:r>
            <a:r>
              <a:rPr lang="en-US" i="1" dirty="0"/>
              <a:t>-longer-you store eggs, the colder the room temperature should </a:t>
            </a:r>
            <a:r>
              <a:rPr lang="en-US" i="1" dirty="0" smtClean="0"/>
              <a:t>be </a:t>
            </a:r>
          </a:p>
          <a:p>
            <a:pPr algn="just"/>
            <a:r>
              <a:rPr lang="en-US" i="1" dirty="0" smtClean="0"/>
              <a:t>As </a:t>
            </a:r>
            <a:r>
              <a:rPr lang="en-US" i="1" dirty="0"/>
              <a:t>the dry-bulb temperature is reduced to adjust for longer storage times, the relative humidity must be </a:t>
            </a:r>
            <a:r>
              <a:rPr lang="en-US" i="1" dirty="0" smtClean="0"/>
              <a:t>increased</a:t>
            </a:r>
          </a:p>
          <a:p>
            <a:pPr algn="just"/>
            <a:r>
              <a:rPr lang="en-US" i="1" dirty="0" smtClean="0"/>
              <a:t>When </a:t>
            </a:r>
            <a:r>
              <a:rPr lang="en-US" i="1" dirty="0"/>
              <a:t>eggs are stored at the cooler temperatures, they are in a state of </a:t>
            </a:r>
            <a:r>
              <a:rPr lang="en-US" i="1" dirty="0" smtClean="0"/>
              <a:t>dormancy</a:t>
            </a:r>
          </a:p>
          <a:p>
            <a:pPr algn="just"/>
            <a:r>
              <a:rPr lang="en-US" i="1" dirty="0" smtClean="0"/>
              <a:t>The </a:t>
            </a:r>
            <a:r>
              <a:rPr lang="en-US" i="1" dirty="0"/>
              <a:t>minimum fresh air requirement is </a:t>
            </a:r>
            <a:r>
              <a:rPr lang="en-US" i="1" dirty="0">
                <a:solidFill>
                  <a:srgbClr val="FF0000"/>
                </a:solidFill>
              </a:rPr>
              <a:t>0.075 </a:t>
            </a:r>
            <a:r>
              <a:rPr lang="en-US" i="1" dirty="0" err="1">
                <a:solidFill>
                  <a:srgbClr val="FF0000"/>
                </a:solidFill>
              </a:rPr>
              <a:t>cfm</a:t>
            </a:r>
            <a:r>
              <a:rPr lang="en-US" i="1" dirty="0">
                <a:solidFill>
                  <a:srgbClr val="FF0000"/>
                </a:solidFill>
              </a:rPr>
              <a:t> per 1,000 eggs (0.13 m</a:t>
            </a:r>
            <a:r>
              <a:rPr lang="en-US" i="1" baseline="30000" dirty="0">
                <a:solidFill>
                  <a:srgbClr val="FF0000"/>
                </a:solidFill>
              </a:rPr>
              <a:t>3</a:t>
            </a:r>
            <a:r>
              <a:rPr lang="en-US" i="1" dirty="0">
                <a:solidFill>
                  <a:srgbClr val="FF0000"/>
                </a:solidFill>
              </a:rPr>
              <a:t> / </a:t>
            </a:r>
            <a:r>
              <a:rPr lang="en-US" i="1" dirty="0" err="1">
                <a:solidFill>
                  <a:srgbClr val="FF0000"/>
                </a:solidFill>
              </a:rPr>
              <a:t>hr</a:t>
            </a:r>
            <a:r>
              <a:rPr lang="en-US" i="1" dirty="0" smtClean="0">
                <a:solidFill>
                  <a:srgbClr val="FF0000"/>
                </a:solidFill>
              </a:rPr>
              <a:t>) </a:t>
            </a:r>
          </a:p>
          <a:p>
            <a:pPr algn="just"/>
            <a:r>
              <a:rPr lang="en-US" i="1" dirty="0" smtClean="0"/>
              <a:t>Additional fresh </a:t>
            </a:r>
            <a:r>
              <a:rPr lang="en-US" i="1" dirty="0"/>
              <a:t>air may be required to maintain a positive pressure in the room, relative to adjacent </a:t>
            </a:r>
            <a:r>
              <a:rPr lang="en-US" i="1" dirty="0" smtClean="0"/>
              <a:t>areas</a:t>
            </a:r>
            <a:endParaRPr lang="en-US" i="1" dirty="0"/>
          </a:p>
          <a:p>
            <a:pPr algn="just"/>
            <a:endParaRPr lang="en-US" i="1" dirty="0"/>
          </a:p>
        </p:txBody>
      </p:sp>
    </p:spTree>
    <p:extLst>
      <p:ext uri="{BB962C8B-B14F-4D97-AF65-F5344CB8AC3E}">
        <p14:creationId xmlns:p14="http://schemas.microsoft.com/office/powerpoint/2010/main" val="4077719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1143000"/>
          </a:xfrm>
        </p:spPr>
        <p:txBody>
          <a:bodyPr>
            <a:normAutofit fontScale="90000"/>
          </a:bodyPr>
          <a:lstStyle/>
          <a:p>
            <a:pPr algn="ctr"/>
            <a:r>
              <a:rPr lang="en-US" sz="5400" b="1" dirty="0">
                <a:solidFill>
                  <a:schemeClr val="tx1"/>
                </a:solidFill>
                <a:latin typeface="Calibri" pitchFamily="34" charset="0"/>
                <a:ea typeface="Times New Roman" pitchFamily="18" charset="0"/>
                <a:cs typeface="Calibri" pitchFamily="34" charset="0"/>
              </a:rPr>
              <a:t>Recommended Temperatures and Relative Humidities for Storing hatching Eggs</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1020271282"/>
              </p:ext>
            </p:extLst>
          </p:nvPr>
        </p:nvGraphicFramePr>
        <p:xfrm>
          <a:off x="0" y="2057400"/>
          <a:ext cx="9144000" cy="4038600"/>
        </p:xfrm>
        <a:graphic>
          <a:graphicData uri="http://schemas.openxmlformats.org/drawingml/2006/table">
            <a:tbl>
              <a:tblPr firstRow="1" firstCol="1" bandRow="1">
                <a:tableStyleId>{5C22544A-7EE6-4342-B048-85BDC9FD1C3A}</a:tableStyleId>
              </a:tblPr>
              <a:tblGrid>
                <a:gridCol w="2286000">
                  <a:extLst>
                    <a:ext uri="{9D8B030D-6E8A-4147-A177-3AD203B41FA5}">
                      <a16:colId xmlns:a16="http://schemas.microsoft.com/office/drawing/2014/main" xmlns="" val="20000"/>
                    </a:ext>
                  </a:extLst>
                </a:gridCol>
                <a:gridCol w="2286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286000">
                  <a:extLst>
                    <a:ext uri="{9D8B030D-6E8A-4147-A177-3AD203B41FA5}">
                      <a16:colId xmlns:a16="http://schemas.microsoft.com/office/drawing/2014/main" xmlns="" val="20003"/>
                    </a:ext>
                  </a:extLst>
                </a:gridCol>
              </a:tblGrid>
              <a:tr h="1737473">
                <a:tc>
                  <a:txBody>
                    <a:bodyPr/>
                    <a:lstStyle/>
                    <a:p>
                      <a:pPr marL="457200" marR="0" indent="0" algn="l">
                        <a:lnSpc>
                          <a:spcPct val="115000"/>
                        </a:lnSpc>
                        <a:spcBef>
                          <a:spcPts val="0"/>
                        </a:spcBef>
                        <a:spcAft>
                          <a:spcPts val="0"/>
                        </a:spcAft>
                      </a:pPr>
                      <a:r>
                        <a:rPr lang="en-US" sz="2400" dirty="0">
                          <a:effectLst/>
                        </a:rPr>
                        <a:t>Time of storage</a:t>
                      </a:r>
                      <a:endParaRPr lang="en-US" sz="2400" dirty="0">
                        <a:effectLst/>
                        <a:latin typeface="Calibri"/>
                        <a:ea typeface="Times New Roman"/>
                        <a:cs typeface="Times New Roman"/>
                      </a:endParaRPr>
                    </a:p>
                  </a:txBody>
                  <a:tcPr marL="68580" marR="68580" marT="0" marB="0"/>
                </a:tc>
                <a:tc>
                  <a:txBody>
                    <a:bodyPr/>
                    <a:lstStyle/>
                    <a:p>
                      <a:pPr marL="457200" marR="0" indent="228600" algn="l">
                        <a:lnSpc>
                          <a:spcPct val="115000"/>
                        </a:lnSpc>
                        <a:spcBef>
                          <a:spcPts val="0"/>
                        </a:spcBef>
                        <a:spcAft>
                          <a:spcPts val="0"/>
                        </a:spcAft>
                      </a:pPr>
                      <a:r>
                        <a:rPr lang="en-US" sz="2400" dirty="0">
                          <a:effectLst/>
                        </a:rPr>
                        <a:t>Dry Bulb</a:t>
                      </a:r>
                    </a:p>
                    <a:p>
                      <a:pPr marL="457200" marR="0" indent="228600" algn="l">
                        <a:lnSpc>
                          <a:spcPct val="115000"/>
                        </a:lnSpc>
                        <a:spcBef>
                          <a:spcPts val="0"/>
                        </a:spcBef>
                        <a:spcAft>
                          <a:spcPts val="0"/>
                        </a:spcAft>
                      </a:pPr>
                      <a:r>
                        <a:rPr lang="en-US" sz="2400" dirty="0">
                          <a:effectLst/>
                        </a:rPr>
                        <a:t>Temperature °F (°C)</a:t>
                      </a:r>
                      <a:endParaRPr lang="en-US" sz="2400" dirty="0">
                        <a:effectLst/>
                        <a:latin typeface="Calibri"/>
                        <a:ea typeface="Times New Roman"/>
                        <a:cs typeface="Times New Roman"/>
                      </a:endParaRPr>
                    </a:p>
                  </a:txBody>
                  <a:tcPr marL="68580" marR="68580" marT="0" marB="0"/>
                </a:tc>
                <a:tc>
                  <a:txBody>
                    <a:bodyPr/>
                    <a:lstStyle/>
                    <a:p>
                      <a:pPr marL="457200" marR="0" indent="228600" algn="l">
                        <a:lnSpc>
                          <a:spcPct val="115000"/>
                        </a:lnSpc>
                        <a:spcBef>
                          <a:spcPts val="0"/>
                        </a:spcBef>
                        <a:spcAft>
                          <a:spcPts val="0"/>
                        </a:spcAft>
                      </a:pPr>
                      <a:r>
                        <a:rPr lang="en-US" sz="2400" dirty="0">
                          <a:effectLst/>
                        </a:rPr>
                        <a:t>Wet Bulb</a:t>
                      </a:r>
                    </a:p>
                    <a:p>
                      <a:pPr marL="457200" marR="0" indent="228600" algn="l">
                        <a:lnSpc>
                          <a:spcPct val="115000"/>
                        </a:lnSpc>
                        <a:spcBef>
                          <a:spcPts val="0"/>
                        </a:spcBef>
                        <a:spcAft>
                          <a:spcPts val="0"/>
                        </a:spcAft>
                      </a:pPr>
                      <a:r>
                        <a:rPr lang="en-US" sz="2400" dirty="0">
                          <a:effectLst/>
                        </a:rPr>
                        <a:t>Temperature °F (°C)</a:t>
                      </a:r>
                      <a:endParaRPr lang="en-US" sz="2400" dirty="0">
                        <a:effectLst/>
                        <a:latin typeface="Calibri"/>
                        <a:ea typeface="Times New Roman"/>
                        <a:cs typeface="Times New Roman"/>
                      </a:endParaRPr>
                    </a:p>
                  </a:txBody>
                  <a:tcPr marL="68580" marR="68580" marT="0" marB="0"/>
                </a:tc>
                <a:tc>
                  <a:txBody>
                    <a:bodyPr/>
                    <a:lstStyle/>
                    <a:p>
                      <a:pPr marL="457200" marR="0" indent="228600" algn="l">
                        <a:lnSpc>
                          <a:spcPct val="115000"/>
                        </a:lnSpc>
                        <a:spcBef>
                          <a:spcPts val="0"/>
                        </a:spcBef>
                        <a:spcAft>
                          <a:spcPts val="0"/>
                        </a:spcAft>
                      </a:pPr>
                      <a:r>
                        <a:rPr lang="en-US" sz="2400" dirty="0">
                          <a:effectLst/>
                        </a:rPr>
                        <a:t>Relative</a:t>
                      </a:r>
                    </a:p>
                    <a:p>
                      <a:pPr marL="457200" marR="0" indent="228600" algn="l">
                        <a:lnSpc>
                          <a:spcPct val="115000"/>
                        </a:lnSpc>
                        <a:spcBef>
                          <a:spcPts val="0"/>
                        </a:spcBef>
                        <a:spcAft>
                          <a:spcPts val="0"/>
                        </a:spcAft>
                      </a:pPr>
                      <a:r>
                        <a:rPr lang="en-US" sz="2400" dirty="0">
                          <a:effectLst/>
                        </a:rPr>
                        <a:t>Humidity (%)</a:t>
                      </a:r>
                      <a:endParaRPr lang="en-US" sz="24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0"/>
                  </a:ext>
                </a:extLst>
              </a:tr>
              <a:tr h="1091665">
                <a:tc>
                  <a:txBody>
                    <a:bodyPr/>
                    <a:lstStyle/>
                    <a:p>
                      <a:pPr marL="457200" marR="0" indent="0" algn="l">
                        <a:lnSpc>
                          <a:spcPct val="115000"/>
                        </a:lnSpc>
                        <a:spcBef>
                          <a:spcPts val="0"/>
                        </a:spcBef>
                        <a:spcAft>
                          <a:spcPts val="0"/>
                        </a:spcAft>
                      </a:pPr>
                      <a:r>
                        <a:rPr lang="en-US" sz="2400" dirty="0">
                          <a:effectLst/>
                        </a:rPr>
                        <a:t>3 days or less</a:t>
                      </a:r>
                      <a:endParaRPr lang="en-US" sz="2400" dirty="0">
                        <a:effectLst/>
                        <a:latin typeface="Calibri"/>
                        <a:ea typeface="Times New Roman"/>
                        <a:cs typeface="Times New Roman"/>
                      </a:endParaRPr>
                    </a:p>
                  </a:txBody>
                  <a:tcPr marL="68580" marR="68580" marT="0" marB="0"/>
                </a:tc>
                <a:tc>
                  <a:txBody>
                    <a:bodyPr/>
                    <a:lstStyle/>
                    <a:p>
                      <a:pPr marL="457200" marR="0" indent="0" algn="l">
                        <a:lnSpc>
                          <a:spcPct val="115000"/>
                        </a:lnSpc>
                        <a:spcBef>
                          <a:spcPts val="0"/>
                        </a:spcBef>
                        <a:spcAft>
                          <a:spcPts val="0"/>
                        </a:spcAft>
                      </a:pPr>
                      <a:r>
                        <a:rPr lang="en-US" sz="2400" dirty="0">
                          <a:effectLst/>
                        </a:rPr>
                        <a:t>65-70 (18-21)</a:t>
                      </a:r>
                      <a:endParaRPr lang="en-US" sz="2400" dirty="0">
                        <a:effectLst/>
                        <a:latin typeface="Calibri"/>
                        <a:ea typeface="Times New Roman"/>
                        <a:cs typeface="Times New Roman"/>
                      </a:endParaRPr>
                    </a:p>
                  </a:txBody>
                  <a:tcPr marL="68580" marR="68580" marT="0" marB="0"/>
                </a:tc>
                <a:tc>
                  <a:txBody>
                    <a:bodyPr/>
                    <a:lstStyle/>
                    <a:p>
                      <a:pPr marL="457200" marR="0" indent="0" algn="l">
                        <a:lnSpc>
                          <a:spcPct val="115000"/>
                        </a:lnSpc>
                        <a:spcBef>
                          <a:spcPts val="0"/>
                        </a:spcBef>
                        <a:spcAft>
                          <a:spcPts val="0"/>
                        </a:spcAft>
                      </a:pPr>
                      <a:r>
                        <a:rPr lang="en-US" sz="2400">
                          <a:effectLst/>
                        </a:rPr>
                        <a:t>60-65 (15-18)</a:t>
                      </a:r>
                      <a:endParaRPr lang="en-US" sz="2400">
                        <a:effectLst/>
                        <a:latin typeface="Calibri"/>
                        <a:ea typeface="Times New Roman"/>
                        <a:cs typeface="Times New Roman"/>
                      </a:endParaRPr>
                    </a:p>
                  </a:txBody>
                  <a:tcPr marL="68580" marR="68580" marT="0" marB="0"/>
                </a:tc>
                <a:tc>
                  <a:txBody>
                    <a:bodyPr/>
                    <a:lstStyle/>
                    <a:p>
                      <a:pPr marL="457200" marR="0" indent="0" algn="l">
                        <a:lnSpc>
                          <a:spcPct val="115000"/>
                        </a:lnSpc>
                        <a:spcBef>
                          <a:spcPts val="0"/>
                        </a:spcBef>
                        <a:spcAft>
                          <a:spcPts val="0"/>
                        </a:spcAft>
                      </a:pPr>
                      <a:r>
                        <a:rPr lang="en-US" sz="2400" dirty="0">
                          <a:effectLst/>
                        </a:rPr>
                        <a:t>75</a:t>
                      </a:r>
                      <a:endParaRPr lang="en-US" sz="24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1"/>
                  </a:ext>
                </a:extLst>
              </a:tr>
              <a:tr h="590840">
                <a:tc>
                  <a:txBody>
                    <a:bodyPr/>
                    <a:lstStyle/>
                    <a:p>
                      <a:pPr marL="457200" marR="0" indent="0" algn="l">
                        <a:lnSpc>
                          <a:spcPct val="115000"/>
                        </a:lnSpc>
                        <a:spcBef>
                          <a:spcPts val="0"/>
                        </a:spcBef>
                        <a:spcAft>
                          <a:spcPts val="0"/>
                        </a:spcAft>
                      </a:pPr>
                      <a:r>
                        <a:rPr lang="en-US" sz="2400" dirty="0">
                          <a:effectLst/>
                        </a:rPr>
                        <a:t>3 to 7 days</a:t>
                      </a:r>
                      <a:endParaRPr lang="en-US" sz="2400" dirty="0">
                        <a:effectLst/>
                        <a:latin typeface="Calibri"/>
                        <a:ea typeface="Times New Roman"/>
                        <a:cs typeface="Times New Roman"/>
                      </a:endParaRPr>
                    </a:p>
                  </a:txBody>
                  <a:tcPr marL="68580" marR="68580" marT="0" marB="0"/>
                </a:tc>
                <a:tc>
                  <a:txBody>
                    <a:bodyPr/>
                    <a:lstStyle/>
                    <a:p>
                      <a:pPr marL="457200" marR="0" indent="0" algn="l">
                        <a:lnSpc>
                          <a:spcPct val="115000"/>
                        </a:lnSpc>
                        <a:spcBef>
                          <a:spcPts val="0"/>
                        </a:spcBef>
                        <a:spcAft>
                          <a:spcPts val="0"/>
                        </a:spcAft>
                      </a:pPr>
                      <a:r>
                        <a:rPr lang="en-US" sz="2400">
                          <a:effectLst/>
                        </a:rPr>
                        <a:t>59-62 (15-17)</a:t>
                      </a:r>
                      <a:endParaRPr lang="en-US" sz="2400">
                        <a:effectLst/>
                        <a:latin typeface="Calibri"/>
                        <a:ea typeface="Times New Roman"/>
                        <a:cs typeface="Times New Roman"/>
                      </a:endParaRPr>
                    </a:p>
                  </a:txBody>
                  <a:tcPr marL="68580" marR="68580" marT="0" marB="0"/>
                </a:tc>
                <a:tc>
                  <a:txBody>
                    <a:bodyPr/>
                    <a:lstStyle/>
                    <a:p>
                      <a:pPr marL="457200" marR="0" indent="0" algn="l">
                        <a:lnSpc>
                          <a:spcPct val="115000"/>
                        </a:lnSpc>
                        <a:spcBef>
                          <a:spcPts val="0"/>
                        </a:spcBef>
                        <a:spcAft>
                          <a:spcPts val="0"/>
                        </a:spcAft>
                      </a:pPr>
                      <a:r>
                        <a:rPr lang="en-US" sz="2400" dirty="0">
                          <a:effectLst/>
                        </a:rPr>
                        <a:t>55-60 (13-15)</a:t>
                      </a:r>
                      <a:endParaRPr lang="en-US" sz="2400" dirty="0">
                        <a:effectLst/>
                        <a:latin typeface="Calibri"/>
                        <a:ea typeface="Times New Roman"/>
                        <a:cs typeface="Times New Roman"/>
                      </a:endParaRPr>
                    </a:p>
                  </a:txBody>
                  <a:tcPr marL="68580" marR="68580" marT="0" marB="0"/>
                </a:tc>
                <a:tc>
                  <a:txBody>
                    <a:bodyPr/>
                    <a:lstStyle/>
                    <a:p>
                      <a:pPr marL="457200" marR="0" indent="0" algn="l">
                        <a:lnSpc>
                          <a:spcPct val="115000"/>
                        </a:lnSpc>
                        <a:spcBef>
                          <a:spcPts val="0"/>
                        </a:spcBef>
                        <a:spcAft>
                          <a:spcPts val="0"/>
                        </a:spcAft>
                      </a:pPr>
                      <a:r>
                        <a:rPr lang="en-US" sz="2400" dirty="0">
                          <a:effectLst/>
                        </a:rPr>
                        <a:t>75-80</a:t>
                      </a:r>
                      <a:endParaRPr lang="en-US" sz="24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2"/>
                  </a:ext>
                </a:extLst>
              </a:tr>
              <a:tr h="618622">
                <a:tc>
                  <a:txBody>
                    <a:bodyPr/>
                    <a:lstStyle/>
                    <a:p>
                      <a:pPr marL="457200" marR="0" indent="0" algn="l">
                        <a:lnSpc>
                          <a:spcPct val="115000"/>
                        </a:lnSpc>
                        <a:spcBef>
                          <a:spcPts val="0"/>
                        </a:spcBef>
                        <a:spcAft>
                          <a:spcPts val="0"/>
                        </a:spcAft>
                      </a:pPr>
                      <a:r>
                        <a:rPr lang="en-US" sz="2400">
                          <a:effectLst/>
                        </a:rPr>
                        <a:t>Over 7 days</a:t>
                      </a:r>
                      <a:endParaRPr lang="en-US" sz="2400">
                        <a:effectLst/>
                        <a:latin typeface="Calibri"/>
                        <a:ea typeface="Times New Roman"/>
                        <a:cs typeface="Times New Roman"/>
                      </a:endParaRPr>
                    </a:p>
                  </a:txBody>
                  <a:tcPr marL="68580" marR="68580" marT="0" marB="0"/>
                </a:tc>
                <a:tc>
                  <a:txBody>
                    <a:bodyPr/>
                    <a:lstStyle/>
                    <a:p>
                      <a:pPr marL="457200" marR="0" indent="0" algn="l">
                        <a:lnSpc>
                          <a:spcPct val="115000"/>
                        </a:lnSpc>
                        <a:spcBef>
                          <a:spcPts val="0"/>
                        </a:spcBef>
                        <a:spcAft>
                          <a:spcPts val="0"/>
                        </a:spcAft>
                      </a:pPr>
                      <a:r>
                        <a:rPr lang="en-US" sz="2400">
                          <a:effectLst/>
                        </a:rPr>
                        <a:t>55-57 (11-12)</a:t>
                      </a:r>
                      <a:endParaRPr lang="en-US" sz="2400">
                        <a:effectLst/>
                        <a:latin typeface="Calibri"/>
                        <a:ea typeface="Times New Roman"/>
                        <a:cs typeface="Times New Roman"/>
                      </a:endParaRPr>
                    </a:p>
                  </a:txBody>
                  <a:tcPr marL="68580" marR="68580" marT="0" marB="0"/>
                </a:tc>
                <a:tc>
                  <a:txBody>
                    <a:bodyPr/>
                    <a:lstStyle/>
                    <a:p>
                      <a:pPr marL="457200" marR="0" indent="0" algn="l">
                        <a:lnSpc>
                          <a:spcPct val="115000"/>
                        </a:lnSpc>
                        <a:spcBef>
                          <a:spcPts val="0"/>
                        </a:spcBef>
                        <a:spcAft>
                          <a:spcPts val="0"/>
                        </a:spcAft>
                      </a:pPr>
                      <a:r>
                        <a:rPr lang="en-US" sz="2400">
                          <a:effectLst/>
                        </a:rPr>
                        <a:t>52-54 (9-11)</a:t>
                      </a:r>
                      <a:endParaRPr lang="en-US" sz="2400">
                        <a:effectLst/>
                        <a:latin typeface="Calibri"/>
                        <a:ea typeface="Times New Roman"/>
                        <a:cs typeface="Times New Roman"/>
                      </a:endParaRPr>
                    </a:p>
                  </a:txBody>
                  <a:tcPr marL="68580" marR="68580" marT="0" marB="0"/>
                </a:tc>
                <a:tc>
                  <a:txBody>
                    <a:bodyPr/>
                    <a:lstStyle/>
                    <a:p>
                      <a:pPr marL="457200" marR="0" indent="0" algn="l">
                        <a:lnSpc>
                          <a:spcPct val="115000"/>
                        </a:lnSpc>
                        <a:spcBef>
                          <a:spcPts val="0"/>
                        </a:spcBef>
                        <a:spcAft>
                          <a:spcPts val="0"/>
                        </a:spcAft>
                      </a:pPr>
                      <a:r>
                        <a:rPr lang="en-US" sz="2400" dirty="0">
                          <a:effectLst/>
                        </a:rPr>
                        <a:t>80</a:t>
                      </a:r>
                      <a:endParaRPr lang="en-US" sz="24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809157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b)	</a:t>
            </a:r>
            <a:r>
              <a:rPr lang="en-US" i="1" dirty="0"/>
              <a:t> Prewarming </a:t>
            </a:r>
            <a:r>
              <a:rPr lang="en-US" i="1" dirty="0" smtClean="0"/>
              <a:t>room</a:t>
            </a:r>
            <a:endParaRPr lang="en-US" i="1" dirty="0"/>
          </a:p>
        </p:txBody>
      </p:sp>
      <p:sp>
        <p:nvSpPr>
          <p:cNvPr id="3" name="Content Placeholder 2"/>
          <p:cNvSpPr>
            <a:spLocks noGrp="1"/>
          </p:cNvSpPr>
          <p:nvPr>
            <p:ph idx="1"/>
          </p:nvPr>
        </p:nvSpPr>
        <p:spPr/>
        <p:txBody>
          <a:bodyPr>
            <a:normAutofit fontScale="92500" lnSpcReduction="10000"/>
          </a:bodyPr>
          <a:lstStyle/>
          <a:p>
            <a:pPr algn="just"/>
            <a:r>
              <a:rPr lang="en-US" i="1" dirty="0" smtClean="0"/>
              <a:t>The </a:t>
            </a:r>
            <a:r>
              <a:rPr lang="en-US" i="1" dirty="0"/>
              <a:t>recommended temperature for this area is </a:t>
            </a:r>
            <a:r>
              <a:rPr lang="en-US" i="1" dirty="0">
                <a:solidFill>
                  <a:srgbClr val="FF0000"/>
                </a:solidFill>
              </a:rPr>
              <a:t>76° to 80°F </a:t>
            </a:r>
            <a:r>
              <a:rPr lang="en-US" i="1" dirty="0"/>
              <a:t>(24.4° to 26.7°C) </a:t>
            </a:r>
            <a:endParaRPr lang="en-US" i="1" dirty="0" smtClean="0"/>
          </a:p>
          <a:p>
            <a:pPr algn="just"/>
            <a:r>
              <a:rPr lang="en-US" i="1" dirty="0" smtClean="0"/>
              <a:t>Relative humidity </a:t>
            </a:r>
            <a:r>
              <a:rPr lang="en-US" i="1" dirty="0"/>
              <a:t>level below </a:t>
            </a:r>
            <a:r>
              <a:rPr lang="en-US" i="1" dirty="0" smtClean="0">
                <a:solidFill>
                  <a:srgbClr val="FF0000"/>
                </a:solidFill>
              </a:rPr>
              <a:t>45%</a:t>
            </a:r>
          </a:p>
          <a:p>
            <a:pPr algn="just"/>
            <a:r>
              <a:rPr lang="en-US" i="1" dirty="0" smtClean="0"/>
              <a:t>Under </a:t>
            </a:r>
            <a:r>
              <a:rPr lang="en-US" i="1" dirty="0"/>
              <a:t>these conditions, the eggs will not sweat as their internal temperature increases.</a:t>
            </a:r>
          </a:p>
          <a:p>
            <a:pPr algn="just"/>
            <a:r>
              <a:rPr lang="en-US" i="1" dirty="0"/>
              <a:t>The method of prewarming is very </a:t>
            </a:r>
            <a:r>
              <a:rPr lang="en-US" i="1" dirty="0" smtClean="0"/>
              <a:t>important</a:t>
            </a:r>
          </a:p>
          <a:p>
            <a:pPr algn="just"/>
            <a:r>
              <a:rPr lang="en-US" i="1" dirty="0" smtClean="0"/>
              <a:t>Allow </a:t>
            </a:r>
            <a:r>
              <a:rPr lang="en-US" i="1" dirty="0"/>
              <a:t>for free air space around each egg buggy and good air circulation around all eggs in order to maintain even temperatures and help evaporate </a:t>
            </a:r>
            <a:r>
              <a:rPr lang="en-US" i="1" dirty="0" smtClean="0"/>
              <a:t>condensation</a:t>
            </a:r>
          </a:p>
          <a:p>
            <a:pPr algn="just"/>
            <a:r>
              <a:rPr lang="en-US" i="1" dirty="0" smtClean="0"/>
              <a:t>To </a:t>
            </a:r>
            <a:r>
              <a:rPr lang="en-US" i="1" dirty="0"/>
              <a:t>provide a gentle </a:t>
            </a:r>
            <a:r>
              <a:rPr lang="en-US" i="1" dirty="0" smtClean="0"/>
              <a:t>and </a:t>
            </a:r>
            <a:r>
              <a:rPr lang="en-US" i="1" dirty="0"/>
              <a:t>uniform air </a:t>
            </a:r>
            <a:r>
              <a:rPr lang="en-US" i="1" dirty="0" smtClean="0"/>
              <a:t>circulation, </a:t>
            </a:r>
            <a:r>
              <a:rPr lang="en-US" i="1" dirty="0"/>
              <a:t>horizontal ceiling fans should be </a:t>
            </a:r>
            <a:r>
              <a:rPr lang="en-US" i="1" dirty="0" smtClean="0"/>
              <a:t>used</a:t>
            </a:r>
            <a:endParaRPr lang="en-US" i="1" dirty="0"/>
          </a:p>
        </p:txBody>
      </p:sp>
    </p:spTree>
    <p:extLst>
      <p:ext uri="{BB962C8B-B14F-4D97-AF65-F5344CB8AC3E}">
        <p14:creationId xmlns:p14="http://schemas.microsoft.com/office/powerpoint/2010/main" val="3803240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	</a:t>
            </a:r>
            <a:r>
              <a:rPr lang="en-US" i="1" dirty="0"/>
              <a:t> Setter and hatcher rooms</a:t>
            </a:r>
            <a:endParaRPr lang="en-US" dirty="0"/>
          </a:p>
        </p:txBody>
      </p:sp>
      <p:sp>
        <p:nvSpPr>
          <p:cNvPr id="3" name="Content Placeholder 2"/>
          <p:cNvSpPr>
            <a:spLocks noGrp="1"/>
          </p:cNvSpPr>
          <p:nvPr>
            <p:ph idx="1"/>
          </p:nvPr>
        </p:nvSpPr>
        <p:spPr/>
        <p:txBody>
          <a:bodyPr/>
          <a:lstStyle/>
          <a:p>
            <a:r>
              <a:rPr lang="en-US" dirty="0"/>
              <a:t>Recommended Setter and Hatcher Room Temperatures and Relative </a:t>
            </a:r>
            <a:r>
              <a:rPr lang="en-US" dirty="0" smtClean="0"/>
              <a:t>Humidities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41781718"/>
              </p:ext>
            </p:extLst>
          </p:nvPr>
        </p:nvGraphicFramePr>
        <p:xfrm>
          <a:off x="152400" y="3200400"/>
          <a:ext cx="8763000" cy="3429000"/>
        </p:xfrm>
        <a:graphic>
          <a:graphicData uri="http://schemas.openxmlformats.org/drawingml/2006/table">
            <a:tbl>
              <a:tblPr firstRow="1" firstCol="1" bandRow="1">
                <a:tableStyleId>{5C22544A-7EE6-4342-B048-85BDC9FD1C3A}</a:tableStyleId>
              </a:tblPr>
              <a:tblGrid>
                <a:gridCol w="2921000">
                  <a:extLst>
                    <a:ext uri="{9D8B030D-6E8A-4147-A177-3AD203B41FA5}">
                      <a16:colId xmlns:a16="http://schemas.microsoft.com/office/drawing/2014/main" xmlns="" val="20000"/>
                    </a:ext>
                  </a:extLst>
                </a:gridCol>
                <a:gridCol w="2921000">
                  <a:extLst>
                    <a:ext uri="{9D8B030D-6E8A-4147-A177-3AD203B41FA5}">
                      <a16:colId xmlns:a16="http://schemas.microsoft.com/office/drawing/2014/main" xmlns="" val="20001"/>
                    </a:ext>
                  </a:extLst>
                </a:gridCol>
                <a:gridCol w="2921000">
                  <a:extLst>
                    <a:ext uri="{9D8B030D-6E8A-4147-A177-3AD203B41FA5}">
                      <a16:colId xmlns:a16="http://schemas.microsoft.com/office/drawing/2014/main" xmlns="" val="20002"/>
                    </a:ext>
                  </a:extLst>
                </a:gridCol>
              </a:tblGrid>
              <a:tr h="1625424">
                <a:tc>
                  <a:txBody>
                    <a:bodyPr/>
                    <a:lstStyle/>
                    <a:p>
                      <a:pPr marL="457200" marR="0" indent="0" algn="ctr">
                        <a:lnSpc>
                          <a:spcPct val="115000"/>
                        </a:lnSpc>
                        <a:spcBef>
                          <a:spcPts val="0"/>
                        </a:spcBef>
                        <a:spcAft>
                          <a:spcPts val="0"/>
                        </a:spcAft>
                      </a:pPr>
                      <a:r>
                        <a:rPr lang="en-US" sz="2800" dirty="0">
                          <a:effectLst/>
                        </a:rPr>
                        <a:t>Room</a:t>
                      </a:r>
                      <a:endParaRPr lang="en-US" sz="2800" dirty="0">
                        <a:effectLst/>
                        <a:latin typeface="Calibri"/>
                        <a:ea typeface="Times New Roman"/>
                        <a:cs typeface="Times New Roman"/>
                      </a:endParaRPr>
                    </a:p>
                  </a:txBody>
                  <a:tcPr marL="68580" marR="68580" marT="0" marB="0"/>
                </a:tc>
                <a:tc>
                  <a:txBody>
                    <a:bodyPr/>
                    <a:lstStyle/>
                    <a:p>
                      <a:pPr marL="457200" marR="0" indent="0" algn="ctr">
                        <a:lnSpc>
                          <a:spcPct val="115000"/>
                        </a:lnSpc>
                        <a:spcBef>
                          <a:spcPts val="0"/>
                        </a:spcBef>
                        <a:spcAft>
                          <a:spcPts val="0"/>
                        </a:spcAft>
                      </a:pPr>
                      <a:r>
                        <a:rPr lang="en-US" sz="2800" dirty="0">
                          <a:effectLst/>
                        </a:rPr>
                        <a:t>Temperature °F (°C)</a:t>
                      </a:r>
                      <a:endParaRPr lang="en-US" sz="2800" dirty="0">
                        <a:effectLst/>
                        <a:latin typeface="Calibri"/>
                        <a:ea typeface="Times New Roman"/>
                        <a:cs typeface="Times New Roman"/>
                      </a:endParaRPr>
                    </a:p>
                  </a:txBody>
                  <a:tcPr marL="68580" marR="68580" marT="0" marB="0"/>
                </a:tc>
                <a:tc>
                  <a:txBody>
                    <a:bodyPr/>
                    <a:lstStyle/>
                    <a:p>
                      <a:pPr marL="457200" marR="0" indent="0" algn="ctr">
                        <a:lnSpc>
                          <a:spcPct val="115000"/>
                        </a:lnSpc>
                        <a:spcBef>
                          <a:spcPts val="0"/>
                        </a:spcBef>
                        <a:spcAft>
                          <a:spcPts val="0"/>
                        </a:spcAft>
                      </a:pPr>
                      <a:r>
                        <a:rPr lang="en-US" sz="2800">
                          <a:effectLst/>
                        </a:rPr>
                        <a:t>Relative Humidity (%)</a:t>
                      </a:r>
                      <a:endParaRPr lang="en-US" sz="28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0"/>
                  </a:ext>
                </a:extLst>
              </a:tr>
              <a:tr h="879726">
                <a:tc>
                  <a:txBody>
                    <a:bodyPr/>
                    <a:lstStyle/>
                    <a:p>
                      <a:pPr marL="457200" marR="0" indent="0" algn="ctr">
                        <a:lnSpc>
                          <a:spcPct val="115000"/>
                        </a:lnSpc>
                        <a:spcBef>
                          <a:spcPts val="0"/>
                        </a:spcBef>
                        <a:spcAft>
                          <a:spcPts val="0"/>
                        </a:spcAft>
                      </a:pPr>
                      <a:r>
                        <a:rPr lang="en-US" sz="2800">
                          <a:effectLst/>
                        </a:rPr>
                        <a:t>Setter</a:t>
                      </a:r>
                      <a:endParaRPr lang="en-US" sz="2800">
                        <a:effectLst/>
                        <a:latin typeface="Calibri"/>
                        <a:ea typeface="Times New Roman"/>
                        <a:cs typeface="Times New Roman"/>
                      </a:endParaRPr>
                    </a:p>
                  </a:txBody>
                  <a:tcPr marL="68580" marR="68580" marT="0" marB="0"/>
                </a:tc>
                <a:tc>
                  <a:txBody>
                    <a:bodyPr/>
                    <a:lstStyle/>
                    <a:p>
                      <a:pPr marL="457200" marR="0" indent="0" algn="ctr">
                        <a:lnSpc>
                          <a:spcPct val="115000"/>
                        </a:lnSpc>
                        <a:spcBef>
                          <a:spcPts val="0"/>
                        </a:spcBef>
                        <a:spcAft>
                          <a:spcPts val="0"/>
                        </a:spcAft>
                      </a:pPr>
                      <a:r>
                        <a:rPr lang="en-US" sz="2800" dirty="0">
                          <a:effectLst/>
                        </a:rPr>
                        <a:t>78-80 (26-27)</a:t>
                      </a:r>
                      <a:endParaRPr lang="en-US" sz="2800" dirty="0">
                        <a:effectLst/>
                        <a:latin typeface="Calibri"/>
                        <a:ea typeface="Times New Roman"/>
                        <a:cs typeface="Times New Roman"/>
                      </a:endParaRPr>
                    </a:p>
                  </a:txBody>
                  <a:tcPr marL="68580" marR="68580" marT="0" marB="0"/>
                </a:tc>
                <a:tc>
                  <a:txBody>
                    <a:bodyPr/>
                    <a:lstStyle/>
                    <a:p>
                      <a:pPr marL="457200" marR="0" indent="0" algn="ctr">
                        <a:lnSpc>
                          <a:spcPct val="115000"/>
                        </a:lnSpc>
                        <a:spcBef>
                          <a:spcPts val="0"/>
                        </a:spcBef>
                        <a:spcAft>
                          <a:spcPts val="0"/>
                        </a:spcAft>
                      </a:pPr>
                      <a:r>
                        <a:rPr lang="en-US" sz="2800" dirty="0">
                          <a:effectLst/>
                        </a:rPr>
                        <a:t>45-55</a:t>
                      </a:r>
                      <a:endParaRPr lang="en-US" sz="28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1"/>
                  </a:ext>
                </a:extLst>
              </a:tr>
              <a:tr h="923850">
                <a:tc>
                  <a:txBody>
                    <a:bodyPr/>
                    <a:lstStyle/>
                    <a:p>
                      <a:pPr marL="457200" marR="0" indent="0" algn="ctr">
                        <a:lnSpc>
                          <a:spcPct val="115000"/>
                        </a:lnSpc>
                        <a:spcBef>
                          <a:spcPts val="0"/>
                        </a:spcBef>
                        <a:spcAft>
                          <a:spcPts val="0"/>
                        </a:spcAft>
                      </a:pPr>
                      <a:r>
                        <a:rPr lang="en-US" sz="2800">
                          <a:effectLst/>
                        </a:rPr>
                        <a:t>Hatcher</a:t>
                      </a:r>
                      <a:endParaRPr lang="en-US" sz="2800">
                        <a:effectLst/>
                        <a:latin typeface="Calibri"/>
                        <a:ea typeface="Times New Roman"/>
                        <a:cs typeface="Times New Roman"/>
                      </a:endParaRPr>
                    </a:p>
                  </a:txBody>
                  <a:tcPr marL="68580" marR="68580" marT="0" marB="0"/>
                </a:tc>
                <a:tc>
                  <a:txBody>
                    <a:bodyPr/>
                    <a:lstStyle/>
                    <a:p>
                      <a:pPr marL="457200" marR="0" indent="0" algn="ctr">
                        <a:lnSpc>
                          <a:spcPct val="115000"/>
                        </a:lnSpc>
                        <a:spcBef>
                          <a:spcPts val="0"/>
                        </a:spcBef>
                        <a:spcAft>
                          <a:spcPts val="0"/>
                        </a:spcAft>
                      </a:pPr>
                      <a:r>
                        <a:rPr lang="en-US" sz="2800" dirty="0">
                          <a:effectLst/>
                        </a:rPr>
                        <a:t>78-80 (26-27)</a:t>
                      </a:r>
                      <a:endParaRPr lang="en-US" sz="2800" dirty="0">
                        <a:effectLst/>
                        <a:latin typeface="Calibri"/>
                        <a:ea typeface="Times New Roman"/>
                        <a:cs typeface="Times New Roman"/>
                      </a:endParaRPr>
                    </a:p>
                  </a:txBody>
                  <a:tcPr marL="68580" marR="68580" marT="0" marB="0"/>
                </a:tc>
                <a:tc>
                  <a:txBody>
                    <a:bodyPr/>
                    <a:lstStyle/>
                    <a:p>
                      <a:pPr marL="457200" marR="0" indent="0" algn="ctr">
                        <a:lnSpc>
                          <a:spcPct val="115000"/>
                        </a:lnSpc>
                        <a:spcBef>
                          <a:spcPts val="0"/>
                        </a:spcBef>
                        <a:spcAft>
                          <a:spcPts val="0"/>
                        </a:spcAft>
                      </a:pPr>
                      <a:r>
                        <a:rPr lang="en-US" sz="2800" dirty="0">
                          <a:effectLst/>
                        </a:rPr>
                        <a:t>60-70</a:t>
                      </a:r>
                      <a:endParaRPr lang="en-US" sz="28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41213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3.	Confer with an Experienced Design </a:t>
            </a:r>
            <a:r>
              <a:rPr lang="en-US" b="1" dirty="0" smtClean="0"/>
              <a:t>Consultant</a:t>
            </a:r>
            <a:endParaRPr lang="en-US" dirty="0"/>
          </a:p>
        </p:txBody>
      </p:sp>
      <p:sp>
        <p:nvSpPr>
          <p:cNvPr id="3" name="Content Placeholder 2"/>
          <p:cNvSpPr>
            <a:spLocks noGrp="1"/>
          </p:cNvSpPr>
          <p:nvPr>
            <p:ph idx="1"/>
          </p:nvPr>
        </p:nvSpPr>
        <p:spPr/>
        <p:txBody>
          <a:bodyPr/>
          <a:lstStyle/>
          <a:p>
            <a:pPr algn="just"/>
            <a:r>
              <a:rPr lang="en-US" i="1" dirty="0"/>
              <a:t>Hatchery plans must be developed to meet the specific needs of the owner</a:t>
            </a:r>
          </a:p>
          <a:p>
            <a:pPr algn="just"/>
            <a:r>
              <a:rPr lang="en-US" i="1" dirty="0"/>
              <a:t>The design consultant should fully understand the requirements of incubation equipment, including ventilation, floor construction, slopes and drains, and minimum space requirements</a:t>
            </a:r>
          </a:p>
          <a:p>
            <a:pPr algn="just"/>
            <a:r>
              <a:rPr lang="en-US" i="1" dirty="0"/>
              <a:t>In addition, the design firm should be well-versed in the production process, which includes workflow, room sizing, waste disposal, and automation (miscellaneous) equipment layout</a:t>
            </a:r>
          </a:p>
          <a:p>
            <a:pPr algn="just"/>
            <a:endParaRPr lang="en-US" i="1" dirty="0"/>
          </a:p>
        </p:txBody>
      </p:sp>
    </p:spTree>
    <p:extLst>
      <p:ext uri="{BB962C8B-B14F-4D97-AF65-F5344CB8AC3E}">
        <p14:creationId xmlns:p14="http://schemas.microsoft.com/office/powerpoint/2010/main" val="2481441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D.)	Chick room</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i="1" dirty="0" smtClean="0"/>
              <a:t>Optimal </a:t>
            </a:r>
            <a:r>
              <a:rPr lang="en-US" i="1" dirty="0"/>
              <a:t>chick room conditions for holding chicks are follows:</a:t>
            </a:r>
          </a:p>
          <a:p>
            <a:pPr algn="just"/>
            <a:r>
              <a:rPr lang="en-US" i="1" dirty="0" smtClean="0"/>
              <a:t>Temperature</a:t>
            </a:r>
            <a:r>
              <a:rPr lang="en-US" i="1" dirty="0"/>
              <a:t>: </a:t>
            </a:r>
            <a:r>
              <a:rPr lang="en-US" i="1" dirty="0">
                <a:solidFill>
                  <a:srgbClr val="C00000"/>
                </a:solidFill>
              </a:rPr>
              <a:t>75° to 85°F </a:t>
            </a:r>
            <a:r>
              <a:rPr lang="en-US" i="1" dirty="0"/>
              <a:t>(25.6° to 29.4°C)</a:t>
            </a:r>
          </a:p>
          <a:p>
            <a:pPr algn="just"/>
            <a:r>
              <a:rPr lang="en-US" i="1" dirty="0" smtClean="0"/>
              <a:t>Relative </a:t>
            </a:r>
            <a:r>
              <a:rPr lang="en-US" i="1" dirty="0"/>
              <a:t>humidity: </a:t>
            </a:r>
            <a:r>
              <a:rPr lang="en-US" i="1" dirty="0">
                <a:solidFill>
                  <a:srgbClr val="C00000"/>
                </a:solidFill>
              </a:rPr>
              <a:t>50 to 60%</a:t>
            </a:r>
          </a:p>
          <a:p>
            <a:pPr algn="just"/>
            <a:r>
              <a:rPr lang="en-US" i="1" dirty="0" smtClean="0"/>
              <a:t>Chick box </a:t>
            </a:r>
            <a:r>
              <a:rPr lang="en-US" i="1" dirty="0"/>
              <a:t>store the stacks approximately </a:t>
            </a:r>
            <a:r>
              <a:rPr lang="en-US" i="1" dirty="0">
                <a:solidFill>
                  <a:srgbClr val="C00000"/>
                </a:solidFill>
              </a:rPr>
              <a:t>1 </a:t>
            </a:r>
            <a:r>
              <a:rPr lang="en-US" i="1" dirty="0" err="1">
                <a:solidFill>
                  <a:srgbClr val="C00000"/>
                </a:solidFill>
              </a:rPr>
              <a:t>ft</a:t>
            </a:r>
            <a:r>
              <a:rPr lang="en-US" i="1" dirty="0">
                <a:solidFill>
                  <a:srgbClr val="C00000"/>
                </a:solidFill>
              </a:rPr>
              <a:t> (0.3 m) </a:t>
            </a:r>
            <a:r>
              <a:rPr lang="en-US" i="1" dirty="0" smtClean="0">
                <a:solidFill>
                  <a:srgbClr val="C00000"/>
                </a:solidFill>
              </a:rPr>
              <a:t>apart </a:t>
            </a:r>
          </a:p>
          <a:p>
            <a:pPr algn="just"/>
            <a:r>
              <a:rPr lang="en-US" i="1" dirty="0" smtClean="0"/>
              <a:t>The </a:t>
            </a:r>
            <a:r>
              <a:rPr lang="en-US" i="1" dirty="0"/>
              <a:t>fresh air required </a:t>
            </a:r>
            <a:r>
              <a:rPr lang="en-US" i="1" dirty="0" smtClean="0"/>
              <a:t>depends upon the number of chicks </a:t>
            </a:r>
            <a:r>
              <a:rPr lang="en-US" i="1" dirty="0"/>
              <a:t>held at any one time and the number of people processing chicks the </a:t>
            </a:r>
            <a:r>
              <a:rPr lang="en-US" i="1" dirty="0" smtClean="0"/>
              <a:t>room</a:t>
            </a:r>
          </a:p>
          <a:p>
            <a:r>
              <a:rPr lang="en-US" i="1" dirty="0"/>
              <a:t>Following are recommended minimum fresh air </a:t>
            </a:r>
            <a:r>
              <a:rPr lang="en-US" i="1" dirty="0" smtClean="0"/>
              <a:t>requirements </a:t>
            </a:r>
            <a:r>
              <a:rPr lang="en-US" i="1" dirty="0"/>
              <a:t>for the chick room:</a:t>
            </a:r>
          </a:p>
          <a:p>
            <a:r>
              <a:rPr lang="en-US" i="1" dirty="0" smtClean="0">
                <a:solidFill>
                  <a:srgbClr val="FF0000"/>
                </a:solidFill>
              </a:rPr>
              <a:t>12 </a:t>
            </a:r>
            <a:r>
              <a:rPr lang="en-US" i="1" dirty="0" err="1">
                <a:solidFill>
                  <a:srgbClr val="FF0000"/>
                </a:solidFill>
              </a:rPr>
              <a:t>cfm</a:t>
            </a:r>
            <a:r>
              <a:rPr lang="en-US" i="1" dirty="0">
                <a:solidFill>
                  <a:srgbClr val="FF0000"/>
                </a:solidFill>
              </a:rPr>
              <a:t> (0.34 </a:t>
            </a:r>
            <a:r>
              <a:rPr lang="en-US" i="1" dirty="0" err="1">
                <a:solidFill>
                  <a:srgbClr val="FF0000"/>
                </a:solidFill>
              </a:rPr>
              <a:t>cmm</a:t>
            </a:r>
            <a:r>
              <a:rPr lang="en-US" i="1" dirty="0">
                <a:solidFill>
                  <a:srgbClr val="FF0000"/>
                </a:solidFill>
              </a:rPr>
              <a:t>) per 1,000 chicks</a:t>
            </a:r>
          </a:p>
          <a:p>
            <a:r>
              <a:rPr lang="en-US" i="1" dirty="0" smtClean="0">
                <a:solidFill>
                  <a:srgbClr val="FF0000"/>
                </a:solidFill>
              </a:rPr>
              <a:t>20 </a:t>
            </a:r>
            <a:r>
              <a:rPr lang="en-US" i="1" dirty="0" err="1">
                <a:solidFill>
                  <a:srgbClr val="FF0000"/>
                </a:solidFill>
              </a:rPr>
              <a:t>cfm</a:t>
            </a:r>
            <a:r>
              <a:rPr lang="en-US" i="1" dirty="0">
                <a:solidFill>
                  <a:srgbClr val="FF0000"/>
                </a:solidFill>
              </a:rPr>
              <a:t> (0.57 </a:t>
            </a:r>
            <a:r>
              <a:rPr lang="en-US" i="1" dirty="0" err="1">
                <a:solidFill>
                  <a:srgbClr val="FF0000"/>
                </a:solidFill>
              </a:rPr>
              <a:t>cmm</a:t>
            </a:r>
            <a:r>
              <a:rPr lang="en-US" i="1" dirty="0">
                <a:solidFill>
                  <a:srgbClr val="FF0000"/>
                </a:solidFill>
              </a:rPr>
              <a:t>) per person</a:t>
            </a:r>
          </a:p>
          <a:p>
            <a:pPr algn="just"/>
            <a:endParaRPr lang="en-US" i="1" dirty="0"/>
          </a:p>
        </p:txBody>
      </p:sp>
    </p:spTree>
    <p:extLst>
      <p:ext uri="{BB962C8B-B14F-4D97-AF65-F5344CB8AC3E}">
        <p14:creationId xmlns:p14="http://schemas.microsoft.com/office/powerpoint/2010/main" val="3571539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e)	</a:t>
            </a:r>
            <a:r>
              <a:rPr lang="en-US" i="1" dirty="0"/>
              <a:t> Wash </a:t>
            </a:r>
            <a:r>
              <a:rPr lang="en-US" i="1" dirty="0" smtClean="0"/>
              <a:t>room</a:t>
            </a:r>
            <a:endParaRPr lang="en-US" i="1" dirty="0"/>
          </a:p>
        </p:txBody>
      </p:sp>
      <p:sp>
        <p:nvSpPr>
          <p:cNvPr id="3" name="Content Placeholder 2"/>
          <p:cNvSpPr>
            <a:spLocks noGrp="1"/>
          </p:cNvSpPr>
          <p:nvPr>
            <p:ph idx="1"/>
          </p:nvPr>
        </p:nvSpPr>
        <p:spPr/>
        <p:txBody>
          <a:bodyPr/>
          <a:lstStyle/>
          <a:p>
            <a:pPr algn="just"/>
            <a:r>
              <a:rPr lang="en-US" i="1" dirty="0" smtClean="0"/>
              <a:t>The </a:t>
            </a:r>
            <a:r>
              <a:rPr lang="en-US" i="1" dirty="0"/>
              <a:t>wash room in most hatcheries is also used as a </a:t>
            </a:r>
            <a:r>
              <a:rPr lang="en-US" i="1" dirty="0" smtClean="0"/>
              <a:t>chick </a:t>
            </a:r>
            <a:r>
              <a:rPr lang="en-US" i="1" dirty="0"/>
              <a:t>take-off area. While holding chicks in this area the following </a:t>
            </a:r>
            <a:r>
              <a:rPr lang="en-US" i="1" dirty="0" smtClean="0"/>
              <a:t>room conditions </a:t>
            </a:r>
            <a:r>
              <a:rPr lang="en-US" i="1" dirty="0"/>
              <a:t>should be maintained:</a:t>
            </a:r>
          </a:p>
          <a:p>
            <a:pPr algn="just"/>
            <a:r>
              <a:rPr lang="en-US" i="1" dirty="0" smtClean="0"/>
              <a:t>Temperature</a:t>
            </a:r>
            <a:r>
              <a:rPr lang="en-US" i="1" dirty="0"/>
              <a:t>: </a:t>
            </a:r>
            <a:r>
              <a:rPr lang="en-US" i="1" dirty="0">
                <a:solidFill>
                  <a:srgbClr val="FF0000"/>
                </a:solidFill>
              </a:rPr>
              <a:t>78° to 85°F (25.6° to 29.4°C)</a:t>
            </a:r>
          </a:p>
          <a:p>
            <a:pPr algn="just"/>
            <a:r>
              <a:rPr lang="en-US" i="1" dirty="0" smtClean="0"/>
              <a:t>Relative </a:t>
            </a:r>
            <a:r>
              <a:rPr lang="en-US" i="1" dirty="0"/>
              <a:t>humidity: </a:t>
            </a:r>
            <a:r>
              <a:rPr lang="en-US" i="1" dirty="0">
                <a:solidFill>
                  <a:srgbClr val="FF0000"/>
                </a:solidFill>
              </a:rPr>
              <a:t>50 to 60</a:t>
            </a:r>
            <a:r>
              <a:rPr lang="en-US" i="1" dirty="0" smtClean="0">
                <a:solidFill>
                  <a:srgbClr val="FF0000"/>
                </a:solidFill>
              </a:rPr>
              <a:t>%</a:t>
            </a:r>
          </a:p>
          <a:p>
            <a:pPr algn="just"/>
            <a:r>
              <a:rPr lang="en-US" i="1" dirty="0"/>
              <a:t>Exhaust hoods are required for the chick take-off area, and the tray washer and buggy washer</a:t>
            </a:r>
          </a:p>
          <a:p>
            <a:pPr algn="just"/>
            <a:endParaRPr lang="en-US" i="1" dirty="0"/>
          </a:p>
        </p:txBody>
      </p:sp>
    </p:spTree>
    <p:extLst>
      <p:ext uri="{BB962C8B-B14F-4D97-AF65-F5344CB8AC3E}">
        <p14:creationId xmlns:p14="http://schemas.microsoft.com/office/powerpoint/2010/main" val="2353273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t>
            </a:r>
            <a:r>
              <a:rPr lang="en-US" i="1" dirty="0"/>
              <a:t> Clean </a:t>
            </a:r>
            <a:r>
              <a:rPr lang="en-US" i="1" dirty="0" smtClean="0"/>
              <a:t>room</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i="1" dirty="0" smtClean="0"/>
              <a:t>The </a:t>
            </a:r>
            <a:r>
              <a:rPr lang="en-US" i="1" dirty="0"/>
              <a:t>clean room, which is used for drying trays and buggies </a:t>
            </a:r>
            <a:r>
              <a:rPr lang="en-US" i="1" dirty="0" smtClean="0"/>
              <a:t>when these </a:t>
            </a:r>
            <a:r>
              <a:rPr lang="en-US" i="1" dirty="0"/>
              <a:t>have been washed, requires large quantities of fresh air to aid with </a:t>
            </a:r>
            <a:r>
              <a:rPr lang="en-US" i="1" dirty="0" smtClean="0"/>
              <a:t>drying</a:t>
            </a:r>
          </a:p>
          <a:p>
            <a:pPr algn="just"/>
            <a:r>
              <a:rPr lang="en-US" i="1" dirty="0" smtClean="0">
                <a:solidFill>
                  <a:srgbClr val="C00000"/>
                </a:solidFill>
              </a:rPr>
              <a:t>Adequate </a:t>
            </a:r>
            <a:r>
              <a:rPr lang="en-US" i="1" dirty="0">
                <a:solidFill>
                  <a:srgbClr val="C00000"/>
                </a:solidFill>
              </a:rPr>
              <a:t>fresh ai</a:t>
            </a:r>
            <a:r>
              <a:rPr lang="en-US" i="1" dirty="0"/>
              <a:t>r helps to maintain a positive </a:t>
            </a:r>
            <a:r>
              <a:rPr lang="en-US" i="1" dirty="0" smtClean="0"/>
              <a:t>pressure </a:t>
            </a:r>
            <a:r>
              <a:rPr lang="en-US" i="1" dirty="0"/>
              <a:t>in this room and prevent the growth of mold and bacteria in the room and on the washed </a:t>
            </a:r>
            <a:r>
              <a:rPr lang="en-US" i="1" dirty="0" smtClean="0"/>
              <a:t>equipment</a:t>
            </a:r>
          </a:p>
          <a:p>
            <a:pPr algn="just"/>
            <a:r>
              <a:rPr lang="en-US" i="1" dirty="0" smtClean="0"/>
              <a:t>With </a:t>
            </a:r>
            <a:r>
              <a:rPr lang="en-US" i="1" dirty="0"/>
              <a:t>the clean room maintained at a positive pressure with respect to the wash room, steam vapors and contaminated air will flow away from clean trays and buggies and toward the wash room exhaust </a:t>
            </a:r>
            <a:r>
              <a:rPr lang="en-US" i="1" dirty="0" smtClean="0"/>
              <a:t>systems</a:t>
            </a:r>
          </a:p>
          <a:p>
            <a:pPr algn="just"/>
            <a:r>
              <a:rPr lang="en-US" i="1" dirty="0" smtClean="0"/>
              <a:t>Inadequate </a:t>
            </a:r>
            <a:r>
              <a:rPr lang="en-US" i="1" dirty="0"/>
              <a:t>or poorly balanced ventilation systems in the processing areas can rob air from incubator or hatcher rooms or cause contamination of clean </a:t>
            </a:r>
            <a:r>
              <a:rPr lang="en-US" i="1" dirty="0" smtClean="0"/>
              <a:t>rooms</a:t>
            </a:r>
            <a:endParaRPr lang="en-US" i="1" dirty="0"/>
          </a:p>
          <a:p>
            <a:pPr algn="just"/>
            <a:endParaRPr lang="en-US" i="1" dirty="0"/>
          </a:p>
        </p:txBody>
      </p:sp>
    </p:spTree>
    <p:extLst>
      <p:ext uri="{BB962C8B-B14F-4D97-AF65-F5344CB8AC3E}">
        <p14:creationId xmlns:p14="http://schemas.microsoft.com/office/powerpoint/2010/main" val="1018130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pPr algn="ctr"/>
            <a:r>
              <a:rPr lang="en-US" b="1" dirty="0" smtClean="0"/>
              <a:t>4.	Designing </a:t>
            </a:r>
            <a:r>
              <a:rPr lang="en-US" b="1" dirty="0"/>
              <a:t>the Ventilation </a:t>
            </a:r>
            <a:r>
              <a:rPr lang="en-US" b="1" dirty="0" smtClean="0"/>
              <a:t>System</a:t>
            </a:r>
            <a:endParaRPr lang="en-US" dirty="0"/>
          </a:p>
        </p:txBody>
      </p:sp>
      <p:sp>
        <p:nvSpPr>
          <p:cNvPr id="3" name="Content Placeholder 2"/>
          <p:cNvSpPr>
            <a:spLocks noGrp="1"/>
          </p:cNvSpPr>
          <p:nvPr>
            <p:ph idx="1"/>
          </p:nvPr>
        </p:nvSpPr>
        <p:spPr/>
        <p:txBody>
          <a:bodyPr>
            <a:normAutofit lnSpcReduction="10000"/>
          </a:bodyPr>
          <a:lstStyle/>
          <a:p>
            <a:pPr algn="just"/>
            <a:r>
              <a:rPr lang="en-US" i="1" dirty="0" smtClean="0"/>
              <a:t>Except </a:t>
            </a:r>
            <a:r>
              <a:rPr lang="en-US" i="1" dirty="0"/>
              <a:t>for the incubators and hatchers themselves, the overall ventilation system is probably the single most important component in the </a:t>
            </a:r>
            <a:r>
              <a:rPr lang="en-US" i="1" dirty="0" smtClean="0"/>
              <a:t>hatchery</a:t>
            </a:r>
          </a:p>
          <a:p>
            <a:pPr algn="just"/>
            <a:r>
              <a:rPr lang="en-US" i="1" dirty="0" smtClean="0"/>
              <a:t>Proper </a:t>
            </a:r>
            <a:r>
              <a:rPr lang="en-US" i="1" dirty="0"/>
              <a:t>conditioning of the fresh air supply almost always </a:t>
            </a:r>
            <a:r>
              <a:rPr lang="en-US" i="1" dirty="0" smtClean="0"/>
              <a:t>presents </a:t>
            </a:r>
            <a:r>
              <a:rPr lang="en-US" i="1" dirty="0"/>
              <a:t>a formidable </a:t>
            </a:r>
            <a:r>
              <a:rPr lang="en-US" i="1" dirty="0" smtClean="0"/>
              <a:t>challenge</a:t>
            </a:r>
          </a:p>
          <a:p>
            <a:pPr algn="just"/>
            <a:r>
              <a:rPr lang="en-US" i="1" dirty="0" smtClean="0"/>
              <a:t>Furthermore</a:t>
            </a:r>
            <a:r>
              <a:rPr lang="en-US" i="1" dirty="0"/>
              <a:t>, inadequate ventilation will severely affect the performance of incubators and </a:t>
            </a:r>
            <a:r>
              <a:rPr lang="en-US" i="1" dirty="0" smtClean="0"/>
              <a:t>hatchers</a:t>
            </a:r>
          </a:p>
          <a:p>
            <a:pPr algn="just"/>
            <a:r>
              <a:rPr lang="en-US" i="1" dirty="0" smtClean="0"/>
              <a:t>Improperly </a:t>
            </a:r>
            <a:r>
              <a:rPr lang="en-US" i="1" dirty="0"/>
              <a:t>designed heating, ventilation, and air conditioning systems (HVAC) will produce a poor quality chick, lower hatch rate, and a major loss in profits over the life of the </a:t>
            </a:r>
            <a:r>
              <a:rPr lang="en-US" i="1" dirty="0" smtClean="0"/>
              <a:t>hatchery</a:t>
            </a:r>
            <a:endParaRPr lang="en-US" i="1" dirty="0"/>
          </a:p>
        </p:txBody>
      </p:sp>
    </p:spTree>
    <p:extLst>
      <p:ext uri="{BB962C8B-B14F-4D97-AF65-F5344CB8AC3E}">
        <p14:creationId xmlns:p14="http://schemas.microsoft.com/office/powerpoint/2010/main" val="2279358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5</a:t>
            </a:r>
            <a:r>
              <a:rPr lang="en-US" b="1" dirty="0" smtClean="0"/>
              <a:t>.	Selecting </a:t>
            </a:r>
            <a:r>
              <a:rPr lang="en-US" b="1" dirty="0"/>
              <a:t>the Best Hatchery </a:t>
            </a:r>
            <a:r>
              <a:rPr lang="en-US" b="1" dirty="0" smtClean="0"/>
              <a:t>Site</a:t>
            </a:r>
            <a:endParaRPr lang="en-US" dirty="0"/>
          </a:p>
        </p:txBody>
      </p:sp>
      <p:sp>
        <p:nvSpPr>
          <p:cNvPr id="3" name="Content Placeholder 2"/>
          <p:cNvSpPr>
            <a:spLocks noGrp="1"/>
          </p:cNvSpPr>
          <p:nvPr>
            <p:ph idx="1"/>
          </p:nvPr>
        </p:nvSpPr>
        <p:spPr>
          <a:xfrm>
            <a:off x="457200" y="1935480"/>
            <a:ext cx="8229600" cy="4770120"/>
          </a:xfrm>
        </p:spPr>
        <p:txBody>
          <a:bodyPr>
            <a:normAutofit fontScale="92500" lnSpcReduction="20000"/>
          </a:bodyPr>
          <a:lstStyle/>
          <a:p>
            <a:pPr algn="just"/>
            <a:r>
              <a:rPr lang="en-US" i="1" dirty="0"/>
              <a:t>Before breaking ground for the new hatchery, choose an appropriate </a:t>
            </a:r>
            <a:r>
              <a:rPr lang="en-US" i="1" dirty="0" smtClean="0"/>
              <a:t>location</a:t>
            </a:r>
          </a:p>
          <a:p>
            <a:pPr algn="just"/>
            <a:r>
              <a:rPr lang="en-US" i="1" dirty="0" smtClean="0"/>
              <a:t>Site </a:t>
            </a:r>
            <a:r>
              <a:rPr lang="en-US" i="1" dirty="0"/>
              <a:t>selection affects the </a:t>
            </a:r>
            <a:r>
              <a:rPr lang="en-US" i="1" dirty="0">
                <a:solidFill>
                  <a:srgbClr val="FF0000"/>
                </a:solidFill>
              </a:rPr>
              <a:t>profitability</a:t>
            </a:r>
            <a:r>
              <a:rPr lang="en-US" i="1" dirty="0"/>
              <a:t> of the entire operation, as well as the overall performance of the </a:t>
            </a:r>
            <a:r>
              <a:rPr lang="en-US" i="1" dirty="0" smtClean="0"/>
              <a:t>hatchery</a:t>
            </a:r>
          </a:p>
          <a:p>
            <a:pPr algn="just"/>
            <a:r>
              <a:rPr lang="en-US" i="1" dirty="0" smtClean="0"/>
              <a:t>The </a:t>
            </a:r>
            <a:r>
              <a:rPr lang="en-US" i="1" dirty="0">
                <a:solidFill>
                  <a:srgbClr val="FF0000"/>
                </a:solidFill>
              </a:rPr>
              <a:t>greater the distance </a:t>
            </a:r>
            <a:r>
              <a:rPr lang="en-US" i="1" dirty="0"/>
              <a:t>from breeder farms and grow-out houses, the higher the transportation </a:t>
            </a:r>
            <a:r>
              <a:rPr lang="en-US" i="1" dirty="0" smtClean="0"/>
              <a:t>costs</a:t>
            </a:r>
          </a:p>
          <a:p>
            <a:pPr algn="just"/>
            <a:r>
              <a:rPr lang="en-US" i="1" dirty="0" smtClean="0"/>
              <a:t>However</a:t>
            </a:r>
            <a:r>
              <a:rPr lang="en-US" i="1" dirty="0"/>
              <a:t>, in order to provide </a:t>
            </a:r>
            <a:r>
              <a:rPr lang="en-US" i="1" dirty="0">
                <a:solidFill>
                  <a:srgbClr val="FF0000"/>
                </a:solidFill>
              </a:rPr>
              <a:t>biosecurity,</a:t>
            </a:r>
            <a:r>
              <a:rPr lang="en-US" i="1" dirty="0"/>
              <a:t> the hatchery should be situated far enough away from the production units to minimize the spread of </a:t>
            </a:r>
            <a:r>
              <a:rPr lang="en-US" i="1" dirty="0" smtClean="0"/>
              <a:t>disease</a:t>
            </a:r>
          </a:p>
          <a:p>
            <a:pPr algn="just"/>
            <a:r>
              <a:rPr lang="en-US" i="1" dirty="0" smtClean="0"/>
              <a:t>The </a:t>
            </a:r>
            <a:r>
              <a:rPr lang="en-US" i="1" dirty="0"/>
              <a:t>availability and cost of </a:t>
            </a:r>
            <a:r>
              <a:rPr lang="en-US" i="1" dirty="0">
                <a:solidFill>
                  <a:srgbClr val="FF0000"/>
                </a:solidFill>
              </a:rPr>
              <a:t>labor</a:t>
            </a:r>
            <a:r>
              <a:rPr lang="en-US" i="1" dirty="0"/>
              <a:t>, utilities (including </a:t>
            </a:r>
            <a:r>
              <a:rPr lang="en-US" i="1" dirty="0">
                <a:solidFill>
                  <a:srgbClr val="FF0000"/>
                </a:solidFill>
              </a:rPr>
              <a:t>water, electricity, gas, or fuel oil</a:t>
            </a:r>
            <a:r>
              <a:rPr lang="en-US" i="1" dirty="0"/>
              <a:t>), and </a:t>
            </a:r>
            <a:r>
              <a:rPr lang="en-US" i="1" dirty="0">
                <a:solidFill>
                  <a:srgbClr val="FF0000"/>
                </a:solidFill>
              </a:rPr>
              <a:t>waste disposal </a:t>
            </a:r>
            <a:r>
              <a:rPr lang="en-US" i="1" dirty="0"/>
              <a:t>are also </a:t>
            </a:r>
            <a:r>
              <a:rPr lang="en-US" i="1" dirty="0" smtClean="0"/>
              <a:t>concerns</a:t>
            </a:r>
          </a:p>
          <a:p>
            <a:pPr algn="just"/>
            <a:r>
              <a:rPr lang="en-US" i="1" dirty="0" smtClean="0"/>
              <a:t>Generally</a:t>
            </a:r>
            <a:r>
              <a:rPr lang="en-US" i="1" dirty="0"/>
              <a:t>, a hatchery should be located on high ground and should have good drainage.</a:t>
            </a:r>
          </a:p>
          <a:p>
            <a:pPr algn="just"/>
            <a:endParaRPr lang="en-US" i="1" dirty="0"/>
          </a:p>
        </p:txBody>
      </p:sp>
    </p:spTree>
    <p:extLst>
      <p:ext uri="{BB962C8B-B14F-4D97-AF65-F5344CB8AC3E}">
        <p14:creationId xmlns:p14="http://schemas.microsoft.com/office/powerpoint/2010/main" val="116034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i="1" dirty="0"/>
              <a:t>Up to </a:t>
            </a:r>
            <a:r>
              <a:rPr lang="en-US" i="1" dirty="0">
                <a:solidFill>
                  <a:srgbClr val="FF0000"/>
                </a:solidFill>
              </a:rPr>
              <a:t>3,000 </a:t>
            </a:r>
            <a:r>
              <a:rPr lang="en-US" i="1" dirty="0" err="1">
                <a:solidFill>
                  <a:srgbClr val="FF0000"/>
                </a:solidFill>
              </a:rPr>
              <a:t>ft</a:t>
            </a:r>
            <a:r>
              <a:rPr lang="en-US" i="1" dirty="0">
                <a:solidFill>
                  <a:srgbClr val="FF0000"/>
                </a:solidFill>
              </a:rPr>
              <a:t> (610 m) </a:t>
            </a:r>
            <a:r>
              <a:rPr lang="en-US" i="1" dirty="0"/>
              <a:t>above sea level = optimum elevation</a:t>
            </a:r>
          </a:p>
          <a:p>
            <a:pPr algn="just"/>
            <a:r>
              <a:rPr lang="en-US" i="1" dirty="0"/>
              <a:t>More than </a:t>
            </a:r>
            <a:r>
              <a:rPr lang="en-US" i="1" dirty="0">
                <a:solidFill>
                  <a:srgbClr val="FF0000"/>
                </a:solidFill>
              </a:rPr>
              <a:t>3,000 </a:t>
            </a:r>
            <a:r>
              <a:rPr lang="en-US" i="1" dirty="0" err="1">
                <a:solidFill>
                  <a:srgbClr val="FF0000"/>
                </a:solidFill>
              </a:rPr>
              <a:t>ft</a:t>
            </a:r>
            <a:r>
              <a:rPr lang="en-US" i="1" dirty="0">
                <a:solidFill>
                  <a:srgbClr val="FF0000"/>
                </a:solidFill>
              </a:rPr>
              <a:t> (610 m) </a:t>
            </a:r>
            <a:r>
              <a:rPr lang="en-US" i="1" dirty="0"/>
              <a:t>above sea level = some loss in hatchability</a:t>
            </a:r>
          </a:p>
          <a:p>
            <a:pPr algn="just"/>
            <a:r>
              <a:rPr lang="en-US" i="1" dirty="0"/>
              <a:t>The greater the distance between the hatchery and other agricultural buildings, the more suitable the </a:t>
            </a:r>
            <a:r>
              <a:rPr lang="en-US" i="1" dirty="0" smtClean="0"/>
              <a:t>site</a:t>
            </a:r>
          </a:p>
          <a:p>
            <a:pPr algn="just"/>
            <a:r>
              <a:rPr lang="en-US" i="1" dirty="0" smtClean="0"/>
              <a:t>Hatcheries </a:t>
            </a:r>
            <a:r>
              <a:rPr lang="en-US" i="1" dirty="0"/>
              <a:t>must be located at least </a:t>
            </a:r>
            <a:r>
              <a:rPr lang="en-US" i="1" dirty="0">
                <a:solidFill>
                  <a:srgbClr val="FF0000"/>
                </a:solidFill>
              </a:rPr>
              <a:t>1,500 </a:t>
            </a:r>
            <a:r>
              <a:rPr lang="en-US" i="1" dirty="0" err="1">
                <a:solidFill>
                  <a:srgbClr val="FF0000"/>
                </a:solidFill>
              </a:rPr>
              <a:t>ft</a:t>
            </a:r>
            <a:r>
              <a:rPr lang="en-US" i="1" dirty="0">
                <a:solidFill>
                  <a:srgbClr val="FF0000"/>
                </a:solidFill>
              </a:rPr>
              <a:t> (460 m)</a:t>
            </a:r>
            <a:r>
              <a:rPr lang="en-US" i="1" dirty="0"/>
              <a:t> from other poultry </a:t>
            </a:r>
            <a:r>
              <a:rPr lang="en-US" i="1" dirty="0" smtClean="0"/>
              <a:t>buildings</a:t>
            </a:r>
          </a:p>
          <a:p>
            <a:pPr algn="just"/>
            <a:r>
              <a:rPr lang="en-US" i="1" dirty="0" smtClean="0"/>
              <a:t>The </a:t>
            </a:r>
            <a:r>
              <a:rPr lang="en-US" i="1" dirty="0"/>
              <a:t>site should be isolated from </a:t>
            </a:r>
            <a:r>
              <a:rPr lang="en-US" i="1" dirty="0">
                <a:solidFill>
                  <a:srgbClr val="FF0000"/>
                </a:solidFill>
              </a:rPr>
              <a:t>grain storage, feed mills, or other dust-producing activities</a:t>
            </a:r>
            <a:r>
              <a:rPr lang="en-US" i="1" dirty="0"/>
              <a:t>. </a:t>
            </a:r>
            <a:endParaRPr lang="en-US" i="1" dirty="0" smtClean="0"/>
          </a:p>
          <a:p>
            <a:pPr algn="just"/>
            <a:r>
              <a:rPr lang="en-US" i="1" dirty="0" smtClean="0"/>
              <a:t>Consider </a:t>
            </a:r>
            <a:r>
              <a:rPr lang="en-US" i="1" dirty="0"/>
              <a:t>prevailing </a:t>
            </a:r>
            <a:r>
              <a:rPr lang="en-US" i="1" dirty="0">
                <a:solidFill>
                  <a:srgbClr val="FF0000"/>
                </a:solidFill>
              </a:rPr>
              <a:t>wind direction </a:t>
            </a:r>
            <a:r>
              <a:rPr lang="en-US" i="1" dirty="0"/>
              <a:t>and make certain that the hatchery is located upwind of these facilities. Soil composition can also affect the cost of construction. </a:t>
            </a:r>
            <a:endParaRPr lang="en-US" i="1" dirty="0" smtClean="0"/>
          </a:p>
          <a:p>
            <a:pPr algn="just"/>
            <a:r>
              <a:rPr lang="en-US" i="1" dirty="0" smtClean="0"/>
              <a:t>Finally</a:t>
            </a:r>
            <a:r>
              <a:rPr lang="en-US" i="1" dirty="0"/>
              <a:t>, check carefully for </a:t>
            </a:r>
            <a:r>
              <a:rPr lang="en-US" i="1" dirty="0">
                <a:solidFill>
                  <a:srgbClr val="FF0000"/>
                </a:solidFill>
              </a:rPr>
              <a:t>zoning ordinances, building codes, and restrictions</a:t>
            </a:r>
            <a:r>
              <a:rPr lang="en-US" i="1" dirty="0"/>
              <a:t> that may apply to the property.</a:t>
            </a:r>
          </a:p>
          <a:p>
            <a:pPr algn="just"/>
            <a:endParaRPr lang="en-US" i="1" dirty="0"/>
          </a:p>
        </p:txBody>
      </p:sp>
    </p:spTree>
    <p:extLst>
      <p:ext uri="{BB962C8B-B14F-4D97-AF65-F5344CB8AC3E}">
        <p14:creationId xmlns:p14="http://schemas.microsoft.com/office/powerpoint/2010/main" val="328975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2401</TotalTime>
  <Words>3856</Words>
  <Application>Microsoft Office PowerPoint</Application>
  <PresentationFormat>On-screen Show (4:3)</PresentationFormat>
  <Paragraphs>415</Paragraphs>
  <Slides>62</Slides>
  <Notes>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Flow</vt:lpstr>
      <vt:lpstr>Hatchery Planning, Design, and Construction</vt:lpstr>
      <vt:lpstr>PowerPoint Presentation</vt:lpstr>
      <vt:lpstr>PowerPoint Presentation</vt:lpstr>
      <vt:lpstr>1. Determine the Budget</vt:lpstr>
      <vt:lpstr>2. Set a Production Capacity</vt:lpstr>
      <vt:lpstr>3. Confer with an Experienced Design Consultant</vt:lpstr>
      <vt:lpstr>4. Designing the Ventilation System</vt:lpstr>
      <vt:lpstr>5. Selecting the Best Hatchery Site</vt:lpstr>
      <vt:lpstr>Cont…..</vt:lpstr>
      <vt:lpstr>6. Choose Hatchery Equipment Wisely</vt:lpstr>
      <vt:lpstr>Conti…..</vt:lpstr>
      <vt:lpstr>7. Developing a Preliminary Floor Plan</vt:lpstr>
      <vt:lpstr>8. Two Basic Floor Plans for Hatcheries</vt:lpstr>
      <vt:lpstr>Cont..</vt:lpstr>
      <vt:lpstr>PowerPoint Presentation</vt:lpstr>
      <vt:lpstr>PowerPoint Presentation</vt:lpstr>
      <vt:lpstr>9. Selecting Building Materials</vt:lpstr>
      <vt:lpstr>10. Meeting Floor and Drain Requirements</vt:lpstr>
      <vt:lpstr>Cont…….</vt:lpstr>
      <vt:lpstr>Cont……..</vt:lpstr>
      <vt:lpstr> 11. Choosing Hatchery Doors</vt:lpstr>
      <vt:lpstr>12. Where to Install Ceilings</vt:lpstr>
      <vt:lpstr>13. Designing Interior Walls</vt:lpstr>
      <vt:lpstr>14.Evaluating Water Supply</vt:lpstr>
      <vt:lpstr>Cont….</vt:lpstr>
      <vt:lpstr>Conti..</vt:lpstr>
      <vt:lpstr>Cont….</vt:lpstr>
      <vt:lpstr>Cont…</vt:lpstr>
      <vt:lpstr>Cont…</vt:lpstr>
      <vt:lpstr>Cont….</vt:lpstr>
      <vt:lpstr>Cont</vt:lpstr>
      <vt:lpstr>Auxiliary Systems</vt:lpstr>
      <vt:lpstr>Hatchery Plant Accessories</vt:lpstr>
      <vt:lpstr>HOW TO MEET YOUR ROOM REQUIREMENTS </vt:lpstr>
      <vt:lpstr>Conti…</vt:lpstr>
      <vt:lpstr>Cont…</vt:lpstr>
      <vt:lpstr>Cont…….</vt:lpstr>
      <vt:lpstr>Cont…</vt:lpstr>
      <vt:lpstr>Cont…</vt:lpstr>
      <vt:lpstr>Cont….</vt:lpstr>
      <vt:lpstr>Cont…  </vt:lpstr>
      <vt:lpstr>Cont…</vt:lpstr>
      <vt:lpstr>Cont….</vt:lpstr>
      <vt:lpstr>Cont….</vt:lpstr>
      <vt:lpstr>Cont…</vt:lpstr>
      <vt:lpstr>Cont….</vt:lpstr>
      <vt:lpstr>Cont…..</vt:lpstr>
      <vt:lpstr>DESIGNING THE HATCHERY VENTILATION SYSTEM</vt:lpstr>
      <vt:lpstr>A. Basic Principles</vt:lpstr>
      <vt:lpstr>B. Air Conditioning Units vs Evaporative Cooling</vt:lpstr>
      <vt:lpstr>Cont…</vt:lpstr>
      <vt:lpstr>C. Incubator and Hatcher Exhaust Systems</vt:lpstr>
      <vt:lpstr>Cont..</vt:lpstr>
      <vt:lpstr>Cont…..</vt:lpstr>
      <vt:lpstr>D. Room Ventilation Recommendations</vt:lpstr>
      <vt:lpstr>a) Egg room</vt:lpstr>
      <vt:lpstr>Recommended Temperatures and Relative Humidities for Storing hatching Eggs</vt:lpstr>
      <vt:lpstr>b)  Prewarming room</vt:lpstr>
      <vt:lpstr>c.)  Setter and hatcher rooms</vt:lpstr>
      <vt:lpstr>D.) Chick room</vt:lpstr>
      <vt:lpstr>e)  Wash room</vt:lpstr>
      <vt:lpstr>f). Clean room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Hatchery Planning, Design, and Construction</dc:title>
  <dc:creator>Zaib</dc:creator>
  <cp:lastModifiedBy>kahlon</cp:lastModifiedBy>
  <cp:revision>64</cp:revision>
  <dcterms:created xsi:type="dcterms:W3CDTF">2012-10-21T10:19:47Z</dcterms:created>
  <dcterms:modified xsi:type="dcterms:W3CDTF">2020-10-18T06:54:18Z</dcterms:modified>
</cp:coreProperties>
</file>