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31" r:id="rId1"/>
  </p:sldMasterIdLst>
  <p:notesMasterIdLst>
    <p:notesMasterId r:id="rId16"/>
  </p:notesMasterIdLst>
  <p:sldIdLst>
    <p:sldId id="385" r:id="rId2"/>
    <p:sldId id="468" r:id="rId3"/>
    <p:sldId id="533" r:id="rId4"/>
    <p:sldId id="470" r:id="rId5"/>
    <p:sldId id="259" r:id="rId6"/>
    <p:sldId id="296" r:id="rId7"/>
    <p:sldId id="297" r:id="rId8"/>
    <p:sldId id="281" r:id="rId9"/>
    <p:sldId id="416" r:id="rId10"/>
    <p:sldId id="473" r:id="rId11"/>
    <p:sldId id="476" r:id="rId12"/>
    <p:sldId id="424" r:id="rId13"/>
    <p:sldId id="397" r:id="rId14"/>
    <p:sldId id="38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6A2"/>
    <a:srgbClr val="951B61"/>
    <a:srgbClr val="CC6600"/>
    <a:srgbClr val="FFCC00"/>
    <a:srgbClr val="793773"/>
    <a:srgbClr val="CCCC00"/>
    <a:srgbClr val="009900"/>
    <a:srgbClr val="C29336"/>
    <a:srgbClr val="CCFF33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8" autoAdjust="0"/>
    <p:restoredTop sz="93772" autoAdjust="0"/>
  </p:normalViewPr>
  <p:slideViewPr>
    <p:cSldViewPr>
      <p:cViewPr varScale="1">
        <p:scale>
          <a:sx n="68" d="100"/>
          <a:sy n="68" d="100"/>
        </p:scale>
        <p:origin x="146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7BF437-05DD-40B9-9EF6-8C9DA6CEB867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C8D638-A448-4FD1-AED8-BBD0F8178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116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68D1-0CD9-4594-BED4-B91CFC6EE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283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F7572-2597-4FBA-8A78-4FD820DBF6E8}" type="datetime1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68D1-0CD9-4594-BED4-B91CFC6EE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322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FE0A2F-905F-4707-8276-0120EBBF5C79}" type="datetime1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68D1-0CD9-4594-BED4-B91CFC6EE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940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140429-93D0-4A71-A917-832E028F8519}" type="datetime1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482368D1-0CD9-4594-BED4-B91CFC6EE82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9CCF2A-FAAD-469B-920A-7F0F10E4A98F}" type="datetime1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68D1-0CD9-4594-BED4-B91CFC6EE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30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2FEE00-F1F3-4CE2-BA14-2FAFC6D9EF09}" type="datetime1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68D1-0CD9-4594-BED4-B91CFC6EE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382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D78F49-79FB-4C14-91EC-1F32116776AB}" type="datetime1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68D1-0CD9-4594-BED4-B91CFC6EE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030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33F3B5-49DA-4ADB-9DC1-75179B3735B8}" type="datetime1">
              <a:rPr lang="en-US" smtClean="0"/>
              <a:t>5/22/2020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68D1-0CD9-4594-BED4-B91CFC6EE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263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4462EA-4456-448C-9AFE-A9A17D6A6946}" type="datetime1">
              <a:rPr lang="en-US" smtClean="0"/>
              <a:t>5/22/2020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68D1-0CD9-4594-BED4-B91CFC6EE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53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134D9C-64C2-416B-8E89-D7355E45B855}" type="datetime1">
              <a:rPr lang="en-US" smtClean="0"/>
              <a:t>5/22/2020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68D1-0CD9-4594-BED4-B91CFC6EE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632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6B7885-3BC2-4A5E-B829-01EAF7F6BD78}" type="datetime1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68D1-0CD9-4594-BED4-B91CFC6EE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5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3990C4C-FC5C-42AC-B16B-E665472F769C}" type="datetime1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68D1-0CD9-4594-BED4-B91CFC6EE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593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492875"/>
            <a:ext cx="381000" cy="36512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D2E57653-3E58-4892-A7ED-712530ACC6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Hexagon 22"/>
          <p:cNvSpPr/>
          <p:nvPr userDrawn="1"/>
        </p:nvSpPr>
        <p:spPr>
          <a:xfrm rot="1800000">
            <a:off x="4540618" y="5383378"/>
            <a:ext cx="1601400" cy="1388236"/>
          </a:xfrm>
          <a:prstGeom prst="hexagon">
            <a:avLst>
              <a:gd name="adj" fmla="val 28544"/>
              <a:gd name="vf" fmla="val 115470"/>
            </a:avLst>
          </a:prstGeom>
          <a:solidFill>
            <a:schemeClr val="bg1">
              <a:alpha val="6000"/>
            </a:schemeClr>
          </a:solidFill>
          <a:ln w="12700">
            <a:solidFill>
              <a:schemeClr val="bg1">
                <a:alpha val="1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 userDrawn="1"/>
        </p:nvSpPr>
        <p:spPr>
          <a:xfrm rot="5400000">
            <a:off x="-1070150" y="1056503"/>
            <a:ext cx="2286000" cy="17299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 userDrawn="1"/>
        </p:nvSpPr>
        <p:spPr>
          <a:xfrm rot="5400000">
            <a:off x="-1070150" y="3342503"/>
            <a:ext cx="2286000" cy="1729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 userDrawn="1"/>
        </p:nvSpPr>
        <p:spPr>
          <a:xfrm rot="5400000">
            <a:off x="-1072741" y="5625912"/>
            <a:ext cx="2286000" cy="17817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47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683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76200"/>
            <a:ext cx="8229600" cy="1238535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Yu Mincho Demibold" panose="02020600000000000000" pitchFamily="18" charset="-128"/>
                <a:cs typeface="Times New Roman" pitchFamily="18" charset="0"/>
              </a:rPr>
              <a:t>CONCEPT OF MACROMOLECULAR PRODRUG DESIGN AND APPLICATIONS</a:t>
            </a:r>
          </a:p>
        </p:txBody>
      </p:sp>
      <p:pic>
        <p:nvPicPr>
          <p:cNvPr id="1026" name="Picture 2" descr="C:\Users\ABUBAKAR\Pictures\University-of-Sargodha-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81400" y="1889579"/>
            <a:ext cx="1541846" cy="1524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343030" y="3962400"/>
            <a:ext cx="4154728" cy="10156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AU" sz="20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Dr.</a:t>
            </a:r>
            <a:r>
              <a:rPr lang="en-AU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 Muhammad Ajaz Hussain</a:t>
            </a:r>
          </a:p>
          <a:p>
            <a:pPr algn="ctr">
              <a:lnSpc>
                <a:spcPct val="150000"/>
              </a:lnSpc>
              <a:defRPr/>
            </a:pPr>
            <a:r>
              <a:rPr lang="en-AU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Associate Professor</a:t>
            </a:r>
          </a:p>
        </p:txBody>
      </p:sp>
      <p:sp>
        <p:nvSpPr>
          <p:cNvPr id="8" name="Line 23"/>
          <p:cNvSpPr>
            <a:spLocks noChangeShapeType="1"/>
          </p:cNvSpPr>
          <p:nvPr/>
        </p:nvSpPr>
        <p:spPr bwMode="auto">
          <a:xfrm>
            <a:off x="0" y="6305550"/>
            <a:ext cx="9144000" cy="0"/>
          </a:xfrm>
          <a:prstGeom prst="line">
            <a:avLst/>
          </a:prstGeom>
          <a:noFill/>
          <a:ln w="76200" cmpd="tri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10" name="Picture 2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389" y="2391229"/>
            <a:ext cx="118427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4" y="5269139"/>
            <a:ext cx="118427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5" descr="Papel periódico"/>
          <p:cNvSpPr txBox="1">
            <a:spLocks noChangeArrowheads="1"/>
          </p:cNvSpPr>
          <p:nvPr/>
        </p:nvSpPr>
        <p:spPr bwMode="auto">
          <a:xfrm>
            <a:off x="1233108" y="5105370"/>
            <a:ext cx="6546023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A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Department of  Chemistry, University of Sargodha, Pakistan </a:t>
            </a:r>
            <a:endParaRPr lang="en-AU" sz="20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0" y="6381750"/>
            <a:ext cx="8845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rgbClr val="00B050"/>
                </a:solidFill>
                <a:latin typeface="Script MT Bold" panose="03040602040607080904" pitchFamily="66" charset="0"/>
              </a:rPr>
              <a:t>M.Phil</a:t>
            </a:r>
            <a:r>
              <a:rPr lang="en-US" altLang="en-US" sz="2000" dirty="0">
                <a:solidFill>
                  <a:srgbClr val="00B050"/>
                </a:solidFill>
                <a:latin typeface="Script MT Bold" panose="03040602040607080904" pitchFamily="66" charset="0"/>
              </a:rPr>
              <a:t> Class lecture 27.01.2020</a:t>
            </a:r>
          </a:p>
        </p:txBody>
      </p:sp>
    </p:spTree>
    <p:extLst>
      <p:ext uri="{BB962C8B-B14F-4D97-AF65-F5344CB8AC3E}">
        <p14:creationId xmlns:p14="http://schemas.microsoft.com/office/powerpoint/2010/main" val="1740586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68D1-0CD9-4594-BED4-B91CFC6EE82B}" type="slidenum">
              <a:rPr lang="en-US" smtClean="0"/>
              <a:t>10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8604699" y="1676400"/>
            <a:ext cx="539303" cy="3809998"/>
            <a:chOff x="8604699" y="1929824"/>
            <a:chExt cx="539303" cy="3556574"/>
          </a:xfrm>
        </p:grpSpPr>
        <p:sp>
          <p:nvSpPr>
            <p:cNvPr id="4" name="Rectangle 3"/>
            <p:cNvSpPr/>
            <p:nvPr/>
          </p:nvSpPr>
          <p:spPr>
            <a:xfrm rot="16200000">
              <a:off x="7096600" y="3498887"/>
              <a:ext cx="3556574" cy="418447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itle 1"/>
            <p:cNvSpPr txBox="1">
              <a:spLocks/>
            </p:cNvSpPr>
            <p:nvPr/>
          </p:nvSpPr>
          <p:spPr>
            <a:xfrm rot="16200000">
              <a:off x="7236051" y="3426048"/>
              <a:ext cx="3276600" cy="539303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200" b="1" dirty="0">
                  <a:solidFill>
                    <a:schemeClr val="bg1"/>
                  </a:solidFill>
                  <a:latin typeface="Arial Black" pitchFamily="34" charset="0"/>
                  <a:cs typeface="Times New Roman" pitchFamily="18" charset="0"/>
                </a:rPr>
                <a:t>HEC-ASP conjugates</a:t>
              </a:r>
            </a:p>
          </p:txBody>
        </p:sp>
      </p:grpSp>
      <p:sp>
        <p:nvSpPr>
          <p:cNvPr id="6" name="Rectangle 5"/>
          <p:cNvSpPr/>
          <p:nvPr/>
        </p:nvSpPr>
        <p:spPr>
          <a:xfrm>
            <a:off x="2418901" y="228600"/>
            <a:ext cx="4434287" cy="61264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058478" y="244810"/>
            <a:ext cx="5151545" cy="5932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FT-IR spectroscopy</a:t>
            </a:r>
          </a:p>
        </p:txBody>
      </p:sp>
      <p:pic>
        <p:nvPicPr>
          <p:cNvPr id="16385" name="Picture 3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" y="990600"/>
            <a:ext cx="7680960" cy="508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762000" y="6062246"/>
            <a:ext cx="7543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Figure 5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Overlay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FTIR 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KBr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 spectra of ASP and HEC-ASP conjugate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Oval 8"/>
          <p:cNvSpPr/>
          <p:nvPr/>
        </p:nvSpPr>
        <p:spPr>
          <a:xfrm>
            <a:off x="4236720" y="2819400"/>
            <a:ext cx="563880" cy="1066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251960" y="4239281"/>
            <a:ext cx="563880" cy="10668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884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68D1-0CD9-4594-BED4-B91CFC6EE82B}" type="slidenum">
              <a:rPr lang="en-US" smtClean="0"/>
              <a:t>11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8604699" y="1676400"/>
            <a:ext cx="539303" cy="3809998"/>
            <a:chOff x="8604699" y="1929824"/>
            <a:chExt cx="539303" cy="3556574"/>
          </a:xfrm>
        </p:grpSpPr>
        <p:sp>
          <p:nvSpPr>
            <p:cNvPr id="4" name="Rectangle 3"/>
            <p:cNvSpPr/>
            <p:nvPr/>
          </p:nvSpPr>
          <p:spPr>
            <a:xfrm rot="16200000">
              <a:off x="7096600" y="3498887"/>
              <a:ext cx="3556574" cy="418447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itle 1"/>
            <p:cNvSpPr txBox="1">
              <a:spLocks/>
            </p:cNvSpPr>
            <p:nvPr/>
          </p:nvSpPr>
          <p:spPr>
            <a:xfrm rot="16200000">
              <a:off x="7236051" y="3426048"/>
              <a:ext cx="3276600" cy="539303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200" b="1" dirty="0">
                  <a:solidFill>
                    <a:schemeClr val="bg1"/>
                  </a:solidFill>
                  <a:latin typeface="Arial Black" pitchFamily="34" charset="0"/>
                  <a:cs typeface="Times New Roman" pitchFamily="18" charset="0"/>
                </a:rPr>
                <a:t>HEC-ASP conjugates</a:t>
              </a:r>
            </a:p>
          </p:txBody>
        </p:sp>
      </p:grpSp>
      <p:sp>
        <p:nvSpPr>
          <p:cNvPr id="6" name="Rectangle 5"/>
          <p:cNvSpPr/>
          <p:nvPr/>
        </p:nvSpPr>
        <p:spPr>
          <a:xfrm>
            <a:off x="1685026" y="228600"/>
            <a:ext cx="5902037" cy="61264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17565" y="244810"/>
            <a:ext cx="6233370" cy="5932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Transmission electron microscopy</a:t>
            </a:r>
          </a:p>
        </p:txBody>
      </p:sp>
      <p:pic>
        <p:nvPicPr>
          <p:cNvPr id="13313" name="Picture 4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6400"/>
            <a:ext cx="7406640" cy="3651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981199" y="5452646"/>
            <a:ext cx="57697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Figure 8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TEM images of the HEC-ASP conjugate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45730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Chart 1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16" y="1261238"/>
            <a:ext cx="4572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197186" y="255370"/>
            <a:ext cx="4877716" cy="741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058478" y="198248"/>
            <a:ext cx="5151545" cy="8685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Pharmacokinetic studies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68D1-0CD9-4594-BED4-B91CFC6EE82B}" type="slidenum">
              <a:rPr lang="en-US" smtClean="0"/>
              <a:t>12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 rot="16200000">
            <a:off x="7038759" y="3531905"/>
            <a:ext cx="3672255" cy="418447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9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 rot="16200000">
            <a:off x="7202089" y="3540349"/>
            <a:ext cx="3352800" cy="53930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HEC-SA conjugates</a:t>
            </a:r>
          </a:p>
        </p:txBody>
      </p:sp>
      <p:sp>
        <p:nvSpPr>
          <p:cNvPr id="4" name="Rectangle 3"/>
          <p:cNvSpPr/>
          <p:nvPr/>
        </p:nvSpPr>
        <p:spPr>
          <a:xfrm>
            <a:off x="213819" y="407091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Figure 21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Plasma concentration vs. time curve of SA from HEC-SA conjugate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following single oral dose of 229 mg.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6482080"/>
              </p:ext>
            </p:extLst>
          </p:nvPr>
        </p:nvGraphicFramePr>
        <p:xfrm>
          <a:off x="4908549" y="2253040"/>
          <a:ext cx="3478712" cy="3385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4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37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70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Parameter	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 from HEC-SA conjugate 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58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en-US" sz="1400" baseline="-25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max </a:t>
                      </a: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(h)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4.0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sz="1400" baseline="-25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max </a:t>
                      </a: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(μg mL</a:t>
                      </a:r>
                      <a:r>
                        <a:rPr lang="en-US" sz="1400" baseline="30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15.27 ± 1.21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58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en-US" sz="1400" baseline="-25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1/2 </a:t>
                      </a: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(h)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7.82 ± 0.98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AUC</a:t>
                      </a:r>
                      <a:r>
                        <a:rPr lang="en-US" sz="1400" baseline="-25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0-∞</a:t>
                      </a: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(h μg mL</a:t>
                      </a:r>
                      <a:r>
                        <a:rPr lang="en-US" sz="1400" baseline="30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137.54 ± 7.22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558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lang="en-US" sz="1400" baseline="-25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(L kg</a:t>
                      </a:r>
                      <a:r>
                        <a:rPr lang="en-US" sz="1400" baseline="30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6.56 ± 0.86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 (L h</a:t>
                      </a:r>
                      <a:r>
                        <a:rPr lang="en-US" sz="1400" baseline="30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0.58 ± 0.09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4800601" y="1403132"/>
            <a:ext cx="3657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Table 7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Pharmacokinetic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data of HEC-SA conjugate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after a single oral dose of 229 mg. </a:t>
            </a:r>
          </a:p>
        </p:txBody>
      </p:sp>
    </p:spTree>
    <p:extLst>
      <p:ext uri="{BB962C8B-B14F-4D97-AF65-F5344CB8AC3E}">
        <p14:creationId xmlns:p14="http://schemas.microsoft.com/office/powerpoint/2010/main" val="1671212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4495799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en-US" sz="2000" b="1" dirty="0">
                <a:solidFill>
                  <a:srgbClr val="0036A2"/>
                </a:solidFill>
                <a:latin typeface="Times New Roman" pitchFamily="18" charset="0"/>
                <a:cs typeface="Times New Roman" pitchFamily="18" charset="0"/>
              </a:rPr>
              <a:t>Hi-Tech Instrument lab, 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University of Sargodha,</a:t>
            </a: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en-US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Higher Education Commission of Pakistan</a:t>
            </a: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en-US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Dr. </a:t>
            </a:r>
            <a:r>
              <a:rPr lang="en-US" sz="2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Irshad</a:t>
            </a:r>
            <a:r>
              <a:rPr lang="en-US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Hussain, 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SBA School of Science and Engineering, LUMS, Lahore</a:t>
            </a: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Dr. Muhammad Nawaz Tahir,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Institute of Inorganic and Analytical Chemistry, Johannes Guttenberg University of Mainz, Germany</a:t>
            </a: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Dr. Syed Nasir Abbas Bukhari, 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Faculty of Pharmacy,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Universiti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Kebangsaan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Malaysia</a:t>
            </a: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My Dear Students: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Dr.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Khawar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Abbas &amp; Dr. Muhammad Amin </a:t>
            </a:r>
          </a:p>
          <a:p>
            <a:pPr marL="0" indent="0">
              <a:lnSpc>
                <a:spcPct val="200000"/>
              </a:lnSpc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57200" cy="365125"/>
          </a:xfrm>
        </p:spPr>
        <p:txBody>
          <a:bodyPr/>
          <a:lstStyle/>
          <a:p>
            <a:fld id="{482368D1-0CD9-4594-BED4-B91CFC6EE82B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03694" y="255370"/>
            <a:ext cx="3664700" cy="74130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699034" y="198248"/>
            <a:ext cx="3870432" cy="8685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Acknowledgements</a:t>
            </a:r>
          </a:p>
        </p:txBody>
      </p:sp>
    </p:spTree>
    <p:extLst>
      <p:ext uri="{BB962C8B-B14F-4D97-AF65-F5344CB8AC3E}">
        <p14:creationId xmlns:p14="http://schemas.microsoft.com/office/powerpoint/2010/main" val="2336279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533400" cy="365125"/>
          </a:xfrm>
        </p:spPr>
        <p:txBody>
          <a:bodyPr/>
          <a:lstStyle/>
          <a:p>
            <a:fld id="{482368D1-0CD9-4594-BED4-B91CFC6EE82B}" type="slidenum">
              <a:rPr lang="en-US" smtClean="0"/>
              <a:t>14</a:t>
            </a:fld>
            <a:endParaRPr lang="en-US" dirty="0"/>
          </a:p>
        </p:txBody>
      </p:sp>
      <p:pic>
        <p:nvPicPr>
          <p:cNvPr id="11267" name="Picture 3" descr="C:\Users\ACER\Desktop\thank-you-394180_128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" y="914400"/>
            <a:ext cx="6949440" cy="521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578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68D1-0CD9-4594-BED4-B91CFC6EE82B}" type="slidenum">
              <a:rPr lang="en-US" smtClean="0"/>
              <a:t>2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9600" y="1545372"/>
            <a:ext cx="75438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Arial Black" pitchFamily="34" charset="0"/>
              </a:rPr>
              <a:t>“</a:t>
            </a:r>
            <a:r>
              <a:rPr lang="en-US" sz="2000" i="1" dirty="0">
                <a:latin typeface="Arial Black" pitchFamily="34" charset="0"/>
              </a:rPr>
              <a:t>Any chemical substance (</a:t>
            </a:r>
            <a:r>
              <a:rPr lang="en-US" sz="2000" i="1" dirty="0">
                <a:solidFill>
                  <a:srgbClr val="FF0000"/>
                </a:solidFill>
                <a:latin typeface="Arial Black" pitchFamily="34" charset="0"/>
              </a:rPr>
              <a:t>which when inhaled, injected, ingested or absorbed through skin</a:t>
            </a:r>
            <a:r>
              <a:rPr lang="en-US" sz="2000" i="1" dirty="0">
                <a:latin typeface="Arial Black" pitchFamily="34" charset="0"/>
              </a:rPr>
              <a:t>) produces a physiological change in the body</a:t>
            </a:r>
            <a:r>
              <a:rPr lang="en-US" sz="2000" dirty="0">
                <a:latin typeface="Arial Black" pitchFamily="34" charset="0"/>
              </a:rPr>
              <a:t>” </a:t>
            </a:r>
          </a:p>
          <a:p>
            <a:endParaRPr lang="en-US" sz="2000" dirty="0">
              <a:latin typeface="Arial Black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Benefits:</a:t>
            </a:r>
          </a:p>
          <a:p>
            <a:pPr>
              <a:lnSpc>
                <a:spcPct val="150000"/>
              </a:lnSpc>
            </a:pPr>
            <a:endParaRPr lang="en-US" sz="2000" dirty="0">
              <a:solidFill>
                <a:schemeClr val="bg2">
                  <a:lumMod val="50000"/>
                </a:schemeClr>
              </a:solidFill>
              <a:latin typeface="Arial Black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latin typeface="Arial Black" pitchFamily="34" charset="0"/>
              </a:rPr>
              <a:t>Used to relieve symptoms of ailment or help in diagnosis of certain diseases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latin typeface="Arial Black" pitchFamily="34" charset="0"/>
              </a:rPr>
              <a:t>Used to prevent or cure disease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01799" y="304800"/>
            <a:ext cx="1379801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Drug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 rot="16200000">
            <a:off x="6875586" y="3250195"/>
            <a:ext cx="3778513" cy="59323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i="1" dirty="0">
                <a:solidFill>
                  <a:schemeClr val="bg1"/>
                </a:solidFill>
                <a:latin typeface="Bodoni MT" pitchFamily="18" charset="0"/>
                <a:cs typeface="Times New Roman" pitchFamily="18" charset="0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73777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68D1-0CD9-4594-BED4-B91CFC6EE82B}" type="slidenum">
              <a:rPr lang="en-US" smtClean="0"/>
              <a:t>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14990" y="1143000"/>
            <a:ext cx="771461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USES 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[1]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>
                <a:latin typeface="Arial Black" pitchFamily="34" charset="0"/>
              </a:rPr>
              <a:t>Being widely used to treat fever, pain and inflammation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MODE OF ACTION 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[2-4]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>
                <a:latin typeface="Arial Black" pitchFamily="34" charset="0"/>
              </a:rPr>
              <a:t>Inhibit the cyclooxygenase enzymes that direct synthesis of prostaglandins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SIDE EFFECTS 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[5,6]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>
                <a:latin typeface="Arial Black" pitchFamily="34" charset="0"/>
              </a:rPr>
              <a:t>Gastrointestinal (GI) irritation, vomiting, bleeding, nausea, ulceration and diarrhea </a:t>
            </a:r>
          </a:p>
        </p:txBody>
      </p:sp>
      <p:sp>
        <p:nvSpPr>
          <p:cNvPr id="6" name="Rectangle 5"/>
          <p:cNvSpPr/>
          <p:nvPr/>
        </p:nvSpPr>
        <p:spPr>
          <a:xfrm>
            <a:off x="342900" y="5486400"/>
            <a:ext cx="842162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Roderick PJ., Wilkes HC., Meade TW. Brit J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Clin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Pharmacol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1993, 35:219-226.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Aronoff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DM., Neilson EG.  Am J Med. 2001, 111 (4):304-315. 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Koeberle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Werz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Med Chem. 2009, 16 (32):4274-4296.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4.Green GA. Clinical cornerstone, 2001, 3 (5):50-60. 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5.Alvarez AS.,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Summerskill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WHJ. The Lancet, 1958, 272:920-925.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6.Berger JS.,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Lala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Krantz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MJ., Baker GS., Hiatt WR. Am Heart J. 2011, 162:115-124.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139968" y="228600"/>
            <a:ext cx="3092664" cy="652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Antibiotics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 rot="16200000">
            <a:off x="6875586" y="3250195"/>
            <a:ext cx="3778513" cy="59323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i="1" dirty="0">
                <a:solidFill>
                  <a:schemeClr val="bg1"/>
                </a:solidFill>
                <a:latin typeface="Bodoni MT" pitchFamily="18" charset="0"/>
                <a:cs typeface="Times New Roman" pitchFamily="18" charset="0"/>
              </a:rPr>
              <a:t>Introduction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139968" y="228600"/>
            <a:ext cx="3092664" cy="652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Antibiotics</a:t>
            </a:r>
          </a:p>
        </p:txBody>
      </p:sp>
      <p:sp>
        <p:nvSpPr>
          <p:cNvPr id="10" name="Rectangle 9"/>
          <p:cNvSpPr/>
          <p:nvPr/>
        </p:nvSpPr>
        <p:spPr>
          <a:xfrm>
            <a:off x="838200" y="157257"/>
            <a:ext cx="7630026" cy="86026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endParaRPr lang="en-US" sz="3600" b="1" dirty="0">
              <a:solidFill>
                <a:schemeClr val="bg1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38200" y="153209"/>
            <a:ext cx="7630025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Non-steroidal anti-inflammatory drugs (NSAIDs)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419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68D1-0CD9-4594-BED4-B91CFC6EE82B}" type="slidenum">
              <a:rPr lang="en-US" smtClean="0"/>
              <a:t>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3400" y="1319748"/>
            <a:ext cx="7467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Arial Black" pitchFamily="34" charset="0"/>
              </a:rPr>
              <a:t>Inactive form of drug that, after administration, is metabolized (i.e., converted within the body) to release active drug </a:t>
            </a:r>
            <a:r>
              <a:rPr lang="en-US" sz="1400" dirty="0">
                <a:latin typeface="Arial Black" pitchFamily="34" charset="0"/>
              </a:rPr>
              <a:t>[7]</a:t>
            </a:r>
            <a:r>
              <a:rPr lang="en-US" sz="2000" dirty="0">
                <a:latin typeface="Arial Black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Advantages of prodrug 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[8-11]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>
                <a:latin typeface="Arial Black" pitchFamily="34" charset="0"/>
                <a:cs typeface="Times New Roman" pitchFamily="18" charset="0"/>
              </a:rPr>
              <a:t>Improved oral bioavailability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>
                <a:latin typeface="Arial Black" pitchFamily="34" charset="0"/>
                <a:cs typeface="Times New Roman" pitchFamily="18" charset="0"/>
              </a:rPr>
              <a:t>Improved pharmacokinetics </a:t>
            </a:r>
            <a:endParaRPr lang="en-US" sz="1400" dirty="0">
              <a:latin typeface="Arial Black" pitchFamily="34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>
                <a:latin typeface="Arial Black" pitchFamily="34" charset="0"/>
                <a:cs typeface="Times New Roman" pitchFamily="18" charset="0"/>
              </a:rPr>
              <a:t>Improved target selectivity </a:t>
            </a:r>
            <a:endParaRPr lang="en-US" sz="1400" dirty="0">
              <a:latin typeface="Arial Black" pitchFamily="34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>
                <a:latin typeface="Arial Black" pitchFamily="34" charset="0"/>
                <a:cs typeface="Times New Roman" pitchFamily="18" charset="0"/>
              </a:rPr>
              <a:t>Minimal effects on the non-target tissues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76600" y="1487269"/>
            <a:ext cx="2182329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Prodrug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 rot="16200000">
            <a:off x="6875586" y="3250195"/>
            <a:ext cx="3778513" cy="59323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i="1" dirty="0">
                <a:solidFill>
                  <a:schemeClr val="bg1"/>
                </a:solidFill>
                <a:latin typeface="Bodoni MT" pitchFamily="18" charset="0"/>
                <a:cs typeface="Times New Roman" pitchFamily="18" charset="0"/>
              </a:rPr>
              <a:t>Introduction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685800" y="5410200"/>
            <a:ext cx="631436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7. Sharma R, Sharma CL. J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Clin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Diagnos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Res. 2008, 2:1020-1023.</a:t>
            </a:r>
          </a:p>
          <a:p>
            <a:pPr algn="just"/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8. Stella VJ.,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Charman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WN.,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Naringrekar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VH. Drugs, 1985, 29:455-473. </a:t>
            </a:r>
          </a:p>
          <a:p>
            <a:pPr algn="just"/>
            <a:r>
              <a:rPr lang="de-DE" sz="1400" dirty="0">
                <a:latin typeface="Times New Roman" pitchFamily="18" charset="0"/>
                <a:cs typeface="Times New Roman" pitchFamily="18" charset="0"/>
              </a:rPr>
              <a:t>9. Feher M., Schmidt JM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J.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Chem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Inf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Comput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Sci. 2003, 43:218-227.</a:t>
            </a:r>
          </a:p>
          <a:p>
            <a:pPr algn="just"/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10. Wu KM. Pharmaceuticals, 2009, 2:77-81.</a:t>
            </a:r>
          </a:p>
          <a:p>
            <a:pPr algn="just"/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11.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D’Acquisto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F., May MJ., Ghosh S.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Mol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Intervent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 2002, 2:22-35. </a:t>
            </a:r>
          </a:p>
        </p:txBody>
      </p:sp>
    </p:spTree>
    <p:extLst>
      <p:ext uri="{BB962C8B-B14F-4D97-AF65-F5344CB8AC3E}">
        <p14:creationId xmlns:p14="http://schemas.microsoft.com/office/powerpoint/2010/main" val="726425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438399"/>
            <a:ext cx="6400800" cy="3124201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b="1" dirty="0">
                <a:latin typeface="Arial Black" pitchFamily="34" charset="0"/>
                <a:cs typeface="Times New Roman" pitchFamily="18" charset="0"/>
              </a:rPr>
              <a:t>Biocompatible, biodegradable</a:t>
            </a:r>
          </a:p>
          <a:p>
            <a:pPr>
              <a:buFont typeface="Wingdings" pitchFamily="2" charset="2"/>
              <a:buChar char="q"/>
            </a:pPr>
            <a:r>
              <a:rPr lang="en-US" sz="2000" b="1" dirty="0">
                <a:latin typeface="Arial Black" pitchFamily="34" charset="0"/>
                <a:cs typeface="Times New Roman" pitchFamily="18" charset="0"/>
              </a:rPr>
              <a:t>Modifiable functional groups in sufficient number </a:t>
            </a:r>
            <a:endParaRPr lang="en-US" sz="1400" dirty="0">
              <a:latin typeface="Arial Black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000" b="1" dirty="0">
                <a:latin typeface="Arial Black" pitchFamily="34" charset="0"/>
                <a:cs typeface="Times New Roman" pitchFamily="18" charset="0"/>
              </a:rPr>
              <a:t>Purity, </a:t>
            </a:r>
          </a:p>
          <a:p>
            <a:pPr>
              <a:buFont typeface="Wingdings" pitchFamily="2" charset="2"/>
              <a:buChar char="q"/>
            </a:pPr>
            <a:r>
              <a:rPr lang="en-US" sz="2000" b="1" dirty="0">
                <a:latin typeface="Arial Black" pitchFamily="34" charset="0"/>
                <a:cs typeface="Times New Roman" pitchFamily="18" charset="0"/>
              </a:rPr>
              <a:t>Stability </a:t>
            </a:r>
          </a:p>
          <a:p>
            <a:pPr>
              <a:buFont typeface="Wingdings" pitchFamily="2" charset="2"/>
              <a:buChar char="q"/>
            </a:pPr>
            <a:r>
              <a:rPr lang="en-US" sz="2000" b="1" dirty="0">
                <a:latin typeface="Arial Black" pitchFamily="34" charset="0"/>
                <a:cs typeface="Times New Roman" pitchFamily="18" charset="0"/>
              </a:rPr>
              <a:t>Solubility</a:t>
            </a:r>
          </a:p>
          <a:p>
            <a:pPr>
              <a:buFont typeface="Wingdings" pitchFamily="2" charset="2"/>
              <a:buChar char="q"/>
            </a:pPr>
            <a:r>
              <a:rPr lang="en-US" sz="2000" b="1" dirty="0">
                <a:latin typeface="Arial Black" pitchFamily="34" charset="0"/>
                <a:cs typeface="Times New Roman" pitchFamily="18" charset="0"/>
              </a:rPr>
              <a:t>Biodegradable linkage</a:t>
            </a:r>
          </a:p>
          <a:p>
            <a:pPr>
              <a:buFont typeface="Wingdings" pitchFamily="2" charset="2"/>
              <a:buChar char="q"/>
            </a:pPr>
            <a:r>
              <a:rPr lang="en-US" sz="2000" b="1" dirty="0">
                <a:latin typeface="Arial Black" pitchFamily="34" charset="0"/>
                <a:cs typeface="Times New Roman" pitchFamily="18" charset="0"/>
              </a:rPr>
              <a:t>Availability and cost </a:t>
            </a:r>
            <a:endParaRPr lang="en-US" sz="1400" dirty="0">
              <a:latin typeface="Arial Black" pitchFamily="34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1400" dirty="0">
              <a:latin typeface="Arial Black" pitchFamily="34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000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68D1-0CD9-4594-BED4-B91CFC6EE82B}" type="slidenum">
              <a:rPr lang="en-US" smtClean="0"/>
              <a:t>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" y="6258580"/>
            <a:ext cx="853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12. Duncan R.,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Prattan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MK., Cable HC.,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Ringsdorf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H., Lloyd JB.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Biochem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1981, 196:49-55.</a:t>
            </a:r>
          </a:p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13. Scott RC., Crabbe D.,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Krynska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B., Ansari R.,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Kiani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MF. Expert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Opin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Drug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Deliv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2008, 5:459-470.  </a:t>
            </a:r>
          </a:p>
        </p:txBody>
      </p:sp>
      <p:sp>
        <p:nvSpPr>
          <p:cNvPr id="5" name="Rectangle 4"/>
          <p:cNvSpPr/>
          <p:nvPr/>
        </p:nvSpPr>
        <p:spPr>
          <a:xfrm>
            <a:off x="1207192" y="1313242"/>
            <a:ext cx="67176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Essential characteristics of polymeric </a:t>
            </a:r>
          </a:p>
          <a:p>
            <a:pPr algn="ctr"/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drug carriers 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[12,13]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19400" y="304800"/>
            <a:ext cx="3539430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Drug carriers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 rot="16200000">
            <a:off x="6875586" y="3250195"/>
            <a:ext cx="3778513" cy="59323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i="1" dirty="0">
                <a:solidFill>
                  <a:schemeClr val="bg1"/>
                </a:solidFill>
                <a:latin typeface="Bodoni MT" pitchFamily="18" charset="0"/>
                <a:cs typeface="Times New Roman" pitchFamily="18" charset="0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741823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7547485" cy="3124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Natural  biopolymers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sz="2000" b="1" dirty="0">
                <a:latin typeface="Arial Black" pitchFamily="34" charset="0"/>
                <a:cs typeface="Times New Roman" pitchFamily="18" charset="0"/>
              </a:rPr>
              <a:t>Albumin </a:t>
            </a:r>
            <a:r>
              <a:rPr lang="en-US" sz="1400" dirty="0">
                <a:latin typeface="Arial Black" pitchFamily="34" charset="0"/>
                <a:cs typeface="Times New Roman" pitchFamily="18" charset="0"/>
              </a:rPr>
              <a:t>[14]</a:t>
            </a:r>
            <a:r>
              <a:rPr lang="en-US" sz="2000" dirty="0">
                <a:latin typeface="Arial Black" pitchFamily="34" charset="0"/>
                <a:cs typeface="Times New Roman" pitchFamily="18" charset="0"/>
              </a:rPr>
              <a:t>, </a:t>
            </a:r>
            <a:r>
              <a:rPr lang="en-US" sz="2000" b="1" dirty="0">
                <a:latin typeface="Arial Black" pitchFamily="34" charset="0"/>
                <a:cs typeface="Times New Roman" pitchFamily="18" charset="0"/>
              </a:rPr>
              <a:t>Collagen </a:t>
            </a:r>
            <a:r>
              <a:rPr lang="en-US" sz="1400" dirty="0">
                <a:latin typeface="Arial Black" pitchFamily="34" charset="0"/>
                <a:cs typeface="Times New Roman" pitchFamily="18" charset="0"/>
              </a:rPr>
              <a:t>[15]</a:t>
            </a:r>
            <a:r>
              <a:rPr lang="en-US" sz="2000" dirty="0">
                <a:latin typeface="Arial Black" pitchFamily="34" charset="0"/>
                <a:cs typeface="Times New Roman" pitchFamily="18" charset="0"/>
              </a:rPr>
              <a:t>, </a:t>
            </a:r>
            <a:r>
              <a:rPr lang="en-US" sz="2000" b="1" dirty="0">
                <a:latin typeface="Arial Black" pitchFamily="34" charset="0"/>
                <a:cs typeface="Times New Roman" pitchFamily="18" charset="0"/>
              </a:rPr>
              <a:t>Gelatin </a:t>
            </a:r>
            <a:r>
              <a:rPr lang="en-US" sz="1400" dirty="0">
                <a:latin typeface="Arial Black" pitchFamily="34" charset="0"/>
                <a:cs typeface="Times New Roman" pitchFamily="18" charset="0"/>
              </a:rPr>
              <a:t>[16]</a:t>
            </a:r>
            <a:r>
              <a:rPr lang="en-US" sz="2000" dirty="0">
                <a:latin typeface="Arial Black" pitchFamily="34" charset="0"/>
                <a:cs typeface="Times New Roman" pitchFamily="18" charset="0"/>
              </a:rPr>
              <a:t>, </a:t>
            </a:r>
            <a:r>
              <a:rPr lang="en-US" sz="2000" b="1" dirty="0">
                <a:latin typeface="Arial Black" pitchFamily="34" charset="0"/>
                <a:cs typeface="Times New Roman" pitchFamily="18" charset="0"/>
              </a:rPr>
              <a:t>Fibrin, Starch, Xanthan gum, </a:t>
            </a:r>
            <a:r>
              <a:rPr lang="en-US" sz="2000" b="1" dirty="0" err="1">
                <a:latin typeface="Arial Black" pitchFamily="34" charset="0"/>
                <a:cs typeface="Times New Roman" pitchFamily="18" charset="0"/>
              </a:rPr>
              <a:t>Pectins</a:t>
            </a:r>
            <a:r>
              <a:rPr lang="en-US" sz="2000" b="1" dirty="0">
                <a:latin typeface="Arial Black" pitchFamily="34" charset="0"/>
                <a:cs typeface="Times New Roman" pitchFamily="18" charset="0"/>
              </a:rPr>
              <a:t>, Alginate </a:t>
            </a:r>
            <a:r>
              <a:rPr lang="en-US" sz="1400" b="1" dirty="0">
                <a:latin typeface="Arial Black" pitchFamily="34" charset="0"/>
                <a:cs typeface="Times New Roman" pitchFamily="18" charset="0"/>
              </a:rPr>
              <a:t>[17]</a:t>
            </a:r>
            <a:r>
              <a:rPr lang="en-US" sz="2000" b="1" dirty="0">
                <a:latin typeface="Arial Black" pitchFamily="34" charset="0"/>
                <a:cs typeface="Times New Roman" pitchFamily="18" charset="0"/>
              </a:rPr>
              <a:t>, Dextran </a:t>
            </a:r>
            <a:r>
              <a:rPr lang="en-US" sz="1400" dirty="0">
                <a:latin typeface="Arial Black" pitchFamily="34" charset="0"/>
                <a:cs typeface="Times New Roman" pitchFamily="18" charset="0"/>
              </a:rPr>
              <a:t>[18]</a:t>
            </a:r>
            <a:r>
              <a:rPr lang="en-US" sz="2000" dirty="0">
                <a:latin typeface="Arial Black" pitchFamily="34" charset="0"/>
                <a:cs typeface="Times New Roman" pitchFamily="18" charset="0"/>
              </a:rPr>
              <a:t>, </a:t>
            </a:r>
            <a:r>
              <a:rPr lang="en-US" sz="2000" b="1" dirty="0">
                <a:latin typeface="Arial Black" pitchFamily="34" charset="0"/>
                <a:cs typeface="Times New Roman" pitchFamily="18" charset="0"/>
              </a:rPr>
              <a:t>Carrageenan, Guar gum, Hyaluronic acid </a:t>
            </a:r>
            <a:r>
              <a:rPr lang="en-US" sz="1400" dirty="0">
                <a:latin typeface="Arial Black" pitchFamily="34" charset="0"/>
                <a:cs typeface="Times New Roman" pitchFamily="18" charset="0"/>
              </a:rPr>
              <a:t>[19]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Semisynthetic biopolymers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sz="2000" b="1" dirty="0">
                <a:latin typeface="Arial Black" pitchFamily="34" charset="0"/>
                <a:cs typeface="Times New Roman" pitchFamily="18" charset="0"/>
              </a:rPr>
              <a:t>Chitosan derivatives, Cellulose ethers</a:t>
            </a:r>
          </a:p>
          <a:p>
            <a:pPr marL="0" indent="0">
              <a:buNone/>
            </a:pPr>
            <a:endParaRPr lang="en-US" sz="2000" b="1" dirty="0">
              <a:latin typeface="Arial Black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endParaRPr lang="en-US" sz="2000" b="1" dirty="0">
              <a:latin typeface="Arial Black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endParaRPr lang="en-US" sz="2000" b="1" dirty="0">
              <a:latin typeface="Arial Black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endParaRPr lang="en-US" sz="2000" b="1" dirty="0">
              <a:latin typeface="Arial Black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endParaRPr lang="en-US" sz="2000" b="1" dirty="0">
              <a:latin typeface="Arial Black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endParaRPr lang="en-US" sz="2000" b="1" dirty="0">
              <a:latin typeface="Arial Black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endParaRPr lang="en-US" sz="2000" b="1" dirty="0">
              <a:latin typeface="Arial Black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endParaRPr lang="en-US" sz="2000" b="1" dirty="0">
              <a:latin typeface="Arial Black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endParaRPr lang="en-US" sz="2000" b="1" dirty="0">
              <a:latin typeface="Arial Black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endParaRPr lang="en-US" sz="2000" b="1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68D1-0CD9-4594-BED4-B91CFC6EE82B}" type="slidenum">
              <a:rPr lang="en-US" smtClean="0"/>
              <a:t>6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" y="4902875"/>
            <a:ext cx="839002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14. Nagy ZK.,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Balogh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A.,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Vajna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B.,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Farkas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A.,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Patyi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G.,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Kramarics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A.,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Marosi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G. J Pharm Sci. 2011, 101:322-332.</a:t>
            </a:r>
          </a:p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15.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Ruszczak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Z.,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Friess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W.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Adv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Drug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Deliv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Rev. 2003, 55:1679-1698.</a:t>
            </a:r>
          </a:p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16. Santoro M.,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Tatara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AM.,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Mikos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AG. J Control Release, 2014, 190:210-218.</a:t>
            </a:r>
          </a:p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17.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Karewicz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A.,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Zasada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K.,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Szczubiatka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K.,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Zapotoczny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S.,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Lach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R.,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Nowakowska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M.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J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Pharmaceut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 2010    385:163-169.</a:t>
            </a:r>
          </a:p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18.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Molteni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L. Academic Press, New York, 1977, 107-125.</a:t>
            </a:r>
          </a:p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19. Choi KY., Min KH., Na JH., Choi K., Kim K., Park JH., Kwon IC.,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Jeong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SY. J Mater Chem. 2009, 19:4102-4107. </a:t>
            </a:r>
          </a:p>
          <a:p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00200" y="228600"/>
            <a:ext cx="6151492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Polymeric drug carriers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 rot="16200000">
            <a:off x="6875586" y="3250195"/>
            <a:ext cx="3778513" cy="59323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i="1" dirty="0">
                <a:solidFill>
                  <a:schemeClr val="bg1"/>
                </a:solidFill>
                <a:latin typeface="Bodoni MT" pitchFamily="18" charset="0"/>
                <a:cs typeface="Times New Roman" pitchFamily="18" charset="0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915465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68D1-0CD9-4594-BED4-B91CFC6EE82B}" type="slidenum">
              <a:rPr lang="en-US" smtClean="0"/>
              <a:t>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214" y="1587269"/>
            <a:ext cx="1984327" cy="200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111" y="1587269"/>
            <a:ext cx="2322455" cy="200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893" y="3791056"/>
            <a:ext cx="2419064" cy="1651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234" y="3791056"/>
            <a:ext cx="2142765" cy="1651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" y="6043136"/>
            <a:ext cx="8305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20. Hussain MA., Abbas K., Amin M.,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Lodhi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BA., Iqbal S., Tahir MN.,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Tremel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W. Cellulose, 2015, 22:461-471.</a:t>
            </a:r>
          </a:p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21. Hussain MA., Abbas K., Sher M., Tahir MN.,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Tremel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W., Iqbal MS., Amin M.,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Badshah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M.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Macromol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Res. 2011, 19:1296-1302.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71583" y="914400"/>
            <a:ext cx="46807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Cellulose ether derivatives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635427" y="145475"/>
            <a:ext cx="6151492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Polymeric drug carriers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 rot="16200000">
            <a:off x="6875586" y="3250195"/>
            <a:ext cx="3778513" cy="59323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i="1" dirty="0">
                <a:solidFill>
                  <a:schemeClr val="bg1"/>
                </a:solidFill>
                <a:latin typeface="Bodoni MT" pitchFamily="18" charset="0"/>
                <a:cs typeface="Times New Roman" pitchFamily="18" charset="0"/>
              </a:rPr>
              <a:t>Introduction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13397" y="3327487"/>
            <a:ext cx="9872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 Black" panose="020B0A04020102020204" pitchFamily="34" charset="0"/>
              </a:rPr>
              <a:t>[20]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09571" y="3513404"/>
            <a:ext cx="6664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 Black" panose="020B0A04020102020204" pitchFamily="34" charset="0"/>
              </a:rPr>
              <a:t>[21]</a:t>
            </a:r>
          </a:p>
        </p:txBody>
      </p:sp>
    </p:spTree>
    <p:extLst>
      <p:ext uri="{BB962C8B-B14F-4D97-AF65-F5344CB8AC3E}">
        <p14:creationId xmlns:p14="http://schemas.microsoft.com/office/powerpoint/2010/main" val="1450672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68D1-0CD9-4594-BED4-B91CFC6EE82B}" type="slidenum">
              <a:rPr lang="en-US" smtClean="0"/>
              <a:t>8</a:t>
            </a:fld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1800900" y="228600"/>
            <a:ext cx="5666700" cy="612648"/>
            <a:chOff x="1800900" y="419257"/>
            <a:chExt cx="5666700" cy="612648"/>
          </a:xfrm>
        </p:grpSpPr>
        <p:sp>
          <p:nvSpPr>
            <p:cNvPr id="24" name="Rectangle 23"/>
            <p:cNvSpPr/>
            <p:nvPr/>
          </p:nvSpPr>
          <p:spPr>
            <a:xfrm>
              <a:off x="1953300" y="419257"/>
              <a:ext cx="5365488" cy="612648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itle 1"/>
            <p:cNvSpPr txBox="1">
              <a:spLocks/>
            </p:cNvSpPr>
            <p:nvPr/>
          </p:nvSpPr>
          <p:spPr>
            <a:xfrm>
              <a:off x="1800900" y="435467"/>
              <a:ext cx="5666700" cy="59323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600" b="1" dirty="0">
                  <a:solidFill>
                    <a:schemeClr val="bg1"/>
                  </a:solidFill>
                  <a:latin typeface="Arial Black" pitchFamily="34" charset="0"/>
                  <a:cs typeface="Times New Roman" pitchFamily="18" charset="0"/>
                </a:rPr>
                <a:t>Scheme of synthesis</a:t>
              </a:r>
            </a:p>
          </p:txBody>
        </p:sp>
      </p:grp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7282310"/>
              </p:ext>
            </p:extLst>
          </p:nvPr>
        </p:nvGraphicFramePr>
        <p:xfrm>
          <a:off x="533400" y="1447800"/>
          <a:ext cx="8112211" cy="384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1" name="CS ChemDraw Drawing" r:id="rId3" imgW="6713160" imgH="3186296" progId="ChemDraw.Document.6.0">
                  <p:embed/>
                </p:oleObj>
              </mc:Choice>
              <mc:Fallback>
                <p:oleObj name="CS ChemDraw Drawing" r:id="rId3" imgW="6713160" imgH="3186296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447800"/>
                        <a:ext cx="8112211" cy="38481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ln>
                        <a:solidFill>
                          <a:schemeClr val="bg2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57200" y="5410200"/>
            <a:ext cx="8229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Scheme 1: 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abrication of HEC-ASP conjugates using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tosyl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chloride under homogeneous reaction conditions.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388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68D1-0CD9-4594-BED4-B91CFC6EE82B}" type="slidenum">
              <a:rPr lang="en-US" smtClean="0"/>
              <a:t>9</a:t>
            </a:fld>
            <a:endParaRPr lang="en-US" dirty="0"/>
          </a:p>
        </p:txBody>
      </p:sp>
      <p:grpSp>
        <p:nvGrpSpPr>
          <p:cNvPr id="104" name="Group 103"/>
          <p:cNvGrpSpPr/>
          <p:nvPr/>
        </p:nvGrpSpPr>
        <p:grpSpPr>
          <a:xfrm>
            <a:off x="8604699" y="1676400"/>
            <a:ext cx="539303" cy="3809998"/>
            <a:chOff x="8604699" y="1929824"/>
            <a:chExt cx="539303" cy="3556574"/>
          </a:xfrm>
        </p:grpSpPr>
        <p:sp>
          <p:nvSpPr>
            <p:cNvPr id="105" name="Rectangle 104"/>
            <p:cNvSpPr/>
            <p:nvPr/>
          </p:nvSpPr>
          <p:spPr>
            <a:xfrm rot="16200000">
              <a:off x="7096600" y="3498887"/>
              <a:ext cx="3556574" cy="418447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" name="Title 1"/>
            <p:cNvSpPr txBox="1">
              <a:spLocks/>
            </p:cNvSpPr>
            <p:nvPr/>
          </p:nvSpPr>
          <p:spPr>
            <a:xfrm rot="16200000">
              <a:off x="7236051" y="3426048"/>
              <a:ext cx="3276600" cy="539303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200" b="1" dirty="0">
                  <a:solidFill>
                    <a:schemeClr val="bg1"/>
                  </a:solidFill>
                  <a:latin typeface="Arial Black" pitchFamily="34" charset="0"/>
                  <a:cs typeface="Times New Roman" pitchFamily="18" charset="0"/>
                </a:rPr>
                <a:t>HEC-ASP conjugates</a:t>
              </a:r>
            </a:p>
          </p:txBody>
        </p:sp>
      </p:grpSp>
      <p:sp>
        <p:nvSpPr>
          <p:cNvPr id="107" name="Rectangle 106"/>
          <p:cNvSpPr/>
          <p:nvPr/>
        </p:nvSpPr>
        <p:spPr>
          <a:xfrm>
            <a:off x="860638" y="381000"/>
            <a:ext cx="7855612" cy="61264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Title 1"/>
          <p:cNvSpPr txBox="1">
            <a:spLocks/>
          </p:cNvSpPr>
          <p:nvPr/>
        </p:nvSpPr>
        <p:spPr>
          <a:xfrm>
            <a:off x="638342" y="397210"/>
            <a:ext cx="8296616" cy="5932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Reaction conditions and results of synthesis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0119800"/>
              </p:ext>
            </p:extLst>
          </p:nvPr>
        </p:nvGraphicFramePr>
        <p:xfrm>
          <a:off x="1460936" y="2622331"/>
          <a:ext cx="6324601" cy="168707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{9DCAF9ED-07DC-4A11-8D7F-57B35C25682E}</a:tableStyleId>
              </a:tblPr>
              <a:tblGrid>
                <a:gridCol w="816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0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50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29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413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876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Samples</a:t>
                      </a:r>
                      <a:endParaRPr lang="en-US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Molar Ratio</a:t>
                      </a:r>
                      <a:r>
                        <a:rPr lang="en-US" sz="1400" b="1" baseline="30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DC</a:t>
                      </a:r>
                      <a:r>
                        <a:rPr lang="en-US" sz="1400" b="1" baseline="30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DS</a:t>
                      </a:r>
                      <a:r>
                        <a:rPr lang="en-US" sz="1400" b="1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en-US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Yield (%/g)</a:t>
                      </a:r>
                      <a:endParaRPr lang="en-US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Solubility</a:t>
                      </a:r>
                      <a:endParaRPr lang="en-US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76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1:1:1:2</a:t>
                      </a:r>
                      <a:endParaRPr lang="en-US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en-US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0.53</a:t>
                      </a:r>
                      <a:endParaRPr lang="en-US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78/1.03</a:t>
                      </a:r>
                      <a:endParaRPr lang="en-US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DMF, DMSO, DMAc, Water</a:t>
                      </a:r>
                      <a:endParaRPr lang="en-US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76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1:2:2:4</a:t>
                      </a:r>
                      <a:endParaRPr lang="en-US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lang="en-US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1.03</a:t>
                      </a:r>
                      <a:endParaRPr lang="en-US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81/1.30</a:t>
                      </a:r>
                      <a:endParaRPr lang="en-US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DMF, DMSO, DMAc</a:t>
                      </a:r>
                      <a:endParaRPr lang="en-US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76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1:4:4:8</a:t>
                      </a:r>
                      <a:endParaRPr lang="en-US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  <a:endParaRPr lang="en-US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1.50</a:t>
                      </a:r>
                      <a:endParaRPr lang="en-US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77/1.45</a:t>
                      </a:r>
                      <a:endParaRPr lang="en-US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DMF, DMSO, DMAc</a:t>
                      </a:r>
                      <a:endParaRPr lang="en-US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524000" y="1853625"/>
            <a:ext cx="596621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Table 2 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Reaction conditions and results for the synthesis of HEC-ASP conjugates.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0" y="4724400"/>
            <a:ext cx="6096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aseline="30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lang="en-US" sz="14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HEC</a:t>
            </a:r>
            <a:r>
              <a:rPr lang="en-US" sz="1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repeating unit (HRU): ASP: </a:t>
            </a:r>
            <a:r>
              <a:rPr lang="en-US" sz="14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tosyl</a:t>
            </a:r>
            <a:r>
              <a:rPr lang="en-US" sz="1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chloride: imidazole; </a:t>
            </a:r>
            <a:r>
              <a:rPr lang="en-US" sz="1400" baseline="30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</a:t>
            </a:r>
            <a:r>
              <a:rPr lang="en-US" sz="14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DC</a:t>
            </a:r>
            <a:r>
              <a:rPr lang="en-US" sz="1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(mg drug/100 mg of conjugate) determined by UV/Vis spectroscopy; </a:t>
            </a:r>
            <a:r>
              <a:rPr lang="en-US" sz="1400" baseline="30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lang="en-US" sz="14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DS</a:t>
            </a:r>
            <a:r>
              <a:rPr lang="en-US" sz="1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determined by UV/Vis spectroscopy (DC) in terms of substitution of drug per HRU. 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5911" y="6029980"/>
            <a:ext cx="7756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Abbas K., Amin M., Hussain MA., Sher M., Bukhari SNA.,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Jantan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I., Edgar KJ.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Macromol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Accepted 2017.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396428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9491</TotalTime>
  <Words>1111</Words>
  <Application>Microsoft Office PowerPoint</Application>
  <PresentationFormat>On-screen Show (4:3)</PresentationFormat>
  <Paragraphs>158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Arial Black</vt:lpstr>
      <vt:lpstr>Bodoni MT</vt:lpstr>
      <vt:lpstr>Calibri</vt:lpstr>
      <vt:lpstr>Script MT Bold</vt:lpstr>
      <vt:lpstr>Times New Roman</vt:lpstr>
      <vt:lpstr>Wingdings</vt:lpstr>
      <vt:lpstr>Office Theme</vt:lpstr>
      <vt:lpstr>CS ChemDraw Drawing</vt:lpstr>
      <vt:lpstr>CONCEPT OF MACROMOLECULAR PRODRUG DESIGN AND APPLICATIONS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Macromolecular prodrugs of some antibiotics onto polyglucans: fabrication, characterization, applications and studies of nano-assemblies in solution</dc:title>
  <dc:creator>DELL</dc:creator>
  <cp:lastModifiedBy>DC HARDWARE LAB</cp:lastModifiedBy>
  <cp:revision>1348</cp:revision>
  <dcterms:created xsi:type="dcterms:W3CDTF">2015-10-02T12:15:05Z</dcterms:created>
  <dcterms:modified xsi:type="dcterms:W3CDTF">2020-05-22T15:34:42Z</dcterms:modified>
</cp:coreProperties>
</file>