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3" r:id="rId6"/>
    <p:sldId id="264" r:id="rId7"/>
    <p:sldId id="258" r:id="rId8"/>
    <p:sldId id="261"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063" autoAdjust="0"/>
    <p:restoredTop sz="94660"/>
  </p:normalViewPr>
  <p:slideViewPr>
    <p:cSldViewPr snapToGrid="0">
      <p:cViewPr varScale="1">
        <p:scale>
          <a:sx n="70" d="100"/>
          <a:sy n="70" d="100"/>
        </p:scale>
        <p:origin x="78"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A4F5C-4EE1-459C-86A6-8261A83B07A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3F94F46-AC69-41E4-A639-74A05C04254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ADA0160-45D8-416E-9487-D64214B6D5CE}"/>
              </a:ext>
            </a:extLst>
          </p:cNvPr>
          <p:cNvSpPr>
            <a:spLocks noGrp="1"/>
          </p:cNvSpPr>
          <p:nvPr>
            <p:ph type="dt" sz="half" idx="10"/>
          </p:nvPr>
        </p:nvSpPr>
        <p:spPr/>
        <p:txBody>
          <a:bodyPr/>
          <a:lstStyle/>
          <a:p>
            <a:fld id="{F6842CC9-C341-42F9-A2F1-3BC95349AE0B}" type="datetimeFigureOut">
              <a:rPr lang="en-US" smtClean="0"/>
              <a:t>11/4/2020</a:t>
            </a:fld>
            <a:endParaRPr lang="en-US"/>
          </a:p>
        </p:txBody>
      </p:sp>
      <p:sp>
        <p:nvSpPr>
          <p:cNvPr id="5" name="Footer Placeholder 4">
            <a:extLst>
              <a:ext uri="{FF2B5EF4-FFF2-40B4-BE49-F238E27FC236}">
                <a16:creationId xmlns:a16="http://schemas.microsoft.com/office/drawing/2014/main" id="{0A7F1AEF-AC45-484C-947A-94051DDAED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82B57E-C97C-4787-B397-303596573EB2}"/>
              </a:ext>
            </a:extLst>
          </p:cNvPr>
          <p:cNvSpPr>
            <a:spLocks noGrp="1"/>
          </p:cNvSpPr>
          <p:nvPr>
            <p:ph type="sldNum" sz="quarter" idx="12"/>
          </p:nvPr>
        </p:nvSpPr>
        <p:spPr/>
        <p:txBody>
          <a:bodyPr/>
          <a:lstStyle/>
          <a:p>
            <a:fld id="{CAC2351B-819E-4F13-AE33-54448FA75C6A}" type="slidenum">
              <a:rPr lang="en-US" smtClean="0"/>
              <a:t>‹#›</a:t>
            </a:fld>
            <a:endParaRPr lang="en-US"/>
          </a:p>
        </p:txBody>
      </p:sp>
    </p:spTree>
    <p:extLst>
      <p:ext uri="{BB962C8B-B14F-4D97-AF65-F5344CB8AC3E}">
        <p14:creationId xmlns:p14="http://schemas.microsoft.com/office/powerpoint/2010/main" val="48520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99E2B-0F2A-4D35-850A-552A4FC1847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7BB1AF9-4DA8-4F7C-AF3B-D293224651F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ADDAC9-0429-4ED1-8BDF-56DBD03EF7C9}"/>
              </a:ext>
            </a:extLst>
          </p:cNvPr>
          <p:cNvSpPr>
            <a:spLocks noGrp="1"/>
          </p:cNvSpPr>
          <p:nvPr>
            <p:ph type="dt" sz="half" idx="10"/>
          </p:nvPr>
        </p:nvSpPr>
        <p:spPr/>
        <p:txBody>
          <a:bodyPr/>
          <a:lstStyle/>
          <a:p>
            <a:fld id="{F6842CC9-C341-42F9-A2F1-3BC95349AE0B}" type="datetimeFigureOut">
              <a:rPr lang="en-US" smtClean="0"/>
              <a:t>11/4/2020</a:t>
            </a:fld>
            <a:endParaRPr lang="en-US"/>
          </a:p>
        </p:txBody>
      </p:sp>
      <p:sp>
        <p:nvSpPr>
          <p:cNvPr id="5" name="Footer Placeholder 4">
            <a:extLst>
              <a:ext uri="{FF2B5EF4-FFF2-40B4-BE49-F238E27FC236}">
                <a16:creationId xmlns:a16="http://schemas.microsoft.com/office/drawing/2014/main" id="{28102504-B417-47B6-BD02-D0B4C1979F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659767-66F5-4ED8-91EC-9E6467E57066}"/>
              </a:ext>
            </a:extLst>
          </p:cNvPr>
          <p:cNvSpPr>
            <a:spLocks noGrp="1"/>
          </p:cNvSpPr>
          <p:nvPr>
            <p:ph type="sldNum" sz="quarter" idx="12"/>
          </p:nvPr>
        </p:nvSpPr>
        <p:spPr/>
        <p:txBody>
          <a:bodyPr/>
          <a:lstStyle/>
          <a:p>
            <a:fld id="{CAC2351B-819E-4F13-AE33-54448FA75C6A}" type="slidenum">
              <a:rPr lang="en-US" smtClean="0"/>
              <a:t>‹#›</a:t>
            </a:fld>
            <a:endParaRPr lang="en-US"/>
          </a:p>
        </p:txBody>
      </p:sp>
    </p:spTree>
    <p:extLst>
      <p:ext uri="{BB962C8B-B14F-4D97-AF65-F5344CB8AC3E}">
        <p14:creationId xmlns:p14="http://schemas.microsoft.com/office/powerpoint/2010/main" val="59451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6E1D2F-34CA-4789-94F4-A72D8B2FFD1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193CA2A-CB57-4D51-BC46-91636D26BC5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6705B5-3E81-4CC3-B6AF-1F45D8F42708}"/>
              </a:ext>
            </a:extLst>
          </p:cNvPr>
          <p:cNvSpPr>
            <a:spLocks noGrp="1"/>
          </p:cNvSpPr>
          <p:nvPr>
            <p:ph type="dt" sz="half" idx="10"/>
          </p:nvPr>
        </p:nvSpPr>
        <p:spPr/>
        <p:txBody>
          <a:bodyPr/>
          <a:lstStyle/>
          <a:p>
            <a:fld id="{F6842CC9-C341-42F9-A2F1-3BC95349AE0B}" type="datetimeFigureOut">
              <a:rPr lang="en-US" smtClean="0"/>
              <a:t>11/4/2020</a:t>
            </a:fld>
            <a:endParaRPr lang="en-US"/>
          </a:p>
        </p:txBody>
      </p:sp>
      <p:sp>
        <p:nvSpPr>
          <p:cNvPr id="5" name="Footer Placeholder 4">
            <a:extLst>
              <a:ext uri="{FF2B5EF4-FFF2-40B4-BE49-F238E27FC236}">
                <a16:creationId xmlns:a16="http://schemas.microsoft.com/office/drawing/2014/main" id="{F7C45DEF-65B3-49E9-94CA-EA1DD97142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B785C0-DDF4-4DA3-874B-47D973EEED33}"/>
              </a:ext>
            </a:extLst>
          </p:cNvPr>
          <p:cNvSpPr>
            <a:spLocks noGrp="1"/>
          </p:cNvSpPr>
          <p:nvPr>
            <p:ph type="sldNum" sz="quarter" idx="12"/>
          </p:nvPr>
        </p:nvSpPr>
        <p:spPr/>
        <p:txBody>
          <a:bodyPr/>
          <a:lstStyle/>
          <a:p>
            <a:fld id="{CAC2351B-819E-4F13-AE33-54448FA75C6A}" type="slidenum">
              <a:rPr lang="en-US" smtClean="0"/>
              <a:t>‹#›</a:t>
            </a:fld>
            <a:endParaRPr lang="en-US"/>
          </a:p>
        </p:txBody>
      </p:sp>
    </p:spTree>
    <p:extLst>
      <p:ext uri="{BB962C8B-B14F-4D97-AF65-F5344CB8AC3E}">
        <p14:creationId xmlns:p14="http://schemas.microsoft.com/office/powerpoint/2010/main" val="1870004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F1BBB-9141-42C2-94F6-0AC244F80B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218D95-E4D0-421B-B1A8-3606C3EC3A3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4BED83-2D5A-4EB4-89BC-A0282EE8D9CE}"/>
              </a:ext>
            </a:extLst>
          </p:cNvPr>
          <p:cNvSpPr>
            <a:spLocks noGrp="1"/>
          </p:cNvSpPr>
          <p:nvPr>
            <p:ph type="dt" sz="half" idx="10"/>
          </p:nvPr>
        </p:nvSpPr>
        <p:spPr/>
        <p:txBody>
          <a:bodyPr/>
          <a:lstStyle/>
          <a:p>
            <a:fld id="{F6842CC9-C341-42F9-A2F1-3BC95349AE0B}" type="datetimeFigureOut">
              <a:rPr lang="en-US" smtClean="0"/>
              <a:t>11/4/2020</a:t>
            </a:fld>
            <a:endParaRPr lang="en-US"/>
          </a:p>
        </p:txBody>
      </p:sp>
      <p:sp>
        <p:nvSpPr>
          <p:cNvPr id="5" name="Footer Placeholder 4">
            <a:extLst>
              <a:ext uri="{FF2B5EF4-FFF2-40B4-BE49-F238E27FC236}">
                <a16:creationId xmlns:a16="http://schemas.microsoft.com/office/drawing/2014/main" id="{D5DE9E24-F9FF-4B2F-BB63-D009F3D1A9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36D6EF-3901-41A0-9288-AE6F774FAB6F}"/>
              </a:ext>
            </a:extLst>
          </p:cNvPr>
          <p:cNvSpPr>
            <a:spLocks noGrp="1"/>
          </p:cNvSpPr>
          <p:nvPr>
            <p:ph type="sldNum" sz="quarter" idx="12"/>
          </p:nvPr>
        </p:nvSpPr>
        <p:spPr/>
        <p:txBody>
          <a:bodyPr/>
          <a:lstStyle/>
          <a:p>
            <a:fld id="{CAC2351B-819E-4F13-AE33-54448FA75C6A}" type="slidenum">
              <a:rPr lang="en-US" smtClean="0"/>
              <a:t>‹#›</a:t>
            </a:fld>
            <a:endParaRPr lang="en-US"/>
          </a:p>
        </p:txBody>
      </p:sp>
    </p:spTree>
    <p:extLst>
      <p:ext uri="{BB962C8B-B14F-4D97-AF65-F5344CB8AC3E}">
        <p14:creationId xmlns:p14="http://schemas.microsoft.com/office/powerpoint/2010/main" val="2803857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5AEDF-063F-49C9-82AE-A336CA2ED17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4B974BE-B81A-48C1-9221-07333A2D2FA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D9F40C2-2DD3-4A11-B237-124BF8DF763E}"/>
              </a:ext>
            </a:extLst>
          </p:cNvPr>
          <p:cNvSpPr>
            <a:spLocks noGrp="1"/>
          </p:cNvSpPr>
          <p:nvPr>
            <p:ph type="dt" sz="half" idx="10"/>
          </p:nvPr>
        </p:nvSpPr>
        <p:spPr/>
        <p:txBody>
          <a:bodyPr/>
          <a:lstStyle/>
          <a:p>
            <a:fld id="{F6842CC9-C341-42F9-A2F1-3BC95349AE0B}" type="datetimeFigureOut">
              <a:rPr lang="en-US" smtClean="0"/>
              <a:t>11/4/2020</a:t>
            </a:fld>
            <a:endParaRPr lang="en-US"/>
          </a:p>
        </p:txBody>
      </p:sp>
      <p:sp>
        <p:nvSpPr>
          <p:cNvPr id="5" name="Footer Placeholder 4">
            <a:extLst>
              <a:ext uri="{FF2B5EF4-FFF2-40B4-BE49-F238E27FC236}">
                <a16:creationId xmlns:a16="http://schemas.microsoft.com/office/drawing/2014/main" id="{AF6F8F5A-7A55-4B04-879F-B672AE5A6D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480744-8A9A-400E-9800-6BE40B742A74}"/>
              </a:ext>
            </a:extLst>
          </p:cNvPr>
          <p:cNvSpPr>
            <a:spLocks noGrp="1"/>
          </p:cNvSpPr>
          <p:nvPr>
            <p:ph type="sldNum" sz="quarter" idx="12"/>
          </p:nvPr>
        </p:nvSpPr>
        <p:spPr/>
        <p:txBody>
          <a:bodyPr/>
          <a:lstStyle/>
          <a:p>
            <a:fld id="{CAC2351B-819E-4F13-AE33-54448FA75C6A}" type="slidenum">
              <a:rPr lang="en-US" smtClean="0"/>
              <a:t>‹#›</a:t>
            </a:fld>
            <a:endParaRPr lang="en-US"/>
          </a:p>
        </p:txBody>
      </p:sp>
    </p:spTree>
    <p:extLst>
      <p:ext uri="{BB962C8B-B14F-4D97-AF65-F5344CB8AC3E}">
        <p14:creationId xmlns:p14="http://schemas.microsoft.com/office/powerpoint/2010/main" val="3213318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F7735-DD9C-4B50-A846-CED70AE357B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35D61F0-5766-457A-89BE-921733589E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5AFC4E-195D-40DC-8AF3-EC7B84BB65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616EC7E-A0E9-495A-8023-A0CCABC94BB9}"/>
              </a:ext>
            </a:extLst>
          </p:cNvPr>
          <p:cNvSpPr>
            <a:spLocks noGrp="1"/>
          </p:cNvSpPr>
          <p:nvPr>
            <p:ph type="dt" sz="half" idx="10"/>
          </p:nvPr>
        </p:nvSpPr>
        <p:spPr/>
        <p:txBody>
          <a:bodyPr/>
          <a:lstStyle/>
          <a:p>
            <a:fld id="{F6842CC9-C341-42F9-A2F1-3BC95349AE0B}" type="datetimeFigureOut">
              <a:rPr lang="en-US" smtClean="0"/>
              <a:t>11/4/2020</a:t>
            </a:fld>
            <a:endParaRPr lang="en-US"/>
          </a:p>
        </p:txBody>
      </p:sp>
      <p:sp>
        <p:nvSpPr>
          <p:cNvPr id="6" name="Footer Placeholder 5">
            <a:extLst>
              <a:ext uri="{FF2B5EF4-FFF2-40B4-BE49-F238E27FC236}">
                <a16:creationId xmlns:a16="http://schemas.microsoft.com/office/drawing/2014/main" id="{EBCB6649-0105-4FEE-8A14-741044BFF7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268E48-436C-4059-A6B1-453E682FD2D1}"/>
              </a:ext>
            </a:extLst>
          </p:cNvPr>
          <p:cNvSpPr>
            <a:spLocks noGrp="1"/>
          </p:cNvSpPr>
          <p:nvPr>
            <p:ph type="sldNum" sz="quarter" idx="12"/>
          </p:nvPr>
        </p:nvSpPr>
        <p:spPr/>
        <p:txBody>
          <a:bodyPr/>
          <a:lstStyle/>
          <a:p>
            <a:fld id="{CAC2351B-819E-4F13-AE33-54448FA75C6A}" type="slidenum">
              <a:rPr lang="en-US" smtClean="0"/>
              <a:t>‹#›</a:t>
            </a:fld>
            <a:endParaRPr lang="en-US"/>
          </a:p>
        </p:txBody>
      </p:sp>
    </p:spTree>
    <p:extLst>
      <p:ext uri="{BB962C8B-B14F-4D97-AF65-F5344CB8AC3E}">
        <p14:creationId xmlns:p14="http://schemas.microsoft.com/office/powerpoint/2010/main" val="3472327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22C32-BF9A-4C32-9515-5B8099F584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769DC54-E1B8-493F-B31A-4F995F7F10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587139-A0DC-427D-9E20-DDC4E352670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56A1314-5414-4D47-B9D6-10DE26E7AE3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5CBC066-88A5-4121-A844-8BD2E5C814B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12336D-FABB-4581-895C-EBC09783C46E}"/>
              </a:ext>
            </a:extLst>
          </p:cNvPr>
          <p:cNvSpPr>
            <a:spLocks noGrp="1"/>
          </p:cNvSpPr>
          <p:nvPr>
            <p:ph type="dt" sz="half" idx="10"/>
          </p:nvPr>
        </p:nvSpPr>
        <p:spPr/>
        <p:txBody>
          <a:bodyPr/>
          <a:lstStyle/>
          <a:p>
            <a:fld id="{F6842CC9-C341-42F9-A2F1-3BC95349AE0B}" type="datetimeFigureOut">
              <a:rPr lang="en-US" smtClean="0"/>
              <a:t>11/4/2020</a:t>
            </a:fld>
            <a:endParaRPr lang="en-US"/>
          </a:p>
        </p:txBody>
      </p:sp>
      <p:sp>
        <p:nvSpPr>
          <p:cNvPr id="8" name="Footer Placeholder 7">
            <a:extLst>
              <a:ext uri="{FF2B5EF4-FFF2-40B4-BE49-F238E27FC236}">
                <a16:creationId xmlns:a16="http://schemas.microsoft.com/office/drawing/2014/main" id="{81DEE5CF-F048-4EEF-AFB8-3FE1C514EC2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801BC41-4937-412D-9643-5CB9BE7A9999}"/>
              </a:ext>
            </a:extLst>
          </p:cNvPr>
          <p:cNvSpPr>
            <a:spLocks noGrp="1"/>
          </p:cNvSpPr>
          <p:nvPr>
            <p:ph type="sldNum" sz="quarter" idx="12"/>
          </p:nvPr>
        </p:nvSpPr>
        <p:spPr/>
        <p:txBody>
          <a:bodyPr/>
          <a:lstStyle/>
          <a:p>
            <a:fld id="{CAC2351B-819E-4F13-AE33-54448FA75C6A}" type="slidenum">
              <a:rPr lang="en-US" smtClean="0"/>
              <a:t>‹#›</a:t>
            </a:fld>
            <a:endParaRPr lang="en-US"/>
          </a:p>
        </p:txBody>
      </p:sp>
    </p:spTree>
    <p:extLst>
      <p:ext uri="{BB962C8B-B14F-4D97-AF65-F5344CB8AC3E}">
        <p14:creationId xmlns:p14="http://schemas.microsoft.com/office/powerpoint/2010/main" val="1766229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DA1B6-0649-44F1-8D44-3A8FCA9C8E7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44F429B-8FFD-4FCA-BAA4-BE238A4AF4EC}"/>
              </a:ext>
            </a:extLst>
          </p:cNvPr>
          <p:cNvSpPr>
            <a:spLocks noGrp="1"/>
          </p:cNvSpPr>
          <p:nvPr>
            <p:ph type="dt" sz="half" idx="10"/>
          </p:nvPr>
        </p:nvSpPr>
        <p:spPr/>
        <p:txBody>
          <a:bodyPr/>
          <a:lstStyle/>
          <a:p>
            <a:fld id="{F6842CC9-C341-42F9-A2F1-3BC95349AE0B}" type="datetimeFigureOut">
              <a:rPr lang="en-US" smtClean="0"/>
              <a:t>11/4/2020</a:t>
            </a:fld>
            <a:endParaRPr lang="en-US"/>
          </a:p>
        </p:txBody>
      </p:sp>
      <p:sp>
        <p:nvSpPr>
          <p:cNvPr id="4" name="Footer Placeholder 3">
            <a:extLst>
              <a:ext uri="{FF2B5EF4-FFF2-40B4-BE49-F238E27FC236}">
                <a16:creationId xmlns:a16="http://schemas.microsoft.com/office/drawing/2014/main" id="{1664989A-DAFD-42AF-B002-5CBF7E82B97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3B7A1FE-3477-489D-98ED-774EAA89DD4F}"/>
              </a:ext>
            </a:extLst>
          </p:cNvPr>
          <p:cNvSpPr>
            <a:spLocks noGrp="1"/>
          </p:cNvSpPr>
          <p:nvPr>
            <p:ph type="sldNum" sz="quarter" idx="12"/>
          </p:nvPr>
        </p:nvSpPr>
        <p:spPr/>
        <p:txBody>
          <a:bodyPr/>
          <a:lstStyle/>
          <a:p>
            <a:fld id="{CAC2351B-819E-4F13-AE33-54448FA75C6A}" type="slidenum">
              <a:rPr lang="en-US" smtClean="0"/>
              <a:t>‹#›</a:t>
            </a:fld>
            <a:endParaRPr lang="en-US"/>
          </a:p>
        </p:txBody>
      </p:sp>
    </p:spTree>
    <p:extLst>
      <p:ext uri="{BB962C8B-B14F-4D97-AF65-F5344CB8AC3E}">
        <p14:creationId xmlns:p14="http://schemas.microsoft.com/office/powerpoint/2010/main" val="2985728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31462A-7428-4860-88A4-A3ECC372F532}"/>
              </a:ext>
            </a:extLst>
          </p:cNvPr>
          <p:cNvSpPr>
            <a:spLocks noGrp="1"/>
          </p:cNvSpPr>
          <p:nvPr>
            <p:ph type="dt" sz="half" idx="10"/>
          </p:nvPr>
        </p:nvSpPr>
        <p:spPr/>
        <p:txBody>
          <a:bodyPr/>
          <a:lstStyle/>
          <a:p>
            <a:fld id="{F6842CC9-C341-42F9-A2F1-3BC95349AE0B}" type="datetimeFigureOut">
              <a:rPr lang="en-US" smtClean="0"/>
              <a:t>11/4/2020</a:t>
            </a:fld>
            <a:endParaRPr lang="en-US"/>
          </a:p>
        </p:txBody>
      </p:sp>
      <p:sp>
        <p:nvSpPr>
          <p:cNvPr id="3" name="Footer Placeholder 2">
            <a:extLst>
              <a:ext uri="{FF2B5EF4-FFF2-40B4-BE49-F238E27FC236}">
                <a16:creationId xmlns:a16="http://schemas.microsoft.com/office/drawing/2014/main" id="{5DA6F820-98EF-465E-8BF3-83C2A3E2B29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47CD224-4C8F-4E50-BDF7-5C2D4D05059C}"/>
              </a:ext>
            </a:extLst>
          </p:cNvPr>
          <p:cNvSpPr>
            <a:spLocks noGrp="1"/>
          </p:cNvSpPr>
          <p:nvPr>
            <p:ph type="sldNum" sz="quarter" idx="12"/>
          </p:nvPr>
        </p:nvSpPr>
        <p:spPr/>
        <p:txBody>
          <a:bodyPr/>
          <a:lstStyle/>
          <a:p>
            <a:fld id="{CAC2351B-819E-4F13-AE33-54448FA75C6A}" type="slidenum">
              <a:rPr lang="en-US" smtClean="0"/>
              <a:t>‹#›</a:t>
            </a:fld>
            <a:endParaRPr lang="en-US"/>
          </a:p>
        </p:txBody>
      </p:sp>
    </p:spTree>
    <p:extLst>
      <p:ext uri="{BB962C8B-B14F-4D97-AF65-F5344CB8AC3E}">
        <p14:creationId xmlns:p14="http://schemas.microsoft.com/office/powerpoint/2010/main" val="2676332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AE4F9-873C-4684-9680-C897AD9D4B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FDB18C-BD82-4FAC-B1B8-B1BA5B5F8C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DD3F126-B431-4B35-837F-FC4E51F2C7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056BB98-4536-4B8C-846B-9774D0CE7F8D}"/>
              </a:ext>
            </a:extLst>
          </p:cNvPr>
          <p:cNvSpPr>
            <a:spLocks noGrp="1"/>
          </p:cNvSpPr>
          <p:nvPr>
            <p:ph type="dt" sz="half" idx="10"/>
          </p:nvPr>
        </p:nvSpPr>
        <p:spPr/>
        <p:txBody>
          <a:bodyPr/>
          <a:lstStyle/>
          <a:p>
            <a:fld id="{F6842CC9-C341-42F9-A2F1-3BC95349AE0B}" type="datetimeFigureOut">
              <a:rPr lang="en-US" smtClean="0"/>
              <a:t>11/4/2020</a:t>
            </a:fld>
            <a:endParaRPr lang="en-US"/>
          </a:p>
        </p:txBody>
      </p:sp>
      <p:sp>
        <p:nvSpPr>
          <p:cNvPr id="6" name="Footer Placeholder 5">
            <a:extLst>
              <a:ext uri="{FF2B5EF4-FFF2-40B4-BE49-F238E27FC236}">
                <a16:creationId xmlns:a16="http://schemas.microsoft.com/office/drawing/2014/main" id="{4B137F11-E3B3-41C7-A49C-FA43BA6168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6B843E-B3EA-437A-981A-26CE079D6C02}"/>
              </a:ext>
            </a:extLst>
          </p:cNvPr>
          <p:cNvSpPr>
            <a:spLocks noGrp="1"/>
          </p:cNvSpPr>
          <p:nvPr>
            <p:ph type="sldNum" sz="quarter" idx="12"/>
          </p:nvPr>
        </p:nvSpPr>
        <p:spPr/>
        <p:txBody>
          <a:bodyPr/>
          <a:lstStyle/>
          <a:p>
            <a:fld id="{CAC2351B-819E-4F13-AE33-54448FA75C6A}" type="slidenum">
              <a:rPr lang="en-US" smtClean="0"/>
              <a:t>‹#›</a:t>
            </a:fld>
            <a:endParaRPr lang="en-US"/>
          </a:p>
        </p:txBody>
      </p:sp>
    </p:spTree>
    <p:extLst>
      <p:ext uri="{BB962C8B-B14F-4D97-AF65-F5344CB8AC3E}">
        <p14:creationId xmlns:p14="http://schemas.microsoft.com/office/powerpoint/2010/main" val="1819095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4D088-625F-43CD-AEEF-1D049F150A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46A9649-DF0B-4F97-9273-129D757436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C079F44-430A-4CB1-AD8E-3FD45179BA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B02A360-F26E-457B-A630-20621F05721D}"/>
              </a:ext>
            </a:extLst>
          </p:cNvPr>
          <p:cNvSpPr>
            <a:spLocks noGrp="1"/>
          </p:cNvSpPr>
          <p:nvPr>
            <p:ph type="dt" sz="half" idx="10"/>
          </p:nvPr>
        </p:nvSpPr>
        <p:spPr/>
        <p:txBody>
          <a:bodyPr/>
          <a:lstStyle/>
          <a:p>
            <a:fld id="{F6842CC9-C341-42F9-A2F1-3BC95349AE0B}" type="datetimeFigureOut">
              <a:rPr lang="en-US" smtClean="0"/>
              <a:t>11/4/2020</a:t>
            </a:fld>
            <a:endParaRPr lang="en-US"/>
          </a:p>
        </p:txBody>
      </p:sp>
      <p:sp>
        <p:nvSpPr>
          <p:cNvPr id="6" name="Footer Placeholder 5">
            <a:extLst>
              <a:ext uri="{FF2B5EF4-FFF2-40B4-BE49-F238E27FC236}">
                <a16:creationId xmlns:a16="http://schemas.microsoft.com/office/drawing/2014/main" id="{A5FD9627-91A4-4447-A45D-1DCD436E44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ACD32A4-6C47-42B5-8F7E-239D4D707D7E}"/>
              </a:ext>
            </a:extLst>
          </p:cNvPr>
          <p:cNvSpPr>
            <a:spLocks noGrp="1"/>
          </p:cNvSpPr>
          <p:nvPr>
            <p:ph type="sldNum" sz="quarter" idx="12"/>
          </p:nvPr>
        </p:nvSpPr>
        <p:spPr/>
        <p:txBody>
          <a:bodyPr/>
          <a:lstStyle/>
          <a:p>
            <a:fld id="{CAC2351B-819E-4F13-AE33-54448FA75C6A}" type="slidenum">
              <a:rPr lang="en-US" smtClean="0"/>
              <a:t>‹#›</a:t>
            </a:fld>
            <a:endParaRPr lang="en-US"/>
          </a:p>
        </p:txBody>
      </p:sp>
    </p:spTree>
    <p:extLst>
      <p:ext uri="{BB962C8B-B14F-4D97-AF65-F5344CB8AC3E}">
        <p14:creationId xmlns:p14="http://schemas.microsoft.com/office/powerpoint/2010/main" val="2764175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4211A5-7E51-44CA-8A51-53BEA3E88BD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F925D85-B877-4F24-8B09-4005918CC1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BF9D46-A00B-4712-9E1A-9390CD83618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842CC9-C341-42F9-A2F1-3BC95349AE0B}" type="datetimeFigureOut">
              <a:rPr lang="en-US" smtClean="0"/>
              <a:t>11/4/2020</a:t>
            </a:fld>
            <a:endParaRPr lang="en-US"/>
          </a:p>
        </p:txBody>
      </p:sp>
      <p:sp>
        <p:nvSpPr>
          <p:cNvPr id="5" name="Footer Placeholder 4">
            <a:extLst>
              <a:ext uri="{FF2B5EF4-FFF2-40B4-BE49-F238E27FC236}">
                <a16:creationId xmlns:a16="http://schemas.microsoft.com/office/drawing/2014/main" id="{1462F3B1-A83B-4B68-9754-9D90041272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371EB9E-DB61-408A-8627-61D71515DAF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C2351B-819E-4F13-AE33-54448FA75C6A}" type="slidenum">
              <a:rPr lang="en-US" smtClean="0"/>
              <a:t>‹#›</a:t>
            </a:fld>
            <a:endParaRPr lang="en-US"/>
          </a:p>
        </p:txBody>
      </p:sp>
    </p:spTree>
    <p:extLst>
      <p:ext uri="{BB962C8B-B14F-4D97-AF65-F5344CB8AC3E}">
        <p14:creationId xmlns:p14="http://schemas.microsoft.com/office/powerpoint/2010/main" val="974322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67B33-1118-4844-8ED8-5381166CDC72}"/>
              </a:ext>
            </a:extLst>
          </p:cNvPr>
          <p:cNvSpPr>
            <a:spLocks noGrp="1"/>
          </p:cNvSpPr>
          <p:nvPr>
            <p:ph type="ctrTitle"/>
          </p:nvPr>
        </p:nvSpPr>
        <p:spPr>
          <a:xfrm>
            <a:off x="1524000" y="662609"/>
            <a:ext cx="9144000" cy="1033669"/>
          </a:xfrm>
        </p:spPr>
        <p:txBody>
          <a:bodyPr>
            <a:normAutofit/>
          </a:bodyPr>
          <a:lstStyle/>
          <a:p>
            <a:r>
              <a:rPr lang="en-US" sz="3200" dirty="0">
                <a:latin typeface="Times New Roman" panose="02020603050405020304" pitchFamily="18" charset="0"/>
                <a:cs typeface="Times New Roman" panose="02020603050405020304" pitchFamily="18" charset="0"/>
              </a:rPr>
              <a:t>Motivation and sports</a:t>
            </a:r>
          </a:p>
        </p:txBody>
      </p:sp>
      <p:sp>
        <p:nvSpPr>
          <p:cNvPr id="3" name="Subtitle 2">
            <a:extLst>
              <a:ext uri="{FF2B5EF4-FFF2-40B4-BE49-F238E27FC236}">
                <a16:creationId xmlns:a16="http://schemas.microsoft.com/office/drawing/2014/main" id="{0481FE99-CB3E-4B1B-BFE8-DDACB77445EC}"/>
              </a:ext>
            </a:extLst>
          </p:cNvPr>
          <p:cNvSpPr>
            <a:spLocks noGrp="1"/>
          </p:cNvSpPr>
          <p:nvPr>
            <p:ph type="subTitle" idx="1"/>
          </p:nvPr>
        </p:nvSpPr>
        <p:spPr>
          <a:xfrm>
            <a:off x="1524000" y="1696277"/>
            <a:ext cx="9144000" cy="4929809"/>
          </a:xfrm>
        </p:spPr>
        <p:txBody>
          <a:bodyPr>
            <a:normAutofit fontScale="92500" lnSpcReduction="20000"/>
          </a:bodyPr>
          <a:lstStyle/>
          <a:p>
            <a:pPr algn="just"/>
            <a:r>
              <a:rPr lang="en-US" dirty="0">
                <a:latin typeface="Times New Roman" panose="02020603050405020304" pitchFamily="18" charset="0"/>
                <a:cs typeface="Times New Roman" panose="02020603050405020304" pitchFamily="18" charset="0"/>
              </a:rPr>
              <a:t>Motivation is the process that initiates, guides, and maintains goal-oriented behaviors.</a:t>
            </a:r>
          </a:p>
          <a:p>
            <a:pPr algn="just"/>
            <a:r>
              <a:rPr lang="en-US" dirty="0">
                <a:latin typeface="Times New Roman" panose="02020603050405020304" pitchFamily="18" charset="0"/>
                <a:cs typeface="Times New Roman" panose="02020603050405020304" pitchFamily="18" charset="0"/>
              </a:rPr>
              <a:t>Types of motivation;</a:t>
            </a:r>
          </a:p>
          <a:p>
            <a:pPr marL="457200" indent="-457200" algn="just">
              <a:buFont typeface="+mj-lt"/>
              <a:buAutoNum type="arabicPeriod"/>
            </a:pPr>
            <a:r>
              <a:rPr lang="en-US" dirty="0">
                <a:latin typeface="Times New Roman" panose="02020603050405020304" pitchFamily="18" charset="0"/>
                <a:cs typeface="Times New Roman" panose="02020603050405020304" pitchFamily="18" charset="0"/>
              </a:rPr>
              <a:t>Intrinsic Motivation: A motivation that comes from within a person. For example: Learning a new language because you like experiencing new things, not because your job requires it.</a:t>
            </a:r>
          </a:p>
          <a:p>
            <a:pPr marL="457200" indent="-457200" algn="just">
              <a:buFont typeface="+mj-lt"/>
              <a:buAutoNum type="arabicPeriod"/>
            </a:pPr>
            <a:r>
              <a:rPr lang="en-US" dirty="0">
                <a:latin typeface="Times New Roman" panose="02020603050405020304" pitchFamily="18" charset="0"/>
                <a:cs typeface="Times New Roman" panose="02020603050405020304" pitchFamily="18" charset="0"/>
              </a:rPr>
              <a:t>Extrinsic Motivation: A motivation that comes in the result of external rewards. For example: Competing in the sports for trophies or completing a work for money.</a:t>
            </a:r>
          </a:p>
          <a:p>
            <a:pPr algn="just"/>
            <a:r>
              <a:rPr lang="en-US" dirty="0">
                <a:latin typeface="Times New Roman" panose="02020603050405020304" pitchFamily="18" charset="0"/>
                <a:cs typeface="Times New Roman" panose="02020603050405020304" pitchFamily="18" charset="0"/>
              </a:rPr>
              <a:t>A research showed the motivations that lead the participants to enjoy during sports.</a:t>
            </a:r>
          </a:p>
          <a:p>
            <a:pPr marL="457200" indent="-457200" algn="just">
              <a:buFont typeface="+mj-lt"/>
              <a:buAutoNum type="arabicPeriod"/>
            </a:pPr>
            <a:r>
              <a:rPr lang="en-US" dirty="0">
                <a:latin typeface="Times New Roman" panose="02020603050405020304" pitchFamily="18" charset="0"/>
                <a:cs typeface="Times New Roman" panose="02020603050405020304" pitchFamily="18" charset="0"/>
              </a:rPr>
              <a:t>Physical Well-being.</a:t>
            </a:r>
          </a:p>
          <a:p>
            <a:pPr marL="457200" indent="-457200" algn="just">
              <a:buFont typeface="+mj-lt"/>
              <a:buAutoNum type="arabicPeriod"/>
            </a:pPr>
            <a:r>
              <a:rPr lang="en-US" dirty="0">
                <a:latin typeface="Times New Roman" panose="02020603050405020304" pitchFamily="18" charset="0"/>
                <a:cs typeface="Times New Roman" panose="02020603050405020304" pitchFamily="18" charset="0"/>
              </a:rPr>
              <a:t>Psychological Well-being.</a:t>
            </a:r>
          </a:p>
          <a:p>
            <a:pPr marL="457200" indent="-457200" algn="just">
              <a:buFont typeface="+mj-lt"/>
              <a:buAutoNum type="arabicPeriod"/>
            </a:pPr>
            <a:r>
              <a:rPr lang="en-US" dirty="0">
                <a:latin typeface="Times New Roman" panose="02020603050405020304" pitchFamily="18" charset="0"/>
                <a:cs typeface="Times New Roman" panose="02020603050405020304" pitchFamily="18" charset="0"/>
              </a:rPr>
              <a:t>Improvement of performance.</a:t>
            </a:r>
          </a:p>
          <a:p>
            <a:pPr marL="457200" indent="-457200" algn="just">
              <a:buFont typeface="+mj-lt"/>
              <a:buAutoNum type="arabicPeriod"/>
            </a:pPr>
            <a:r>
              <a:rPr lang="en-US" dirty="0">
                <a:latin typeface="Times New Roman" panose="02020603050405020304" pitchFamily="18" charset="0"/>
                <a:cs typeface="Times New Roman" panose="02020603050405020304" pitchFamily="18" charset="0"/>
              </a:rPr>
              <a:t>Assertive achievement.</a:t>
            </a:r>
          </a:p>
        </p:txBody>
      </p:sp>
    </p:spTree>
    <p:extLst>
      <p:ext uri="{BB962C8B-B14F-4D97-AF65-F5344CB8AC3E}">
        <p14:creationId xmlns:p14="http://schemas.microsoft.com/office/powerpoint/2010/main" val="25944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24D25F-7348-42AF-BCF4-88B44B1BB4B3}"/>
              </a:ext>
            </a:extLst>
          </p:cNvPr>
          <p:cNvSpPr>
            <a:spLocks noGrp="1"/>
          </p:cNvSpPr>
          <p:nvPr>
            <p:ph idx="1"/>
          </p:nvPr>
        </p:nvSpPr>
        <p:spPr>
          <a:xfrm>
            <a:off x="838200" y="291548"/>
            <a:ext cx="10515600" cy="6372488"/>
          </a:xfrm>
        </p:spPr>
        <p:txBody>
          <a:bodyPr>
            <a:normAutofit/>
          </a:bodyPr>
          <a:lstStyle/>
          <a:p>
            <a:r>
              <a:rPr lang="en-US" dirty="0">
                <a:latin typeface="Times New Roman" panose="02020603050405020304" pitchFamily="18" charset="0"/>
                <a:cs typeface="Times New Roman" panose="02020603050405020304" pitchFamily="18" charset="0"/>
              </a:rPr>
              <a:t>A scale used to measure the level of motivation of an individual is Participant Motivation Inventory (PMI).</a:t>
            </a:r>
          </a:p>
          <a:p>
            <a:r>
              <a:rPr lang="en-US" dirty="0">
                <a:latin typeface="Times New Roman" panose="02020603050405020304" pitchFamily="18" charset="0"/>
                <a:cs typeface="Times New Roman" panose="02020603050405020304" pitchFamily="18" charset="0"/>
              </a:rPr>
              <a:t>A technique used to boost up the intrinsic motivation of an individual by adding some extrinsic motivation is known as “The additive principle”.</a:t>
            </a:r>
          </a:p>
          <a:p>
            <a:pPr marL="0" indent="0">
              <a:buNone/>
            </a:pPr>
            <a:r>
              <a:rPr lang="en-US" dirty="0">
                <a:latin typeface="Times New Roman" panose="02020603050405020304" pitchFamily="18" charset="0"/>
                <a:cs typeface="Times New Roman" panose="02020603050405020304" pitchFamily="18" charset="0"/>
              </a:rPr>
              <a:t>Theories of motivation;</a:t>
            </a:r>
          </a:p>
          <a:p>
            <a:pPr marL="0" indent="0">
              <a:buNone/>
            </a:pPr>
            <a:r>
              <a:rPr lang="en-US" dirty="0">
                <a:latin typeface="Times New Roman" panose="02020603050405020304" pitchFamily="18" charset="0"/>
                <a:cs typeface="Times New Roman" panose="02020603050405020304" pitchFamily="18" charset="0"/>
              </a:rPr>
              <a:t>Maslow’s theory of needs.</a:t>
            </a:r>
          </a:p>
        </p:txBody>
      </p:sp>
      <p:pic>
        <p:nvPicPr>
          <p:cNvPr id="5" name="Picture 4">
            <a:extLst>
              <a:ext uri="{FF2B5EF4-FFF2-40B4-BE49-F238E27FC236}">
                <a16:creationId xmlns:a16="http://schemas.microsoft.com/office/drawing/2014/main" id="{8A4D3038-0B69-4C38-AC50-1B04A083FDB1}"/>
              </a:ext>
            </a:extLst>
          </p:cNvPr>
          <p:cNvPicPr>
            <a:picLocks noChangeAspect="1"/>
          </p:cNvPicPr>
          <p:nvPr/>
        </p:nvPicPr>
        <p:blipFill>
          <a:blip r:embed="rId2"/>
          <a:stretch>
            <a:fillRect/>
          </a:stretch>
        </p:blipFill>
        <p:spPr>
          <a:xfrm>
            <a:off x="4710545" y="2258291"/>
            <a:ext cx="6345382" cy="4308161"/>
          </a:xfrm>
          <a:prstGeom prst="rect">
            <a:avLst/>
          </a:prstGeom>
        </p:spPr>
      </p:pic>
    </p:spTree>
    <p:extLst>
      <p:ext uri="{BB962C8B-B14F-4D97-AF65-F5344CB8AC3E}">
        <p14:creationId xmlns:p14="http://schemas.microsoft.com/office/powerpoint/2010/main" val="657583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3476CE-C28D-46A3-9EA4-2528BCEEEBC3}"/>
              </a:ext>
            </a:extLst>
          </p:cNvPr>
          <p:cNvSpPr>
            <a:spLocks noGrp="1"/>
          </p:cNvSpPr>
          <p:nvPr>
            <p:ph idx="1"/>
          </p:nvPr>
        </p:nvSpPr>
        <p:spPr>
          <a:xfrm>
            <a:off x="838200" y="471056"/>
            <a:ext cx="10515600" cy="5705908"/>
          </a:xfrm>
        </p:spPr>
        <p:txBody>
          <a:bodyPr/>
          <a:lstStyle/>
          <a:p>
            <a:pPr marL="0" indent="0">
              <a:buNone/>
            </a:pPr>
            <a:r>
              <a:rPr lang="en-US" dirty="0">
                <a:latin typeface="Times New Roman" panose="02020603050405020304" pitchFamily="18" charset="0"/>
                <a:cs typeface="Times New Roman" panose="02020603050405020304" pitchFamily="18" charset="0"/>
              </a:rPr>
              <a:t>Maslow’s theory of needs: Maslow’s theory maintains that a person does not feel a higher until the needs of current level have been satisfied. A motivational theory in psychology comprising a five-tier model of human needs.</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Physiological Needs: Food, warmth, water.</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Safety Needs: Having a safe environment.</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Social Needs: Have relationships with others.</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Esteem Needs: To become competent and to be recognized.</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Aesthetic Needs: Need for beauty, order and balance.</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Self-actualization: To find personal fulfilment and achieve one’s potential.</a:t>
            </a:r>
          </a:p>
        </p:txBody>
      </p:sp>
    </p:spTree>
    <p:extLst>
      <p:ext uri="{BB962C8B-B14F-4D97-AF65-F5344CB8AC3E}">
        <p14:creationId xmlns:p14="http://schemas.microsoft.com/office/powerpoint/2010/main" val="1955922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275B478-C907-4DBD-8884-0E319EAA8EF2}"/>
              </a:ext>
            </a:extLst>
          </p:cNvPr>
          <p:cNvSpPr>
            <a:spLocks noGrp="1"/>
          </p:cNvSpPr>
          <p:nvPr>
            <p:ph idx="1"/>
          </p:nvPr>
        </p:nvSpPr>
        <p:spPr>
          <a:xfrm>
            <a:off x="838200" y="330200"/>
            <a:ext cx="10515600" cy="5846763"/>
          </a:xfrm>
        </p:spPr>
        <p:txBody>
          <a:bodyPr/>
          <a:lstStyle/>
          <a:p>
            <a:r>
              <a:rPr lang="en-US" dirty="0">
                <a:latin typeface="Times New Roman" panose="02020603050405020304" pitchFamily="18" charset="0"/>
                <a:cs typeface="Times New Roman" panose="02020603050405020304" pitchFamily="18" charset="0"/>
              </a:rPr>
              <a:t>McClelland-Atkinson theory of need achievement: It states that every person has one of three main driving motivators: the needs for achievement, desire to succeed and fear of failure.</a:t>
            </a:r>
          </a:p>
          <a:p>
            <a:pPr marL="0" indent="0">
              <a:buNone/>
            </a:pPr>
            <a:r>
              <a:rPr lang="en-US" dirty="0">
                <a:latin typeface="Times New Roman" panose="02020603050405020304" pitchFamily="18" charset="0"/>
                <a:cs typeface="Times New Roman" panose="02020603050405020304" pitchFamily="18" charset="0"/>
              </a:rPr>
              <a:t>Achievement motivation = desire to succeed – fear of failure.</a:t>
            </a:r>
          </a:p>
          <a:p>
            <a:r>
              <a:rPr lang="en-US" dirty="0">
                <a:latin typeface="Times New Roman" panose="02020603050405020304" pitchFamily="18" charset="0"/>
                <a:cs typeface="Times New Roman" panose="02020603050405020304" pitchFamily="18" charset="0"/>
              </a:rPr>
              <a:t>Mastery environment: One in which there is a focus on mastery of skills. This is association with promotion of task orientation.</a:t>
            </a:r>
          </a:p>
          <a:p>
            <a:r>
              <a:rPr lang="en-US" dirty="0">
                <a:latin typeface="Times New Roman" panose="02020603050405020304" pitchFamily="18" charset="0"/>
                <a:cs typeface="Times New Roman" panose="02020603050405020304" pitchFamily="18" charset="0"/>
              </a:rPr>
              <a:t>Performance environment: One in which there is a comparison of the individual abilities.</a:t>
            </a:r>
          </a:p>
        </p:txBody>
      </p:sp>
    </p:spTree>
    <p:extLst>
      <p:ext uri="{BB962C8B-B14F-4D97-AF65-F5344CB8AC3E}">
        <p14:creationId xmlns:p14="http://schemas.microsoft.com/office/powerpoint/2010/main" val="1883505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2812D1-F03F-4A58-AA46-3B932FBFE7D1}"/>
              </a:ext>
            </a:extLst>
          </p:cNvPr>
          <p:cNvSpPr>
            <a:spLocks noGrp="1"/>
          </p:cNvSpPr>
          <p:nvPr>
            <p:ph idx="1"/>
          </p:nvPr>
        </p:nvSpPr>
        <p:spPr>
          <a:xfrm>
            <a:off x="838200" y="381000"/>
            <a:ext cx="10515600" cy="5795963"/>
          </a:xfrm>
        </p:spPr>
        <p:txBody>
          <a:bodyPr/>
          <a:lstStyle/>
          <a:p>
            <a:pPr marL="0" indent="0">
              <a:buNone/>
            </a:pPr>
            <a:r>
              <a:rPr lang="en-US" dirty="0">
                <a:latin typeface="Times New Roman" panose="02020603050405020304" pitchFamily="18" charset="0"/>
                <a:cs typeface="Times New Roman" panose="02020603050405020304" pitchFamily="18" charset="0"/>
              </a:rPr>
              <a:t>Attribution theory: An attempts to determine the cause of an event or behavior.</a:t>
            </a:r>
          </a:p>
          <a:p>
            <a:pPr marL="0" indent="0">
              <a:buNone/>
            </a:pPr>
            <a:r>
              <a:rPr lang="en-US" dirty="0">
                <a:latin typeface="Times New Roman" panose="02020603050405020304" pitchFamily="18" charset="0"/>
                <a:cs typeface="Times New Roman" panose="02020603050405020304" pitchFamily="18" charset="0"/>
              </a:rPr>
              <a:t>Types of attributions;</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Internal attribution: People assume that an event or a person's behavior is due to personal factors such as traits, abilities, or feelings. </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External attribution: People assume that a person's behavior is due to situational factors.</a:t>
            </a:r>
          </a:p>
          <a:p>
            <a:pPr marL="0" indent="0">
              <a:buNone/>
            </a:pPr>
            <a:r>
              <a:rPr lang="en-US" dirty="0">
                <a:latin typeface="Times New Roman" panose="02020603050405020304" pitchFamily="18" charset="0"/>
                <a:cs typeface="Times New Roman" panose="02020603050405020304" pitchFamily="18" charset="0"/>
              </a:rPr>
              <a:t>Self-serving bias is the common habit of a person taking credit for positive events or outcomes, but blaming outside factors for negative events.</a:t>
            </a:r>
          </a:p>
        </p:txBody>
      </p:sp>
    </p:spTree>
    <p:extLst>
      <p:ext uri="{BB962C8B-B14F-4D97-AF65-F5344CB8AC3E}">
        <p14:creationId xmlns:p14="http://schemas.microsoft.com/office/powerpoint/2010/main" val="3425741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FBE824-294F-4A4F-93D9-0851B65091E7}"/>
              </a:ext>
            </a:extLst>
          </p:cNvPr>
          <p:cNvSpPr>
            <a:spLocks noGrp="1"/>
          </p:cNvSpPr>
          <p:nvPr>
            <p:ph idx="1"/>
          </p:nvPr>
        </p:nvSpPr>
        <p:spPr>
          <a:xfrm>
            <a:off x="838200" y="393700"/>
            <a:ext cx="10515600" cy="6045200"/>
          </a:xfrm>
        </p:spPr>
        <p:txBody>
          <a:bodyPr/>
          <a:lstStyle/>
          <a:p>
            <a:pPr marL="0" indent="0">
              <a:buNone/>
            </a:pPr>
            <a:r>
              <a:rPr lang="en-US" dirty="0">
                <a:latin typeface="Times New Roman" panose="02020603050405020304" pitchFamily="18" charset="0"/>
                <a:cs typeface="Times New Roman" panose="02020603050405020304" pitchFamily="18" charset="0"/>
              </a:rPr>
              <a:t>Weiner’s model of attribution: Weiner (1992) proposed a model of self-attribution based on two factors, whether we make an internal or external attribution and whether this attribution is stable over the time or varies from situation to another.</a:t>
            </a:r>
          </a:p>
          <a:p>
            <a:r>
              <a:rPr lang="en-US" dirty="0">
                <a:latin typeface="Times New Roman" panose="02020603050405020304" pitchFamily="18" charset="0"/>
                <a:cs typeface="Times New Roman" panose="02020603050405020304" pitchFamily="18" charset="0"/>
              </a:rPr>
              <a:t>If our results are stable, we will attribute success to ability and failure to task difficulty.</a:t>
            </a:r>
          </a:p>
          <a:p>
            <a:r>
              <a:rPr lang="en-US" dirty="0">
                <a:latin typeface="Times New Roman" panose="02020603050405020304" pitchFamily="18" charset="0"/>
                <a:cs typeface="Times New Roman" panose="02020603050405020304" pitchFamily="18" charset="0"/>
              </a:rPr>
              <a:t>If our results are unstable, we will attribute them to effort or luck.</a:t>
            </a:r>
          </a:p>
          <a:p>
            <a:r>
              <a:rPr lang="en-US" dirty="0">
                <a:latin typeface="Times New Roman" panose="02020603050405020304" pitchFamily="18" charset="0"/>
                <a:cs typeface="Times New Roman" panose="02020603050405020304" pitchFamily="18" charset="0"/>
              </a:rPr>
              <a:t>Reattribution training: A therapy used to </a:t>
            </a:r>
          </a:p>
          <a:p>
            <a:pPr marL="0" indent="0">
              <a:buNone/>
            </a:pPr>
            <a:r>
              <a:rPr lang="en-US" dirty="0">
                <a:latin typeface="Times New Roman" panose="02020603050405020304" pitchFamily="18" charset="0"/>
                <a:cs typeface="Times New Roman" panose="02020603050405020304" pitchFamily="18" charset="0"/>
              </a:rPr>
              <a:t>alternate an athlete’s attribution state.</a:t>
            </a:r>
          </a:p>
        </p:txBody>
      </p:sp>
      <p:pic>
        <p:nvPicPr>
          <p:cNvPr id="7" name="Picture 6">
            <a:extLst>
              <a:ext uri="{FF2B5EF4-FFF2-40B4-BE49-F238E27FC236}">
                <a16:creationId xmlns:a16="http://schemas.microsoft.com/office/drawing/2014/main" id="{851C90ED-A73D-4AE8-A972-B6D502B5A6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14949" y="3429000"/>
            <a:ext cx="4338851" cy="3103901"/>
          </a:xfrm>
          <a:prstGeom prst="rect">
            <a:avLst/>
          </a:prstGeom>
        </p:spPr>
      </p:pic>
    </p:spTree>
    <p:extLst>
      <p:ext uri="{BB962C8B-B14F-4D97-AF65-F5344CB8AC3E}">
        <p14:creationId xmlns:p14="http://schemas.microsoft.com/office/powerpoint/2010/main" val="2484821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AE4EC71-734B-4496-99A1-BE56C2F62A7D}"/>
              </a:ext>
            </a:extLst>
          </p:cNvPr>
          <p:cNvSpPr>
            <a:spLocks noGrp="1"/>
          </p:cNvSpPr>
          <p:nvPr>
            <p:ph idx="1"/>
          </p:nvPr>
        </p:nvSpPr>
        <p:spPr>
          <a:xfrm>
            <a:off x="838200" y="357809"/>
            <a:ext cx="10515600" cy="5819154"/>
          </a:xfrm>
        </p:spPr>
        <p:txBody>
          <a:bodyPr>
            <a:normAutofit fontScale="92500"/>
          </a:bodyPr>
          <a:lstStyle/>
          <a:p>
            <a:pPr marL="0" indent="0">
              <a:buNone/>
            </a:pPr>
            <a:r>
              <a:rPr lang="en-US" dirty="0">
                <a:latin typeface="Times New Roman" panose="02020603050405020304" pitchFamily="18" charset="0"/>
                <a:cs typeface="Times New Roman" panose="02020603050405020304" pitchFamily="18" charset="0"/>
              </a:rPr>
              <a:t>Self-efficacy: refers to the belief we have in our own abilities.</a:t>
            </a:r>
          </a:p>
          <a:p>
            <a:pPr marL="0" indent="0">
              <a:buNone/>
            </a:pPr>
            <a:r>
              <a:rPr lang="en-US" dirty="0">
                <a:latin typeface="Times New Roman" panose="02020603050405020304" pitchFamily="18" charset="0"/>
                <a:cs typeface="Times New Roman" panose="02020603050405020304" pitchFamily="18" charset="0"/>
              </a:rPr>
              <a:t>People's beliefs in their efficacy are developed by four main sources of influence are as follow;</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 Previous experiences: Athletes who have previously succeeded in particular task will have higher self-efficacy for related task.</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Observational learning: Observing other people successfully completing a task may increase the self-efficacy of spectator.</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Direct persuasion: Self-efficacy is influence by encouragement and discouragement. It persuades a person to believe that they have the skills and capabilities to succeed.</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Psychological cues: </a:t>
            </a:r>
            <a:r>
              <a:rPr lang="en-US" b="0" i="0" dirty="0">
                <a:solidFill>
                  <a:srgbClr val="121212"/>
                </a:solidFill>
                <a:effectLst/>
                <a:latin typeface="Times New Roman" panose="02020603050405020304" pitchFamily="18" charset="0"/>
                <a:cs typeface="Times New Roman" panose="02020603050405020304" pitchFamily="18" charset="0"/>
              </a:rPr>
              <a:t>The psychological state of a person can influence how a they feel about their personal abilities in a particular situation. For example: If we feel relaxed while completing a task, we may interpret this in term of an ease with the task, leads to increase self-efficacy.</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7811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4BAFD0-048D-4622-BD7C-DD670F0764DB}"/>
              </a:ext>
            </a:extLst>
          </p:cNvPr>
          <p:cNvSpPr>
            <a:spLocks noGrp="1"/>
          </p:cNvSpPr>
          <p:nvPr>
            <p:ph idx="1"/>
          </p:nvPr>
        </p:nvSpPr>
        <p:spPr>
          <a:xfrm>
            <a:off x="838200" y="429491"/>
            <a:ext cx="10515600" cy="5747472"/>
          </a:xfrm>
        </p:spPr>
        <p:txBody>
          <a:bodyPr>
            <a:normAutofit fontScale="92500" lnSpcReduction="10000"/>
          </a:bodyPr>
          <a:lstStyle/>
          <a:p>
            <a:pPr marL="0" indent="0">
              <a:buNone/>
            </a:pPr>
            <a:r>
              <a:rPr lang="en-US" dirty="0">
                <a:latin typeface="Times New Roman" panose="02020603050405020304" pitchFamily="18" charset="0"/>
                <a:cs typeface="Times New Roman" panose="02020603050405020304" pitchFamily="18" charset="0"/>
              </a:rPr>
              <a:t>Counterfactual thinking: It is our tendency to create possible alternatives to life events that have already occurred, it can be quite unrealistic. This type of thinking is known as counterfactual thinking (CFT).</a:t>
            </a:r>
          </a:p>
          <a:p>
            <a:pPr marL="0" indent="0">
              <a:buNone/>
            </a:pPr>
            <a:r>
              <a:rPr lang="en-US" dirty="0">
                <a:latin typeface="Times New Roman" panose="02020603050405020304" pitchFamily="18" charset="0"/>
                <a:cs typeface="Times New Roman" panose="02020603050405020304" pitchFamily="18" charset="0"/>
              </a:rPr>
              <a:t>Types of counterfactual thinking:</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Upward CFT: The thoughts that how the situation could have been better.</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Downward CFT: The thoughts how the situation could have been worst.</a:t>
            </a:r>
          </a:p>
          <a:p>
            <a:pPr marL="0" indent="0">
              <a:buNone/>
            </a:pPr>
            <a:r>
              <a:rPr lang="en-US" dirty="0">
                <a:latin typeface="Times New Roman" panose="02020603050405020304" pitchFamily="18" charset="0"/>
                <a:cs typeface="Times New Roman" panose="02020603050405020304" pitchFamily="18" charset="0"/>
              </a:rPr>
              <a:t>Burn-Out: This phenomenon was proposed by Freudenberger (1974).</a:t>
            </a:r>
          </a:p>
          <a:p>
            <a:pPr marL="0" indent="0">
              <a:buNone/>
            </a:pPr>
            <a:r>
              <a:rPr lang="en-US" dirty="0">
                <a:latin typeface="Times New Roman" panose="02020603050405020304" pitchFamily="18" charset="0"/>
                <a:cs typeface="Times New Roman" panose="02020603050405020304" pitchFamily="18" charset="0"/>
              </a:rPr>
              <a:t>“A state of emotional, physical, and mental exhaustion caused by excessive and prolonged stress”.</a:t>
            </a:r>
          </a:p>
          <a:p>
            <a:pPr marL="0" indent="0">
              <a:buNone/>
            </a:pPr>
            <a:r>
              <a:rPr lang="en-US" dirty="0">
                <a:latin typeface="Times New Roman" panose="02020603050405020304" pitchFamily="18" charset="0"/>
                <a:cs typeface="Times New Roman" panose="02020603050405020304" pitchFamily="18" charset="0"/>
              </a:rPr>
              <a:t>Symptoms:</a:t>
            </a:r>
          </a:p>
          <a:p>
            <a:r>
              <a:rPr lang="en-US" dirty="0">
                <a:latin typeface="Times New Roman" panose="02020603050405020304" pitchFamily="18" charset="0"/>
                <a:cs typeface="Times New Roman" panose="02020603050405020304" pitchFamily="18" charset="0"/>
              </a:rPr>
              <a:t>Depersonalization: Emotionally cut off from the others.</a:t>
            </a:r>
          </a:p>
          <a:p>
            <a:r>
              <a:rPr lang="en-US" dirty="0">
                <a:latin typeface="Times New Roman" panose="02020603050405020304" pitchFamily="18" charset="0"/>
                <a:cs typeface="Times New Roman" panose="02020603050405020304" pitchFamily="18" charset="0"/>
              </a:rPr>
              <a:t>Impaired performance and satisfaction.</a:t>
            </a:r>
          </a:p>
          <a:p>
            <a:r>
              <a:rPr lang="en-US" dirty="0">
                <a:latin typeface="Times New Roman" panose="02020603050405020304" pitchFamily="18" charset="0"/>
                <a:cs typeface="Times New Roman" panose="02020603050405020304" pitchFamily="18" charset="0"/>
              </a:rPr>
              <a:t>Emotional exhaustion: Feeling drained and resigned.</a:t>
            </a:r>
          </a:p>
        </p:txBody>
      </p:sp>
    </p:spTree>
    <p:extLst>
      <p:ext uri="{BB962C8B-B14F-4D97-AF65-F5344CB8AC3E}">
        <p14:creationId xmlns:p14="http://schemas.microsoft.com/office/powerpoint/2010/main" val="20405946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A26A63-46BF-4A6F-8076-A527B716BEA8}"/>
              </a:ext>
            </a:extLst>
          </p:cNvPr>
          <p:cNvSpPr>
            <a:spLocks noGrp="1"/>
          </p:cNvSpPr>
          <p:nvPr>
            <p:ph idx="1"/>
          </p:nvPr>
        </p:nvSpPr>
        <p:spPr>
          <a:xfrm>
            <a:off x="838200" y="368300"/>
            <a:ext cx="10515600" cy="5808663"/>
          </a:xfrm>
        </p:spPr>
        <p:txBody>
          <a:bodyPr/>
          <a:lstStyle/>
          <a:p>
            <a:pPr marL="0" indent="0">
              <a:buNone/>
            </a:pPr>
            <a:r>
              <a:rPr lang="en-US" dirty="0">
                <a:latin typeface="Times New Roman" panose="02020603050405020304" pitchFamily="18" charset="0"/>
                <a:cs typeface="Times New Roman" panose="02020603050405020304" pitchFamily="18" charset="0"/>
              </a:rPr>
              <a:t>Eating disorders: Any of a range of psychological disorders characterized by abnormal or disturbed eating habits.</a:t>
            </a:r>
          </a:p>
          <a:p>
            <a:r>
              <a:rPr lang="en-US" dirty="0">
                <a:latin typeface="Times New Roman" panose="02020603050405020304" pitchFamily="18" charset="0"/>
                <a:cs typeface="Times New Roman" panose="02020603050405020304" pitchFamily="18" charset="0"/>
              </a:rPr>
              <a:t>Anorexia nervosa: The term anorexia literally means "loss of appetite." However, this definition is misleading because people with anorexia nervosa are often hungry but refuse food anyway. They have intense fears of becoming fat and see themselves as fat even when they are very thin.</a:t>
            </a:r>
          </a:p>
          <a:p>
            <a:r>
              <a:rPr lang="en-US" dirty="0">
                <a:latin typeface="Times New Roman" panose="02020603050405020304" pitchFamily="18" charset="0"/>
                <a:cs typeface="Times New Roman" panose="02020603050405020304" pitchFamily="18" charset="0"/>
              </a:rPr>
              <a:t>Bulimia nervosa: An eating disorder characterized by binge eating followed by compensatory behavior, most commonly vomiting or purging.</a:t>
            </a:r>
          </a:p>
        </p:txBody>
      </p:sp>
    </p:spTree>
    <p:extLst>
      <p:ext uri="{BB962C8B-B14F-4D97-AF65-F5344CB8AC3E}">
        <p14:creationId xmlns:p14="http://schemas.microsoft.com/office/powerpoint/2010/main" val="17912280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1305</TotalTime>
  <Words>877</Words>
  <Application>Microsoft Office PowerPoint</Application>
  <PresentationFormat>Widescreen</PresentationFormat>
  <Paragraphs>54</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Motivation and sports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Motivation and sports</dc:title>
  <dc:creator>DR.MOHAMMAD IQBAL</dc:creator>
  <cp:lastModifiedBy>DR.MOHAMMAD IQBAL</cp:lastModifiedBy>
  <cp:revision>4</cp:revision>
  <dcterms:created xsi:type="dcterms:W3CDTF">2020-11-02T19:11:41Z</dcterms:created>
  <dcterms:modified xsi:type="dcterms:W3CDTF">2020-11-04T16:36:15Z</dcterms:modified>
</cp:coreProperties>
</file>