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4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B248-04D3-4051-B992-DB459A4B3C1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A807-F13A-47F4-84A2-6179B72D6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46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A041F-AF43-4CEA-A968-C95CFA5D9A37}" type="slidenum">
              <a:rPr lang="en-CA" smtClean="0"/>
              <a:pPr/>
              <a:t>3</a:t>
            </a:fld>
            <a:endParaRPr lang="en-CA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7409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5E75B-CBC0-4DBF-BBAE-EF0ED45A13FF}" type="slidenum">
              <a:rPr lang="en-CA" smtClean="0"/>
              <a:pPr/>
              <a:t>4</a:t>
            </a:fld>
            <a:endParaRPr lang="en-CA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5817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C96E0-669B-4EC9-80FF-2708102EC104}" type="slidenum">
              <a:rPr lang="en-CA" smtClean="0"/>
              <a:pPr/>
              <a:t>6</a:t>
            </a:fld>
            <a:endParaRPr lang="en-CA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3325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358D0-3905-4263-879B-E4A8243F75AF}" type="slidenum">
              <a:rPr lang="en-CA" smtClean="0"/>
              <a:pPr/>
              <a:t>11</a:t>
            </a:fld>
            <a:endParaRPr lang="en-CA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4971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7C0D7-FEA9-4BD5-BFD1-4C9CF9753077}" type="slidenum">
              <a:rPr lang="en-CA" smtClean="0"/>
              <a:pPr/>
              <a:t>12</a:t>
            </a:fld>
            <a:endParaRPr lang="en-CA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5920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56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52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08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32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15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18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54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71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83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44F0-97A9-41AD-A91B-EECE59ED7B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2553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4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6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1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02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13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36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81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65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706F8C-5B56-4E8B-82F4-B114DFC831D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28D237-E807-4B84-B3C9-1E96897CE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2.gstatic.com/images?q=tbn:ANd9GcQk8wNFv-o8WA0rg_6zdftZBfu1WCXgJO3OzwmIpTQLBd-Xt9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7" y="15498"/>
            <a:ext cx="12175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4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77814"/>
            <a:ext cx="8435975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/>
              <a:t>Movement in the Transverse plane about the Longitudinal 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5914" y="1481138"/>
            <a:ext cx="8328074" cy="5116610"/>
          </a:xfrm>
          <a:noFill/>
        </p:spPr>
      </p:pic>
    </p:spTree>
    <p:extLst>
      <p:ext uri="{BB962C8B-B14F-4D97-AF65-F5344CB8AC3E}">
        <p14:creationId xmlns:p14="http://schemas.microsoft.com/office/powerpoint/2010/main" xmlns="" val="37067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Helpful Hints….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1"/>
            <a:ext cx="8229600" cy="410776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Axis of rotation is always perpendicular to the plane of movement.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 the anatomical position, all flexion/extension occurs in the sagittal plane, all abduction/adduction occurs in the frontal plane, and all rotation occurs in the transverse plane.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More involved movements are usually not in one specific plane but occur as a combination of motions from more than one plane.</a:t>
            </a:r>
          </a:p>
        </p:txBody>
      </p:sp>
    </p:spTree>
    <p:extLst>
      <p:ext uri="{BB962C8B-B14F-4D97-AF65-F5344CB8AC3E}">
        <p14:creationId xmlns:p14="http://schemas.microsoft.com/office/powerpoint/2010/main" xmlns="" val="6769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solidFill>
                  <a:schemeClr val="folHlink"/>
                </a:solidFill>
              </a:rPr>
              <a:t>Various Movements and Plane of Movement</a:t>
            </a:r>
          </a:p>
        </p:txBody>
      </p:sp>
      <p:graphicFrame>
        <p:nvGraphicFramePr>
          <p:cNvPr id="46145" name="Group 65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53072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Axis of Rotation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Plane of movement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Stride Jump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Antero-posterior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Cartwheel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Antero-posterior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Elbow Extension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Horizontal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Nodding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Horizontal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Tuck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Horizontal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Somersault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Horizontal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Twirling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Transverse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Shaking Head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Transverse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59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</a:t>
            </a:r>
          </a:p>
        </p:txBody>
      </p:sp>
      <p:graphicFrame>
        <p:nvGraphicFramePr>
          <p:cNvPr id="75779" name="Group 3"/>
          <p:cNvGraphicFramePr>
            <a:graphicFrameLocks noGrp="1"/>
          </p:cNvGraphicFramePr>
          <p:nvPr>
            <p:ph type="tbl" idx="1"/>
          </p:nvPr>
        </p:nvGraphicFramePr>
        <p:xfrm>
          <a:off x="2954218" y="1332913"/>
          <a:ext cx="8534400" cy="5099304"/>
        </p:xfrm>
        <a:graphic>
          <a:graphicData uri="http://schemas.openxmlformats.org/drawingml/2006/table">
            <a:tbl>
              <a:tblPr/>
              <a:tblGrid>
                <a:gridCol w="1676400"/>
                <a:gridCol w="3222625"/>
                <a:gridCol w="1501775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Axis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Sagital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Flexion/Extension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Horizontal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Walking, Squatting, Overhead press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Frontal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Abduction/Adduction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Side Flexion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Inversion/Eversion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Antero-posterior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Star Jump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Lateral Arm Raise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Side bending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Transverse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Internal/external rotation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Horizontal flexion / extension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Supination / Pronation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Throwing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Baseball Swing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Golf Swing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87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33600" y="3962401"/>
            <a:ext cx="7772400" cy="1831975"/>
          </a:xfrm>
        </p:spPr>
        <p:txBody>
          <a:bodyPr/>
          <a:lstStyle/>
          <a:p>
            <a:pPr eaLnBrk="1" hangingPunct="1"/>
            <a:r>
              <a:rPr lang="en-US" sz="5400"/>
              <a:t>Levers and Pulleys in human body</a:t>
            </a:r>
          </a:p>
        </p:txBody>
      </p:sp>
      <p:pic>
        <p:nvPicPr>
          <p:cNvPr id="2051" name="Picture 2" descr="j028367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"/>
            <a:ext cx="4191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66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device</a:t>
            </a:r>
          </a:p>
          <a:p>
            <a:r>
              <a:rPr lang="en-US" smtClean="0"/>
              <a:t>Enables applied force to overcome resistance</a:t>
            </a:r>
          </a:p>
          <a:p>
            <a:r>
              <a:rPr lang="en-US" smtClean="0"/>
              <a:t>Levers</a:t>
            </a:r>
          </a:p>
          <a:p>
            <a:r>
              <a:rPr lang="en-US" smtClean="0"/>
              <a:t>Pulley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923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Lever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Fulcrum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Effort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Weight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Fulcrum arm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Weight arm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Lever in body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Bone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Joint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Muscle insertion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Body part weight</a:t>
            </a:r>
          </a:p>
        </p:txBody>
      </p:sp>
    </p:spTree>
    <p:extLst>
      <p:ext uri="{BB962C8B-B14F-4D97-AF65-F5344CB8AC3E}">
        <p14:creationId xmlns:p14="http://schemas.microsoft.com/office/powerpoint/2010/main" xmlns="" val="42422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Lever is a length of solid materials that is use to apply force to another object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/>
              <a:t>	or</a:t>
            </a:r>
          </a:p>
          <a:p>
            <a:pPr eaLnBrk="1" hangingPunct="1"/>
            <a:r>
              <a:rPr lang="en-US" smtClean="0"/>
              <a:t>Rigid structure that rotates around a fixed point</a:t>
            </a:r>
          </a:p>
        </p:txBody>
      </p:sp>
    </p:spTree>
    <p:extLst>
      <p:ext uri="{BB962C8B-B14F-4D97-AF65-F5344CB8AC3E}">
        <p14:creationId xmlns:p14="http://schemas.microsoft.com/office/powerpoint/2010/main" xmlns="" val="2327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Levers has 3 parts</a:t>
            </a:r>
          </a:p>
          <a:p>
            <a:pPr lvl="1" eaLnBrk="1" hangingPunct="1"/>
            <a:r>
              <a:rPr lang="en-US" smtClean="0"/>
              <a:t>Force (effort)</a:t>
            </a:r>
          </a:p>
          <a:p>
            <a:pPr lvl="1" eaLnBrk="1" hangingPunct="1"/>
            <a:r>
              <a:rPr lang="en-US" smtClean="0"/>
              <a:t>Resistance (load)</a:t>
            </a:r>
          </a:p>
          <a:p>
            <a:pPr lvl="1" eaLnBrk="1" hangingPunct="1"/>
            <a:r>
              <a:rPr lang="en-US" smtClean="0"/>
              <a:t>Axis (fulcrum)</a:t>
            </a:r>
          </a:p>
        </p:txBody>
      </p:sp>
    </p:spTree>
    <p:extLst>
      <p:ext uri="{BB962C8B-B14F-4D97-AF65-F5344CB8AC3E}">
        <p14:creationId xmlns:p14="http://schemas.microsoft.com/office/powerpoint/2010/main" xmlns="" val="21930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/>
              <a:t>FA (Force arm</a:t>
            </a:r>
          </a:p>
          <a:p>
            <a:pPr lvl="1" eaLnBrk="1" hangingPunct="1"/>
            <a:r>
              <a:rPr lang="en-US" sz="2400"/>
              <a:t>Distance between force and axis</a:t>
            </a:r>
          </a:p>
          <a:p>
            <a:pPr eaLnBrk="1" hangingPunct="1"/>
            <a:r>
              <a:rPr lang="en-US" sz="2800" b="1"/>
              <a:t>RA (Resistance arm)</a:t>
            </a:r>
          </a:p>
          <a:p>
            <a:pPr lvl="1" eaLnBrk="1" hangingPunct="1"/>
            <a:r>
              <a:rPr lang="en-US" sz="2400"/>
              <a:t>Distance between resistance and axis</a:t>
            </a:r>
          </a:p>
          <a:p>
            <a:pPr eaLnBrk="1" hangingPunct="1"/>
            <a:r>
              <a:rPr lang="en-US" sz="2800"/>
              <a:t>Arrangement of Force arm &amp; Resistance arm determines type of lever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983" y="4384433"/>
            <a:ext cx="52482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28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Movement in Planes and Axis of Rotation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Dr </a:t>
            </a:r>
            <a:r>
              <a:rPr lang="en-US" sz="3200" dirty="0" smtClean="0">
                <a:latin typeface="Algerian" panose="04020705040A02060702" pitchFamily="82" charset="0"/>
              </a:rPr>
              <a:t>ATIF MALIK </a:t>
            </a:r>
            <a:endParaRPr lang="en-US" sz="3200" dirty="0" smtClean="0">
              <a:latin typeface="Algerian" panose="04020705040A02060702" pitchFamily="82" charset="0"/>
            </a:endParaRPr>
          </a:p>
          <a:p>
            <a:r>
              <a:rPr lang="en-US" sz="3200" dirty="0" smtClean="0">
                <a:latin typeface="Algerian" panose="04020705040A02060702" pitchFamily="82" charset="0"/>
              </a:rPr>
              <a:t>BSPT(KEMU), </a:t>
            </a:r>
            <a:r>
              <a:rPr lang="en-US" sz="3200" dirty="0" err="1" smtClean="0">
                <a:latin typeface="Algerian" panose="04020705040A02060702" pitchFamily="82" charset="0"/>
              </a:rPr>
              <a:t>M.Phil</a:t>
            </a:r>
            <a:r>
              <a:rPr lang="en-US" sz="3200" dirty="0" smtClean="0">
                <a:latin typeface="Algerian" panose="04020705040A02060702" pitchFamily="82" charset="0"/>
              </a:rPr>
              <a:t>(UHS), </a:t>
            </a:r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5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Levers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3 types of levers</a:t>
            </a:r>
          </a:p>
          <a:p>
            <a:pPr lvl="1" eaLnBrk="1" hangingPunct="1"/>
            <a:r>
              <a:rPr lang="en-US" smtClean="0"/>
              <a:t>First class levers</a:t>
            </a:r>
          </a:p>
          <a:p>
            <a:pPr lvl="1" eaLnBrk="1" hangingPunct="1"/>
            <a:r>
              <a:rPr lang="en-US" smtClean="0"/>
              <a:t>Second class levers</a:t>
            </a:r>
          </a:p>
          <a:p>
            <a:pPr lvl="1" eaLnBrk="1" hangingPunct="1"/>
            <a:r>
              <a:rPr lang="en-US" smtClean="0"/>
              <a:t>Third class levers</a:t>
            </a:r>
          </a:p>
        </p:txBody>
      </p:sp>
    </p:spTree>
    <p:extLst>
      <p:ext uri="{BB962C8B-B14F-4D97-AF65-F5344CB8AC3E}">
        <p14:creationId xmlns:p14="http://schemas.microsoft.com/office/powerpoint/2010/main" xmlns="" val="42735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3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67" t="5556" b="8888"/>
          <a:stretch>
            <a:fillRect/>
          </a:stretch>
        </p:blipFill>
        <p:spPr bwMode="auto">
          <a:xfrm>
            <a:off x="1939926" y="457200"/>
            <a:ext cx="52228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ThirdL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853" y="4363600"/>
            <a:ext cx="36417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first_c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8205" y="228600"/>
            <a:ext cx="350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imageCS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428" y="2409826"/>
            <a:ext cx="2743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5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iol_03_img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33375"/>
            <a:ext cx="8208963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levers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4" y="4437064"/>
            <a:ext cx="7920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82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>
              <a:defRPr/>
            </a:pPr>
            <a:r>
              <a:rPr lang="en-US" sz="4000" dirty="0">
                <a:latin typeface="+mn-lt"/>
              </a:rPr>
              <a:t>First class Lever</a:t>
            </a:r>
            <a:r>
              <a:rPr lang="en-US" dirty="0">
                <a:solidFill>
                  <a:sysClr val="windowText" lastClr="000000"/>
                </a:solidFill>
              </a:rPr>
              <a:t/>
            </a:r>
            <a:br>
              <a:rPr lang="en-US" dirty="0">
                <a:solidFill>
                  <a:sysClr val="windowText" lastClr="000000"/>
                </a:solidFill>
              </a:rPr>
            </a:b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/>
              <a:t>Axis located between force and resistance</a:t>
            </a:r>
          </a:p>
          <a:p>
            <a:pPr eaLnBrk="1" hangingPunct="1"/>
            <a:r>
              <a:rPr lang="en-US" smtClean="0"/>
              <a:t>If axis is closer to resistance, RA shorter and FA will be longer.</a:t>
            </a:r>
          </a:p>
          <a:p>
            <a:pPr eaLnBrk="1" hangingPunct="1"/>
            <a:r>
              <a:rPr lang="en-US" smtClean="0"/>
              <a:t>Easy to move</a:t>
            </a:r>
          </a:p>
          <a:p>
            <a:pPr eaLnBrk="1" hangingPunct="1"/>
            <a:r>
              <a:rPr lang="en-US" smtClean="0"/>
              <a:t>If axis is closer to force opposite will occur </a:t>
            </a:r>
          </a:p>
          <a:p>
            <a:pPr eaLnBrk="1" hangingPunct="1"/>
            <a:r>
              <a:rPr lang="en-US" smtClean="0"/>
              <a:t>Most efficient class of lever </a:t>
            </a:r>
          </a:p>
          <a:p>
            <a:pPr eaLnBrk="1" hangingPunct="1"/>
            <a:r>
              <a:rPr lang="en-US" smtClean="0"/>
              <a:t>BALANCE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409" y="3930113"/>
            <a:ext cx="3352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35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for 1</a:t>
            </a:r>
            <a:r>
              <a:rPr lang="en-US" baseline="30000" smtClean="0"/>
              <a:t>st</a:t>
            </a:r>
            <a:r>
              <a:rPr lang="en-US" smtClean="0"/>
              <a:t> class levers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spcAft>
                <a:spcPts val="0"/>
              </a:spcAft>
              <a:defRPr/>
            </a:pPr>
            <a:endParaRPr lang="en-US" dirty="0" smtClean="0"/>
          </a:p>
          <a:p>
            <a:pPr>
              <a:spcAft>
                <a:spcPts val="0"/>
              </a:spcAft>
              <a:defRPr/>
            </a:pPr>
            <a:endParaRPr lang="en-US" dirty="0" smtClean="0"/>
          </a:p>
          <a:p>
            <a:pPr>
              <a:spcAft>
                <a:spcPts val="0"/>
              </a:spcAft>
              <a:defRPr/>
            </a:pPr>
            <a:endParaRPr lang="en-US" dirty="0" smtClean="0"/>
          </a:p>
          <a:p>
            <a:pPr>
              <a:spcAft>
                <a:spcPts val="0"/>
              </a:spcAft>
              <a:defRPr/>
            </a:pPr>
            <a:endParaRPr lang="en-US" dirty="0" smtClean="0"/>
          </a:p>
          <a:p>
            <a:pPr>
              <a:spcAft>
                <a:spcPts val="0"/>
              </a:spcAft>
              <a:defRPr/>
            </a:pPr>
            <a:endParaRPr lang="en-US" dirty="0" smtClean="0"/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Seesaw 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Scissor 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Hammer removing a nail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71600"/>
            <a:ext cx="4646613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505200"/>
            <a:ext cx="319246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4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84311" y="277835"/>
            <a:ext cx="10018713" cy="1752599"/>
          </a:xfrm>
        </p:spPr>
        <p:txBody>
          <a:bodyPr/>
          <a:lstStyle/>
          <a:p>
            <a:pPr eaLnBrk="1" hangingPunct="1"/>
            <a:r>
              <a:rPr lang="en-US" dirty="0" smtClean="0"/>
              <a:t>Examples in human body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32618" y="1787854"/>
            <a:ext cx="10018713" cy="2175805"/>
          </a:xfrm>
        </p:spPr>
        <p:txBody>
          <a:bodyPr/>
          <a:lstStyle/>
          <a:p>
            <a:pPr eaLnBrk="1" hangingPunct="1"/>
            <a:r>
              <a:rPr lang="en-US" dirty="0" smtClean="0"/>
              <a:t>Skull pivoting on the atlas vertebrae of the spine, with weight of the head held by the trapezius and sternocleidomastoid muscle of the muscle of the neck.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42774"/>
            <a:ext cx="27432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95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 class Lever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Axis at one end, resistance in middle, force at other end</a:t>
            </a:r>
          </a:p>
          <a:p>
            <a:pPr eaLnBrk="1" hangingPunct="1"/>
            <a:r>
              <a:rPr lang="en-US" smtClean="0"/>
              <a:t>POWER / force</a:t>
            </a:r>
          </a:p>
          <a:p>
            <a:pPr eaLnBrk="1" hangingPunct="1"/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102" y="3904958"/>
            <a:ext cx="40386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4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for 2</a:t>
            </a:r>
            <a:r>
              <a:rPr lang="en-US" baseline="30000" smtClean="0"/>
              <a:t>nd</a:t>
            </a:r>
            <a:r>
              <a:rPr lang="en-US" smtClean="0"/>
              <a:t> class levers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1" y="2106638"/>
            <a:ext cx="4213225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46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in human body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eaLnBrk="1" hangingPunct="1"/>
            <a:r>
              <a:rPr lang="en-US" smtClean="0"/>
              <a:t>Action of the ball of the foot with the gastrocnemius &amp; soleus muscles of the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/>
              <a:t>	calf lifting the weight of the body,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/>
              <a:t>	which acting through foot during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mtClean="0"/>
              <a:t>	plantar flexion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Push ups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2514600"/>
            <a:ext cx="1981200" cy="39878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389" name="Picture 5" descr="http://warriorfitness.org/wp-content/uploads/2011/03/push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3" y="4078458"/>
            <a:ext cx="2590800" cy="2509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7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+mn-lt"/>
              </a:rPr>
              <a:t>Third class levers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/>
              <a:t>Axis at one end, force in middle, resistance at opposite end</a:t>
            </a:r>
          </a:p>
          <a:p>
            <a:pPr eaLnBrk="1" hangingPunct="1"/>
            <a:r>
              <a:rPr lang="en-US" smtClean="0"/>
              <a:t>Most common in the body </a:t>
            </a:r>
          </a:p>
          <a:p>
            <a:pPr eaLnBrk="1" hangingPunct="1"/>
            <a:r>
              <a:rPr lang="en-US" smtClean="0"/>
              <a:t>ROM / Speed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286" y="3581400"/>
            <a:ext cx="3962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99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Describing Position and Movement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body movement can be described in terms of the anatomical plane through which it occurs and the anatomical axis around which it rotates.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GENERAL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RULE</a:t>
            </a:r>
            <a:r>
              <a:rPr lang="en-US" smtClean="0"/>
              <a:t>: The axis of rotation is perpendicular to the plane of movement.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8651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Examples for 3</a:t>
            </a:r>
            <a:r>
              <a:rPr lang="en-US" baseline="30000" smtClean="0"/>
              <a:t>rd</a:t>
            </a:r>
            <a:r>
              <a:rPr lang="en-US" smtClean="0"/>
              <a:t> class levers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299121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Base ball bat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dirty="0" smtClean="0"/>
              <a:t>Opening a door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9256" y="3708007"/>
            <a:ext cx="4227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846834"/>
            <a:ext cx="4457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4"/>
          <p:cNvGrpSpPr>
            <a:grpSpLocks/>
          </p:cNvGrpSpPr>
          <p:nvPr/>
        </p:nvGrpSpPr>
        <p:grpSpPr bwMode="auto">
          <a:xfrm>
            <a:off x="1981200" y="944515"/>
            <a:ext cx="2876550" cy="447675"/>
            <a:chOff x="1605" y="1331"/>
            <a:chExt cx="1650" cy="223"/>
          </a:xfrm>
        </p:grpSpPr>
        <p:sp>
          <p:nvSpPr>
            <p:cNvPr id="18439" name="Freeform 5"/>
            <p:cNvSpPr>
              <a:spLocks/>
            </p:cNvSpPr>
            <p:nvPr/>
          </p:nvSpPr>
          <p:spPr bwMode="auto">
            <a:xfrm>
              <a:off x="1605" y="1331"/>
              <a:ext cx="1573" cy="223"/>
            </a:xfrm>
            <a:custGeom>
              <a:avLst/>
              <a:gdLst>
                <a:gd name="T0" fmla="*/ 31 w 3025"/>
                <a:gd name="T1" fmla="*/ 0 h 635"/>
                <a:gd name="T2" fmla="*/ 6 w 3025"/>
                <a:gd name="T3" fmla="*/ 0 h 635"/>
                <a:gd name="T4" fmla="*/ 1 w 3025"/>
                <a:gd name="T5" fmla="*/ 0 h 635"/>
                <a:gd name="T6" fmla="*/ 2 w 3025"/>
                <a:gd name="T7" fmla="*/ 0 h 635"/>
                <a:gd name="T8" fmla="*/ 11 w 3025"/>
                <a:gd name="T9" fmla="*/ 0 h 635"/>
                <a:gd name="T10" fmla="*/ 31 w 3025"/>
                <a:gd name="T11" fmla="*/ 0 h 6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5"/>
                <a:gd name="T19" fmla="*/ 0 h 635"/>
                <a:gd name="T20" fmla="*/ 3025 w 3025"/>
                <a:gd name="T21" fmla="*/ 635 h 6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5" h="635">
                  <a:moveTo>
                    <a:pt x="3025" y="131"/>
                  </a:moveTo>
                  <a:cubicBezTo>
                    <a:pt x="2035" y="65"/>
                    <a:pt x="1045" y="0"/>
                    <a:pt x="550" y="19"/>
                  </a:cubicBezTo>
                  <a:cubicBezTo>
                    <a:pt x="55" y="38"/>
                    <a:pt x="110" y="150"/>
                    <a:pt x="55" y="243"/>
                  </a:cubicBezTo>
                  <a:cubicBezTo>
                    <a:pt x="0" y="336"/>
                    <a:pt x="55" y="523"/>
                    <a:pt x="220" y="579"/>
                  </a:cubicBezTo>
                  <a:cubicBezTo>
                    <a:pt x="385" y="635"/>
                    <a:pt x="578" y="635"/>
                    <a:pt x="1045" y="579"/>
                  </a:cubicBezTo>
                  <a:cubicBezTo>
                    <a:pt x="1512" y="523"/>
                    <a:pt x="2695" y="299"/>
                    <a:pt x="3025" y="243"/>
                  </a:cubicBezTo>
                </a:path>
              </a:pathLst>
            </a:custGeom>
            <a:solidFill>
              <a:srgbClr val="94705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8440" name="Oval 6"/>
            <p:cNvSpPr>
              <a:spLocks noChangeArrowheads="1"/>
            </p:cNvSpPr>
            <p:nvPr/>
          </p:nvSpPr>
          <p:spPr bwMode="auto">
            <a:xfrm>
              <a:off x="3169" y="1345"/>
              <a:ext cx="86" cy="118"/>
            </a:xfrm>
            <a:prstGeom prst="ellipse">
              <a:avLst/>
            </a:prstGeom>
            <a:solidFill>
              <a:srgbClr val="94705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29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in human body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754562"/>
          </a:xfrm>
        </p:spPr>
        <p:txBody>
          <a:bodyPr/>
          <a:lstStyle/>
          <a:p>
            <a:pPr eaLnBrk="1" hangingPunct="1"/>
            <a:r>
              <a:rPr lang="en-US" smtClean="0"/>
              <a:t>Action of biceps muscles as it lifts a load in the hand whilst pivoting elbow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Action of hamstring muscle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9989" y="3343422"/>
            <a:ext cx="25431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6534443" y="4427978"/>
            <a:ext cx="1408113" cy="2249487"/>
            <a:chOff x="9360" y="10841"/>
            <a:chExt cx="777" cy="2224"/>
          </a:xfrm>
        </p:grpSpPr>
        <p:grpSp>
          <p:nvGrpSpPr>
            <p:cNvPr id="19462" name="Group 5"/>
            <p:cNvGrpSpPr>
              <a:grpSpLocks/>
            </p:cNvGrpSpPr>
            <p:nvPr/>
          </p:nvGrpSpPr>
          <p:grpSpPr bwMode="auto">
            <a:xfrm>
              <a:off x="9360" y="10841"/>
              <a:ext cx="777" cy="2224"/>
              <a:chOff x="8700" y="1344"/>
              <a:chExt cx="777" cy="2224"/>
            </a:xfrm>
          </p:grpSpPr>
          <p:grpSp>
            <p:nvGrpSpPr>
              <p:cNvPr id="19466" name="Group 6"/>
              <p:cNvGrpSpPr>
                <a:grpSpLocks/>
              </p:cNvGrpSpPr>
              <p:nvPr/>
            </p:nvGrpSpPr>
            <p:grpSpPr bwMode="auto">
              <a:xfrm>
                <a:off x="8700" y="1344"/>
                <a:ext cx="713" cy="2224"/>
                <a:chOff x="9030" y="1216"/>
                <a:chExt cx="713" cy="2224"/>
              </a:xfrm>
            </p:grpSpPr>
            <p:sp>
              <p:nvSpPr>
                <p:cNvPr id="19469" name="Freeform 7"/>
                <p:cNvSpPr>
                  <a:spLocks/>
                </p:cNvSpPr>
                <p:nvPr/>
              </p:nvSpPr>
              <p:spPr bwMode="auto">
                <a:xfrm>
                  <a:off x="9131" y="1328"/>
                  <a:ext cx="495" cy="562"/>
                </a:xfrm>
                <a:custGeom>
                  <a:avLst/>
                  <a:gdLst>
                    <a:gd name="T0" fmla="*/ 3 w 852"/>
                    <a:gd name="T1" fmla="*/ 1 h 1438"/>
                    <a:gd name="T2" fmla="*/ 0 w 852"/>
                    <a:gd name="T3" fmla="*/ 1 h 1438"/>
                    <a:gd name="T4" fmla="*/ 3 w 852"/>
                    <a:gd name="T5" fmla="*/ 0 h 1438"/>
                    <a:gd name="T6" fmla="*/ 15 w 852"/>
                    <a:gd name="T7" fmla="*/ 0 h 1438"/>
                    <a:gd name="T8" fmla="*/ 19 w 852"/>
                    <a:gd name="T9" fmla="*/ 0 h 1438"/>
                    <a:gd name="T10" fmla="*/ 11 w 852"/>
                    <a:gd name="T11" fmla="*/ 2 h 1438"/>
                    <a:gd name="T12" fmla="*/ 8 w 852"/>
                    <a:gd name="T13" fmla="*/ 2 h 1438"/>
                    <a:gd name="T14" fmla="*/ 8 w 852"/>
                    <a:gd name="T15" fmla="*/ 2 h 1438"/>
                    <a:gd name="T16" fmla="*/ 3 w 852"/>
                    <a:gd name="T17" fmla="*/ 2 h 1438"/>
                    <a:gd name="T18" fmla="*/ 0 w 852"/>
                    <a:gd name="T19" fmla="*/ 2 h 14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2"/>
                    <a:gd name="T31" fmla="*/ 0 h 1438"/>
                    <a:gd name="T32" fmla="*/ 852 w 852"/>
                    <a:gd name="T33" fmla="*/ 1438 h 14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2" h="1438">
                      <a:moveTo>
                        <a:pt x="165" y="859"/>
                      </a:moveTo>
                      <a:cubicBezTo>
                        <a:pt x="82" y="756"/>
                        <a:pt x="0" y="654"/>
                        <a:pt x="0" y="523"/>
                      </a:cubicBezTo>
                      <a:cubicBezTo>
                        <a:pt x="0" y="392"/>
                        <a:pt x="55" y="150"/>
                        <a:pt x="165" y="75"/>
                      </a:cubicBezTo>
                      <a:cubicBezTo>
                        <a:pt x="275" y="0"/>
                        <a:pt x="550" y="38"/>
                        <a:pt x="660" y="75"/>
                      </a:cubicBezTo>
                      <a:cubicBezTo>
                        <a:pt x="770" y="112"/>
                        <a:pt x="852" y="131"/>
                        <a:pt x="825" y="299"/>
                      </a:cubicBezTo>
                      <a:cubicBezTo>
                        <a:pt x="798" y="467"/>
                        <a:pt x="578" y="934"/>
                        <a:pt x="495" y="1083"/>
                      </a:cubicBezTo>
                      <a:cubicBezTo>
                        <a:pt x="412" y="1232"/>
                        <a:pt x="358" y="1158"/>
                        <a:pt x="330" y="1195"/>
                      </a:cubicBezTo>
                      <a:cubicBezTo>
                        <a:pt x="302" y="1232"/>
                        <a:pt x="358" y="1270"/>
                        <a:pt x="330" y="1307"/>
                      </a:cubicBezTo>
                      <a:cubicBezTo>
                        <a:pt x="302" y="1344"/>
                        <a:pt x="220" y="1438"/>
                        <a:pt x="165" y="1419"/>
                      </a:cubicBezTo>
                      <a:cubicBezTo>
                        <a:pt x="110" y="1400"/>
                        <a:pt x="55" y="1297"/>
                        <a:pt x="0" y="119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70" name="AutoShape 8"/>
                <p:cNvSpPr>
                  <a:spLocks noChangeArrowheads="1"/>
                </p:cNvSpPr>
                <p:nvPr/>
              </p:nvSpPr>
              <p:spPr bwMode="auto">
                <a:xfrm>
                  <a:off x="9030" y="1328"/>
                  <a:ext cx="165" cy="1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51 w 21600"/>
                    <a:gd name="T13" fmla="*/ 4436 h 21600"/>
                    <a:gd name="T14" fmla="*/ 17149 w 21600"/>
                    <a:gd name="T15" fmla="*/ 1716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71" name="Line 9"/>
                <p:cNvSpPr>
                  <a:spLocks noChangeShapeType="1"/>
                </p:cNvSpPr>
                <p:nvPr/>
              </p:nvSpPr>
              <p:spPr bwMode="auto">
                <a:xfrm>
                  <a:off x="9147" y="1216"/>
                  <a:ext cx="0" cy="1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2" name="Line 10"/>
                <p:cNvSpPr>
                  <a:spLocks noChangeShapeType="1"/>
                </p:cNvSpPr>
                <p:nvPr/>
              </p:nvSpPr>
              <p:spPr bwMode="auto">
                <a:xfrm>
                  <a:off x="9062" y="1216"/>
                  <a:ext cx="0" cy="1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" name="Freeform 11"/>
                <p:cNvSpPr>
                  <a:spLocks/>
                </p:cNvSpPr>
                <p:nvPr/>
              </p:nvSpPr>
              <p:spPr bwMode="auto">
                <a:xfrm>
                  <a:off x="9413" y="1568"/>
                  <a:ext cx="330" cy="1007"/>
                </a:xfrm>
                <a:custGeom>
                  <a:avLst/>
                  <a:gdLst>
                    <a:gd name="T0" fmla="*/ 1 w 688"/>
                    <a:gd name="T1" fmla="*/ 1 h 1829"/>
                    <a:gd name="T2" fmla="*/ 2 w 688"/>
                    <a:gd name="T3" fmla="*/ 2 h 1829"/>
                    <a:gd name="T4" fmla="*/ 3 w 688"/>
                    <a:gd name="T5" fmla="*/ 1 h 1829"/>
                    <a:gd name="T6" fmla="*/ 4 w 688"/>
                    <a:gd name="T7" fmla="*/ 2 h 1829"/>
                    <a:gd name="T8" fmla="*/ 4 w 688"/>
                    <a:gd name="T9" fmla="*/ 6 h 1829"/>
                    <a:gd name="T10" fmla="*/ 3 w 688"/>
                    <a:gd name="T11" fmla="*/ 11 h 1829"/>
                    <a:gd name="T12" fmla="*/ 3 w 688"/>
                    <a:gd name="T13" fmla="*/ 19 h 1829"/>
                    <a:gd name="T14" fmla="*/ 3 w 688"/>
                    <a:gd name="T15" fmla="*/ 23 h 1829"/>
                    <a:gd name="T16" fmla="*/ 3 w 688"/>
                    <a:gd name="T17" fmla="*/ 26 h 1829"/>
                    <a:gd name="T18" fmla="*/ 2 w 688"/>
                    <a:gd name="T19" fmla="*/ 28 h 1829"/>
                    <a:gd name="T20" fmla="*/ 1 w 688"/>
                    <a:gd name="T21" fmla="*/ 26 h 1829"/>
                    <a:gd name="T22" fmla="*/ 1 w 688"/>
                    <a:gd name="T23" fmla="*/ 25 h 1829"/>
                    <a:gd name="T24" fmla="*/ 2 w 688"/>
                    <a:gd name="T25" fmla="*/ 21 h 1829"/>
                    <a:gd name="T26" fmla="*/ 2 w 688"/>
                    <a:gd name="T27" fmla="*/ 8 h 1829"/>
                    <a:gd name="T28" fmla="*/ 1 w 688"/>
                    <a:gd name="T29" fmla="*/ 6 h 1829"/>
                    <a:gd name="T30" fmla="*/ 0 w 688"/>
                    <a:gd name="T31" fmla="*/ 6 h 1829"/>
                    <a:gd name="T32" fmla="*/ 1 w 688"/>
                    <a:gd name="T33" fmla="*/ 1 h 18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88"/>
                    <a:gd name="T52" fmla="*/ 0 h 1829"/>
                    <a:gd name="T53" fmla="*/ 688 w 688"/>
                    <a:gd name="T54" fmla="*/ 1829 h 18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88" h="1829">
                      <a:moveTo>
                        <a:pt x="165" y="37"/>
                      </a:moveTo>
                      <a:cubicBezTo>
                        <a:pt x="220" y="0"/>
                        <a:pt x="275" y="149"/>
                        <a:pt x="330" y="149"/>
                      </a:cubicBezTo>
                      <a:cubicBezTo>
                        <a:pt x="385" y="149"/>
                        <a:pt x="440" y="37"/>
                        <a:pt x="495" y="37"/>
                      </a:cubicBezTo>
                      <a:cubicBezTo>
                        <a:pt x="550" y="37"/>
                        <a:pt x="632" y="93"/>
                        <a:pt x="660" y="149"/>
                      </a:cubicBezTo>
                      <a:cubicBezTo>
                        <a:pt x="688" y="205"/>
                        <a:pt x="687" y="280"/>
                        <a:pt x="660" y="373"/>
                      </a:cubicBezTo>
                      <a:cubicBezTo>
                        <a:pt x="633" y="466"/>
                        <a:pt x="522" y="560"/>
                        <a:pt x="495" y="709"/>
                      </a:cubicBezTo>
                      <a:cubicBezTo>
                        <a:pt x="468" y="858"/>
                        <a:pt x="495" y="1138"/>
                        <a:pt x="495" y="1269"/>
                      </a:cubicBezTo>
                      <a:cubicBezTo>
                        <a:pt x="495" y="1400"/>
                        <a:pt x="495" y="1418"/>
                        <a:pt x="495" y="1493"/>
                      </a:cubicBezTo>
                      <a:cubicBezTo>
                        <a:pt x="495" y="1568"/>
                        <a:pt x="522" y="1661"/>
                        <a:pt x="495" y="1717"/>
                      </a:cubicBezTo>
                      <a:cubicBezTo>
                        <a:pt x="468" y="1773"/>
                        <a:pt x="385" y="1829"/>
                        <a:pt x="330" y="1829"/>
                      </a:cubicBezTo>
                      <a:cubicBezTo>
                        <a:pt x="275" y="1829"/>
                        <a:pt x="193" y="1754"/>
                        <a:pt x="165" y="1717"/>
                      </a:cubicBezTo>
                      <a:cubicBezTo>
                        <a:pt x="137" y="1680"/>
                        <a:pt x="138" y="1661"/>
                        <a:pt x="165" y="1605"/>
                      </a:cubicBezTo>
                      <a:cubicBezTo>
                        <a:pt x="192" y="1549"/>
                        <a:pt x="302" y="1568"/>
                        <a:pt x="330" y="1381"/>
                      </a:cubicBezTo>
                      <a:cubicBezTo>
                        <a:pt x="358" y="1194"/>
                        <a:pt x="357" y="653"/>
                        <a:pt x="330" y="485"/>
                      </a:cubicBezTo>
                      <a:cubicBezTo>
                        <a:pt x="303" y="317"/>
                        <a:pt x="220" y="392"/>
                        <a:pt x="165" y="373"/>
                      </a:cubicBezTo>
                      <a:cubicBezTo>
                        <a:pt x="110" y="354"/>
                        <a:pt x="0" y="429"/>
                        <a:pt x="0" y="373"/>
                      </a:cubicBezTo>
                      <a:cubicBezTo>
                        <a:pt x="0" y="317"/>
                        <a:pt x="110" y="74"/>
                        <a:pt x="165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74" name="Freeform 12"/>
                <p:cNvSpPr>
                  <a:spLocks/>
                </p:cNvSpPr>
                <p:nvPr/>
              </p:nvSpPr>
              <p:spPr bwMode="auto">
                <a:xfrm>
                  <a:off x="9494" y="2592"/>
                  <a:ext cx="164" cy="704"/>
                </a:xfrm>
                <a:custGeom>
                  <a:avLst/>
                  <a:gdLst>
                    <a:gd name="T0" fmla="*/ 0 w 176"/>
                    <a:gd name="T1" fmla="*/ 5 h 981"/>
                    <a:gd name="T2" fmla="*/ 108 w 176"/>
                    <a:gd name="T3" fmla="*/ 2 h 981"/>
                    <a:gd name="T4" fmla="*/ 77 w 176"/>
                    <a:gd name="T5" fmla="*/ 37 h 981"/>
                    <a:gd name="T6" fmla="*/ 58 w 176"/>
                    <a:gd name="T7" fmla="*/ 80 h 981"/>
                    <a:gd name="T8" fmla="*/ 0 w 176"/>
                    <a:gd name="T9" fmla="*/ 96 h 981"/>
                    <a:gd name="T10" fmla="*/ 9 w 176"/>
                    <a:gd name="T11" fmla="*/ 62 h 981"/>
                    <a:gd name="T12" fmla="*/ 30 w 176"/>
                    <a:gd name="T13" fmla="*/ 52 h 981"/>
                    <a:gd name="T14" fmla="*/ 39 w 176"/>
                    <a:gd name="T15" fmla="*/ 47 h 981"/>
                    <a:gd name="T16" fmla="*/ 30 w 176"/>
                    <a:gd name="T17" fmla="*/ 14 h 981"/>
                    <a:gd name="T18" fmla="*/ 9 w 176"/>
                    <a:gd name="T19" fmla="*/ 10 h 981"/>
                    <a:gd name="T20" fmla="*/ 0 w 176"/>
                    <a:gd name="T21" fmla="*/ 5 h 9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6"/>
                    <a:gd name="T34" fmla="*/ 0 h 981"/>
                    <a:gd name="T35" fmla="*/ 176 w 176"/>
                    <a:gd name="T36" fmla="*/ 981 h 9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6" h="981">
                      <a:moveTo>
                        <a:pt x="0" y="53"/>
                      </a:moveTo>
                      <a:cubicBezTo>
                        <a:pt x="80" y="0"/>
                        <a:pt x="78" y="1"/>
                        <a:pt x="176" y="21"/>
                      </a:cubicBezTo>
                      <a:cubicBezTo>
                        <a:pt x="165" y="176"/>
                        <a:pt x="155" y="240"/>
                        <a:pt x="128" y="373"/>
                      </a:cubicBezTo>
                      <a:cubicBezTo>
                        <a:pt x="126" y="415"/>
                        <a:pt x="115" y="724"/>
                        <a:pt x="96" y="821"/>
                      </a:cubicBezTo>
                      <a:cubicBezTo>
                        <a:pt x="79" y="905"/>
                        <a:pt x="74" y="956"/>
                        <a:pt x="0" y="981"/>
                      </a:cubicBezTo>
                      <a:cubicBezTo>
                        <a:pt x="5" y="864"/>
                        <a:pt x="3" y="746"/>
                        <a:pt x="16" y="629"/>
                      </a:cubicBezTo>
                      <a:cubicBezTo>
                        <a:pt x="20" y="595"/>
                        <a:pt x="37" y="565"/>
                        <a:pt x="48" y="533"/>
                      </a:cubicBezTo>
                      <a:cubicBezTo>
                        <a:pt x="53" y="517"/>
                        <a:pt x="64" y="485"/>
                        <a:pt x="64" y="485"/>
                      </a:cubicBezTo>
                      <a:cubicBezTo>
                        <a:pt x="59" y="373"/>
                        <a:pt x="62" y="260"/>
                        <a:pt x="48" y="149"/>
                      </a:cubicBezTo>
                      <a:cubicBezTo>
                        <a:pt x="46" y="130"/>
                        <a:pt x="25" y="118"/>
                        <a:pt x="16" y="101"/>
                      </a:cubicBezTo>
                      <a:cubicBezTo>
                        <a:pt x="8" y="86"/>
                        <a:pt x="0" y="53"/>
                        <a:pt x="0" y="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75" name="Freeform 13"/>
                <p:cNvSpPr>
                  <a:spLocks/>
                </p:cNvSpPr>
                <p:nvPr/>
              </p:nvSpPr>
              <p:spPr bwMode="auto">
                <a:xfrm>
                  <a:off x="9573" y="2569"/>
                  <a:ext cx="123" cy="767"/>
                </a:xfrm>
                <a:custGeom>
                  <a:avLst/>
                  <a:gdLst>
                    <a:gd name="T0" fmla="*/ 53 w 123"/>
                    <a:gd name="T1" fmla="*/ 39 h 767"/>
                    <a:gd name="T2" fmla="*/ 69 w 123"/>
                    <a:gd name="T3" fmla="*/ 647 h 767"/>
                    <a:gd name="T4" fmla="*/ 117 w 123"/>
                    <a:gd name="T5" fmla="*/ 679 h 767"/>
                    <a:gd name="T6" fmla="*/ 101 w 123"/>
                    <a:gd name="T7" fmla="*/ 151 h 767"/>
                    <a:gd name="T8" fmla="*/ 53 w 123"/>
                    <a:gd name="T9" fmla="*/ 39 h 7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67"/>
                    <a:gd name="T17" fmla="*/ 123 w 123"/>
                    <a:gd name="T18" fmla="*/ 767 h 7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67">
                      <a:moveTo>
                        <a:pt x="53" y="39"/>
                      </a:moveTo>
                      <a:cubicBezTo>
                        <a:pt x="58" y="242"/>
                        <a:pt x="60" y="444"/>
                        <a:pt x="69" y="647"/>
                      </a:cubicBezTo>
                      <a:cubicBezTo>
                        <a:pt x="75" y="767"/>
                        <a:pt x="80" y="735"/>
                        <a:pt x="117" y="679"/>
                      </a:cubicBezTo>
                      <a:cubicBezTo>
                        <a:pt x="112" y="503"/>
                        <a:pt x="123" y="326"/>
                        <a:pt x="101" y="151"/>
                      </a:cubicBezTo>
                      <a:cubicBezTo>
                        <a:pt x="82" y="0"/>
                        <a:pt x="0" y="92"/>
                        <a:pt x="53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76" name="Oval 14"/>
                <p:cNvSpPr>
                  <a:spLocks noChangeArrowheads="1"/>
                </p:cNvSpPr>
                <p:nvPr/>
              </p:nvSpPr>
              <p:spPr bwMode="auto">
                <a:xfrm>
                  <a:off x="9525" y="3328"/>
                  <a:ext cx="165" cy="11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9467" name="Freeform 15" descr="Light vertical"/>
              <p:cNvSpPr>
                <a:spLocks/>
              </p:cNvSpPr>
              <p:nvPr/>
            </p:nvSpPr>
            <p:spPr bwMode="auto">
              <a:xfrm rot="1213723">
                <a:off x="8798" y="1917"/>
                <a:ext cx="578" cy="915"/>
              </a:xfrm>
              <a:custGeom>
                <a:avLst/>
                <a:gdLst>
                  <a:gd name="T0" fmla="*/ 28 w 578"/>
                  <a:gd name="T1" fmla="*/ 75 h 915"/>
                  <a:gd name="T2" fmla="*/ 358 w 578"/>
                  <a:gd name="T3" fmla="*/ 411 h 915"/>
                  <a:gd name="T4" fmla="*/ 523 w 578"/>
                  <a:gd name="T5" fmla="*/ 859 h 915"/>
                  <a:gd name="T6" fmla="*/ 28 w 578"/>
                  <a:gd name="T7" fmla="*/ 75 h 9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915"/>
                  <a:gd name="T14" fmla="*/ 578 w 578"/>
                  <a:gd name="T15" fmla="*/ 915 h 9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915">
                    <a:moveTo>
                      <a:pt x="28" y="75"/>
                    </a:moveTo>
                    <a:cubicBezTo>
                      <a:pt x="0" y="0"/>
                      <a:pt x="276" y="280"/>
                      <a:pt x="358" y="411"/>
                    </a:cubicBezTo>
                    <a:cubicBezTo>
                      <a:pt x="440" y="542"/>
                      <a:pt x="578" y="915"/>
                      <a:pt x="523" y="859"/>
                    </a:cubicBezTo>
                    <a:cubicBezTo>
                      <a:pt x="468" y="803"/>
                      <a:pt x="56" y="150"/>
                      <a:pt x="28" y="75"/>
                    </a:cubicBezTo>
                    <a:close/>
                  </a:path>
                </a:pathLst>
              </a:custGeom>
              <a:pattFill prst="ltVert">
                <a:fgClr>
                  <a:srgbClr val="000000"/>
                </a:fgClr>
                <a:bgClr>
                  <a:srgbClr val="FF66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468" name="Freeform 16" descr="Light vertical"/>
              <p:cNvSpPr>
                <a:spLocks/>
              </p:cNvSpPr>
              <p:nvPr/>
            </p:nvSpPr>
            <p:spPr bwMode="auto">
              <a:xfrm rot="639333">
                <a:off x="8899" y="1885"/>
                <a:ext cx="578" cy="915"/>
              </a:xfrm>
              <a:custGeom>
                <a:avLst/>
                <a:gdLst>
                  <a:gd name="T0" fmla="*/ 28 w 578"/>
                  <a:gd name="T1" fmla="*/ 75 h 915"/>
                  <a:gd name="T2" fmla="*/ 358 w 578"/>
                  <a:gd name="T3" fmla="*/ 411 h 915"/>
                  <a:gd name="T4" fmla="*/ 523 w 578"/>
                  <a:gd name="T5" fmla="*/ 859 h 915"/>
                  <a:gd name="T6" fmla="*/ 28 w 578"/>
                  <a:gd name="T7" fmla="*/ 75 h 9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915"/>
                  <a:gd name="T14" fmla="*/ 578 w 578"/>
                  <a:gd name="T15" fmla="*/ 915 h 9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915">
                    <a:moveTo>
                      <a:pt x="28" y="75"/>
                    </a:moveTo>
                    <a:cubicBezTo>
                      <a:pt x="0" y="0"/>
                      <a:pt x="276" y="280"/>
                      <a:pt x="358" y="411"/>
                    </a:cubicBezTo>
                    <a:cubicBezTo>
                      <a:pt x="440" y="542"/>
                      <a:pt x="578" y="915"/>
                      <a:pt x="523" y="859"/>
                    </a:cubicBezTo>
                    <a:cubicBezTo>
                      <a:pt x="468" y="803"/>
                      <a:pt x="56" y="150"/>
                      <a:pt x="28" y="75"/>
                    </a:cubicBezTo>
                    <a:close/>
                  </a:path>
                </a:pathLst>
              </a:custGeom>
              <a:pattFill prst="ltVert">
                <a:fgClr>
                  <a:srgbClr val="000000"/>
                </a:fgClr>
                <a:bgClr>
                  <a:srgbClr val="FF66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9463" name="Line 17"/>
            <p:cNvSpPr>
              <a:spLocks noChangeShapeType="1"/>
            </p:cNvSpPr>
            <p:nvPr/>
          </p:nvSpPr>
          <p:spPr bwMode="auto">
            <a:xfrm rot="-1270741">
              <a:off x="9589" y="12155"/>
              <a:ext cx="182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18"/>
            <p:cNvSpPr>
              <a:spLocks noChangeShapeType="1"/>
            </p:cNvSpPr>
            <p:nvPr/>
          </p:nvSpPr>
          <p:spPr bwMode="auto">
            <a:xfrm rot="-3137120">
              <a:off x="9586" y="12291"/>
              <a:ext cx="281" cy="1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19"/>
            <p:cNvSpPr>
              <a:spLocks noChangeShapeType="1"/>
            </p:cNvSpPr>
            <p:nvPr/>
          </p:nvSpPr>
          <p:spPr bwMode="auto">
            <a:xfrm rot="-1270741">
              <a:off x="9625" y="12629"/>
              <a:ext cx="182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232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02834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j0149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726" y="3340100"/>
            <a:ext cx="30130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AG0041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905000"/>
            <a:ext cx="47545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82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B7890"/>
                </a:solidFill>
              </a:rPr>
              <a:t>MECHANICAL ADVANTAGE</a:t>
            </a:r>
            <a:endParaRPr lang="en-US" b="1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Ratio between force arm and resistance arm</a:t>
            </a:r>
          </a:p>
          <a:p>
            <a:pPr eaLnBrk="1" hangingPunct="1"/>
            <a:r>
              <a:rPr lang="en-US" smtClean="0"/>
              <a:t>MA = FA/RA</a:t>
            </a:r>
          </a:p>
          <a:p>
            <a:pPr eaLnBrk="1" hangingPunct="1"/>
            <a:r>
              <a:rPr lang="en-US" smtClean="0"/>
              <a:t>Force Arm &gt; Resistance arm= MA is &gt;1</a:t>
            </a:r>
          </a:p>
          <a:p>
            <a:pPr eaLnBrk="1" hangingPunct="1"/>
            <a:r>
              <a:rPr lang="en-US" smtClean="0"/>
              <a:t>Force arm &lt; Resistance Arm = MA is &lt;1</a:t>
            </a:r>
          </a:p>
          <a:p>
            <a:pPr eaLnBrk="1" hangingPunct="1"/>
            <a:r>
              <a:rPr lang="en-US" i="1" smtClean="0"/>
              <a:t>The Greater the Mechanical Advantage, the less force is needed to cause motion!</a:t>
            </a:r>
          </a:p>
        </p:txBody>
      </p:sp>
    </p:spTree>
    <p:extLst>
      <p:ext uri="{BB962C8B-B14F-4D97-AF65-F5344CB8AC3E}">
        <p14:creationId xmlns:p14="http://schemas.microsoft.com/office/powerpoint/2010/main" xmlns="" val="4590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15166" y="320041"/>
            <a:ext cx="10018713" cy="86164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Mechanical disadvantage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45101" y="1097282"/>
            <a:ext cx="8229600" cy="2278966"/>
          </a:xfrm>
        </p:spPr>
        <p:txBody>
          <a:bodyPr/>
          <a:lstStyle/>
          <a:p>
            <a:pPr eaLnBrk="1" hangingPunct="1"/>
            <a:r>
              <a:rPr lang="en-US" dirty="0" smtClean="0"/>
              <a:t>In third class levers due to the attachment of muscle close to the fulcrum much more force than load force should be provided to lift the weight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952750"/>
            <a:ext cx="50958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7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2209800" y="1219201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b="1"/>
              <a:t>Pulleys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9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Pulleys 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9144000" cy="5943600"/>
          </a:xfrm>
        </p:spPr>
        <p:txBody>
          <a:bodyPr/>
          <a:lstStyle/>
          <a:p>
            <a:pPr eaLnBrk="1" hangingPunct="1"/>
            <a:r>
              <a:rPr lang="en-US" smtClean="0"/>
              <a:t>Definition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	- a simple machine that consists of a rope that fits into a groove in a wheel.</a:t>
            </a:r>
          </a:p>
          <a:p>
            <a:pPr eaLnBrk="1" hangingPunct="1">
              <a:buFontTx/>
              <a:buNone/>
            </a:pPr>
            <a:r>
              <a:rPr lang="en-US" smtClean="0"/>
              <a:t>	- can change size, direction of input force or both</a:t>
            </a:r>
          </a:p>
          <a:p>
            <a:pPr eaLnBrk="1" hangingPunct="1"/>
            <a:r>
              <a:rPr lang="en-US" smtClean="0"/>
              <a:t>3 Types of Pulleys</a:t>
            </a:r>
          </a:p>
          <a:p>
            <a:pPr eaLnBrk="1" hangingPunct="1">
              <a:buFontTx/>
              <a:buNone/>
            </a:pPr>
            <a:r>
              <a:rPr lang="en-US" smtClean="0"/>
              <a:t>	- </a:t>
            </a:r>
            <a:r>
              <a:rPr lang="en-US" u="sng" smtClean="0"/>
              <a:t>fixed</a:t>
            </a:r>
            <a:r>
              <a:rPr lang="en-US" smtClean="0"/>
              <a:t> pulleys</a:t>
            </a:r>
          </a:p>
          <a:p>
            <a:pPr eaLnBrk="1" hangingPunct="1">
              <a:buFontTx/>
              <a:buNone/>
            </a:pPr>
            <a:r>
              <a:rPr lang="en-US" smtClean="0"/>
              <a:t>	- moveable pulleys</a:t>
            </a:r>
          </a:p>
          <a:p>
            <a:pPr eaLnBrk="1" hangingPunct="1">
              <a:buFontTx/>
              <a:buNone/>
            </a:pPr>
            <a:r>
              <a:rPr lang="en-US" smtClean="0"/>
              <a:t>	- </a:t>
            </a:r>
            <a:r>
              <a:rPr lang="en-US" u="sng" smtClean="0"/>
              <a:t>pulley</a:t>
            </a:r>
            <a:r>
              <a:rPr lang="en-US" smtClean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1288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Single Fixed Pulley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7010400" cy="57912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This pulley provides the user </a:t>
            </a:r>
            <a:r>
              <a:rPr lang="en-US" dirty="0" smtClean="0">
                <a:solidFill>
                  <a:srgbClr val="FF0066"/>
                </a:solidFill>
              </a:rPr>
              <a:t>Directional Advantage</a:t>
            </a:r>
            <a:r>
              <a:rPr lang="en-US" dirty="0" smtClean="0"/>
              <a:t>,  allowing someone </a:t>
            </a:r>
            <a:r>
              <a:rPr lang="en-US" b="1" dirty="0" smtClean="0"/>
              <a:t>to pull down</a:t>
            </a:r>
            <a:r>
              <a:rPr lang="en-US" dirty="0" smtClean="0"/>
              <a:t> to lift the load up.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Is Mechanical Advantage</a:t>
            </a:r>
            <a:br>
              <a:rPr lang="en-US" dirty="0" smtClean="0"/>
            </a:br>
            <a:r>
              <a:rPr lang="en-US" dirty="0" smtClean="0"/>
              <a:t>provided with this system? No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Effort needed to lift this load is equal to the weight of the load.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Load is supported by only 1 rope arm.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Have to pull an amount of rope equal to the height you wish to lift the load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25604" name="Picture 2" descr="SingeFixedpulley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1298" y="1742051"/>
            <a:ext cx="208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ingleMovablePulley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9831" y="196949"/>
            <a:ext cx="23066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Single Moveable Pulley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28800" y="1066801"/>
            <a:ext cx="640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This pulley system provides </a:t>
            </a:r>
            <a:r>
              <a:rPr lang="en-US" sz="2800" dirty="0">
                <a:solidFill>
                  <a:srgbClr val="FF0066"/>
                </a:solidFill>
              </a:rPr>
              <a:t>Mechanical Advantage</a:t>
            </a:r>
            <a:r>
              <a:rPr lang="en-US" sz="2800" dirty="0"/>
              <a:t>,  </a:t>
            </a:r>
            <a:r>
              <a:rPr lang="en-US" sz="2800" b="1" dirty="0"/>
              <a:t>requiring only ½ the effort needed to lift the weight of the load</a:t>
            </a:r>
            <a:r>
              <a:rPr lang="en-US" sz="2800" dirty="0"/>
              <a:t>. 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52600" y="3124201"/>
            <a:ext cx="8610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The load is </a:t>
            </a:r>
            <a:r>
              <a:rPr lang="en-US" sz="2800" b="1" dirty="0"/>
              <a:t>supported by 2 rope arms under the pulley</a:t>
            </a:r>
            <a:r>
              <a:rPr lang="en-US" sz="2800" dirty="0"/>
              <a:t>.  Each load arm supports half the weight of the load,  so the arm pulling up uses only 10 lbs of effort to lift this load.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/>
              <a:t>Length of pull twice as much rope as desired to lift the load a certain height.  Example:  Pull 2 ft of rope for each 1 foot of height that want to lift the load.</a:t>
            </a:r>
          </a:p>
        </p:txBody>
      </p:sp>
    </p:spTree>
    <p:extLst>
      <p:ext uri="{BB962C8B-B14F-4D97-AF65-F5344CB8AC3E}">
        <p14:creationId xmlns:p14="http://schemas.microsoft.com/office/powerpoint/2010/main" xmlns="" val="2301349602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ingleFixedSingle MoveablePulley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1686" y="112542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52600" y="228601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Single Fixed/Single Moveable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Pulley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0" y="1600201"/>
            <a:ext cx="6781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This pulley system combines the properties of their single components into a system that provides both </a:t>
            </a:r>
            <a:r>
              <a:rPr lang="en-US" sz="2800" dirty="0">
                <a:solidFill>
                  <a:srgbClr val="FF0066"/>
                </a:solidFill>
              </a:rPr>
              <a:t>Mechanical and Directional Advantage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52600" y="3581401"/>
            <a:ext cx="8915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This pulley provides </a:t>
            </a:r>
            <a:r>
              <a:rPr lang="en-US" sz="2800" dirty="0">
                <a:solidFill>
                  <a:srgbClr val="FF0066"/>
                </a:solidFill>
              </a:rPr>
              <a:t>Directional Advantage</a:t>
            </a:r>
            <a:r>
              <a:rPr lang="en-US" sz="2800" dirty="0"/>
              <a:t> by </a:t>
            </a:r>
            <a:r>
              <a:rPr lang="en-US" sz="2800" b="1" dirty="0"/>
              <a:t>allowing the user to pull down to lift the load</a:t>
            </a:r>
            <a:r>
              <a:rPr lang="en-US" sz="2800" dirty="0"/>
              <a:t>.  It also provides </a:t>
            </a:r>
            <a:r>
              <a:rPr lang="en-US" sz="2800" dirty="0">
                <a:solidFill>
                  <a:srgbClr val="FF0066"/>
                </a:solidFill>
              </a:rPr>
              <a:t>Mechanical Advantage</a:t>
            </a:r>
            <a:r>
              <a:rPr lang="en-US" sz="2800" dirty="0"/>
              <a:t> by using 2 rope arms to support the load,  </a:t>
            </a:r>
            <a:r>
              <a:rPr lang="en-US" sz="2800" b="1" dirty="0"/>
              <a:t>reducing the effort needed to lift the load</a:t>
            </a:r>
            <a:r>
              <a:rPr lang="en-US" sz="2800" dirty="0"/>
              <a:t> by ½.</a:t>
            </a:r>
            <a:br>
              <a:rPr lang="en-US" sz="2800" dirty="0"/>
            </a:br>
            <a:r>
              <a:rPr lang="en-US" sz="2800" dirty="0"/>
              <a:t>In this system length of pull 2 times as much rope for every unit of height that you want to lift the load.  </a:t>
            </a:r>
          </a:p>
        </p:txBody>
      </p:sp>
    </p:spTree>
    <p:extLst>
      <p:ext uri="{BB962C8B-B14F-4D97-AF65-F5344CB8AC3E}">
        <p14:creationId xmlns:p14="http://schemas.microsoft.com/office/powerpoint/2010/main" xmlns="" val="3952874712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309490"/>
            <a:ext cx="10018713" cy="12907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ANATOMICAL PLANES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600201"/>
            <a:ext cx="67691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Anatomical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Planes</a:t>
            </a:r>
            <a:r>
              <a:rPr lang="en-US" sz="2800" dirty="0"/>
              <a:t>: Anatomical planes relate to positions in space and are at the right angles to one another.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Transverse (horizontal)</a:t>
            </a:r>
            <a:r>
              <a:rPr lang="en-US" sz="2800" b="1" dirty="0">
                <a:solidFill>
                  <a:srgbClr val="FF0000"/>
                </a:solidFill>
              </a:rPr>
              <a:t> plane</a:t>
            </a:r>
            <a:r>
              <a:rPr lang="en-US" sz="2800" dirty="0"/>
              <a:t>: “divides” the body into superior and inferior segments.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SAGITTAL</a:t>
            </a:r>
            <a:r>
              <a:rPr lang="en-US" sz="2800" b="1" dirty="0" smtClean="0">
                <a:solidFill>
                  <a:srgbClr val="FF0000"/>
                </a:solidFill>
              </a:rPr>
              <a:t> PLANE</a:t>
            </a:r>
            <a:r>
              <a:rPr lang="en-US" sz="2800" dirty="0" smtClean="0"/>
              <a:t>: </a:t>
            </a:r>
            <a:r>
              <a:rPr lang="en-US" sz="2800" dirty="0"/>
              <a:t>“divides” the body in medial and lateral segments.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FRONTAL</a:t>
            </a:r>
            <a:r>
              <a:rPr lang="en-US" sz="2800" b="1" dirty="0" smtClean="0">
                <a:solidFill>
                  <a:srgbClr val="FF0000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CORONAL</a:t>
            </a:r>
            <a:r>
              <a:rPr lang="en-US" sz="2800" b="1" dirty="0" smtClean="0">
                <a:solidFill>
                  <a:srgbClr val="FF0000"/>
                </a:solidFill>
              </a:rPr>
              <a:t> PLANE</a:t>
            </a:r>
            <a:r>
              <a:rPr lang="en-US" sz="2800" dirty="0" smtClean="0"/>
              <a:t>: </a:t>
            </a:r>
            <a:r>
              <a:rPr lang="en-US" sz="2800" dirty="0"/>
              <a:t>“divides” the body into anterior and posterior segments.</a:t>
            </a:r>
          </a:p>
        </p:txBody>
      </p:sp>
      <p:pic>
        <p:nvPicPr>
          <p:cNvPr id="26628" name="Picture 11" descr="anatomical pla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8683" y="2261311"/>
            <a:ext cx="24399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01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971800" y="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Pulley Power!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52600" y="609601"/>
            <a:ext cx="8534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FF"/>
                </a:solidFill>
              </a:rPr>
              <a:t>Single-Fixed Pulleys</a:t>
            </a:r>
            <a:r>
              <a:rPr lang="en-US" sz="2800" dirty="0"/>
              <a:t> provide or </a:t>
            </a:r>
            <a:r>
              <a:rPr lang="en-US" sz="2800" dirty="0">
                <a:solidFill>
                  <a:srgbClr val="FF3399"/>
                </a:solidFill>
              </a:rPr>
              <a:t>Directional Advantage. </a:t>
            </a:r>
            <a:r>
              <a:rPr lang="en-US" sz="2800" dirty="0"/>
              <a:t>You can make use of Counter-Weights in order to reduce your effort needed to lift the load.  However,  </a:t>
            </a:r>
            <a:r>
              <a:rPr lang="en-US" sz="2800" u="sng" dirty="0"/>
              <a:t>your effort</a:t>
            </a:r>
            <a:r>
              <a:rPr lang="en-US" sz="2800" dirty="0"/>
              <a:t> </a:t>
            </a:r>
            <a:r>
              <a:rPr lang="en-US" sz="2800" b="1" i="1" dirty="0"/>
              <a:t>PLUS</a:t>
            </a:r>
            <a:r>
              <a:rPr lang="en-US" sz="2800" dirty="0"/>
              <a:t> the </a:t>
            </a:r>
            <a:r>
              <a:rPr lang="en-US" sz="2800" u="sng" dirty="0"/>
              <a:t>counter-weight</a:t>
            </a:r>
            <a:r>
              <a:rPr lang="en-US" sz="2800" dirty="0"/>
              <a:t> together must be equal to or be more than the weight of the load being lifted.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52600" y="3200401"/>
            <a:ext cx="822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FF"/>
                </a:solidFill>
              </a:rPr>
              <a:t>Single-Moveable Pulleys</a:t>
            </a:r>
            <a:r>
              <a:rPr lang="en-US" sz="2800" dirty="0"/>
              <a:t> provide </a:t>
            </a:r>
            <a:r>
              <a:rPr lang="en-US" sz="2800" dirty="0">
                <a:solidFill>
                  <a:srgbClr val="FF3399"/>
                </a:solidFill>
              </a:rPr>
              <a:t>Mechanical Advantage</a:t>
            </a:r>
            <a:r>
              <a:rPr lang="en-US" sz="2800" dirty="0"/>
              <a:t>. You must pull 2 times the distance in rope that you wish to lift the load because the load is supported by 2 rope arms.  You gain a </a:t>
            </a:r>
            <a:r>
              <a:rPr lang="en-US" sz="2800" dirty="0">
                <a:solidFill>
                  <a:schemeClr val="accent2"/>
                </a:solidFill>
              </a:rPr>
              <a:t>Mechanical Advantage of 2</a:t>
            </a:r>
            <a:r>
              <a:rPr lang="en-US" sz="2800" dirty="0"/>
              <a:t> because you are using only ½ as much effort to lift the load.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828800" y="57912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00252343"/>
      </p:ext>
    </p:extLst>
  </p:cSld>
  <p:clrMapOvr>
    <a:masterClrMapping/>
  </p:clrMapOvr>
  <p:transition spd="med" advClick="0" advTm="4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  <p:bldP spid="4198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143001"/>
            <a:ext cx="7924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Combining Single-Fixed and Single-Moveable into </a:t>
            </a:r>
            <a:r>
              <a:rPr lang="en-US" sz="2800" b="1" dirty="0">
                <a:solidFill>
                  <a:srgbClr val="6600FF"/>
                </a:solidFill>
              </a:rPr>
              <a:t>Compound Pulley Systems</a:t>
            </a:r>
            <a:r>
              <a:rPr lang="en-US" sz="2800" dirty="0"/>
              <a:t> allows the user to gain both Mechanical and Directional Advantage. The more rope arms supporting the load the greater the Mechanical Advantage</a:t>
            </a:r>
          </a:p>
        </p:txBody>
      </p:sp>
    </p:spTree>
    <p:extLst>
      <p:ext uri="{BB962C8B-B14F-4D97-AF65-F5344CB8AC3E}">
        <p14:creationId xmlns:p14="http://schemas.microsoft.com/office/powerpoint/2010/main" xmlns="" val="7541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408" y="1616837"/>
            <a:ext cx="687021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LISTENING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71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Movement along Planes</a:t>
            </a:r>
          </a:p>
        </p:txBody>
      </p:sp>
      <p:graphicFrame>
        <p:nvGraphicFramePr>
          <p:cNvPr id="66603" name="Group 43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6132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Flexion/Extension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Abduction/Adduction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Internal / External Rotation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Transverse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Circumduction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Pronation/ Supination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Transverse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Protraction/ Retraction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Dorisflexion/Plantar Flexion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Inversion/Eversion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Depression/ Elevation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70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Relationship between Planes and Axes</a:t>
            </a:r>
          </a:p>
        </p:txBody>
      </p:sp>
      <p:graphicFrame>
        <p:nvGraphicFramePr>
          <p:cNvPr id="42012" name="Group 28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76885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Axis of Rotation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Planes of 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Horizontal (Bilateral)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Sagittal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Flexion, Extension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Longitudinal (Polar)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Transverse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Rotation of extremities, axial rotation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Antero-Posterior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Frontal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Abduction, Adduction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70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643597"/>
            <a:ext cx="10018713" cy="86164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AXIS AND PLANES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879994"/>
            <a:ext cx="9521824" cy="4978005"/>
          </a:xfrm>
          <a:noFill/>
        </p:spPr>
      </p:pic>
    </p:spTree>
    <p:extLst>
      <p:ext uri="{BB962C8B-B14F-4D97-AF65-F5344CB8AC3E}">
        <p14:creationId xmlns:p14="http://schemas.microsoft.com/office/powerpoint/2010/main" xmlns="" val="1367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973" y="235634"/>
            <a:ext cx="10018713" cy="974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MOVEMENT IN THE SAGITAL PLANE ABOUT THE HORIZONTAL AXIS</a:t>
            </a:r>
            <a:endParaRPr lang="en-US" sz="4000" b="1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69809" y="1377460"/>
            <a:ext cx="7076049" cy="5410200"/>
          </a:xfrm>
          <a:noFill/>
        </p:spPr>
      </p:pic>
    </p:spTree>
    <p:extLst>
      <p:ext uri="{BB962C8B-B14F-4D97-AF65-F5344CB8AC3E}">
        <p14:creationId xmlns:p14="http://schemas.microsoft.com/office/powerpoint/2010/main" xmlns="" val="39346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040" y="165293"/>
            <a:ext cx="10018713" cy="11136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MOVEMENT IN THE FRONTAL PLANE ABOUT THE ANTERO-POSTERIOR AXIS</a:t>
            </a:r>
            <a:endParaRPr lang="en-US" sz="4000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5409" y="1405596"/>
            <a:ext cx="9491343" cy="5410200"/>
          </a:xfrm>
          <a:noFill/>
        </p:spPr>
      </p:pic>
    </p:spTree>
    <p:extLst>
      <p:ext uri="{BB962C8B-B14F-4D97-AF65-F5344CB8AC3E}">
        <p14:creationId xmlns:p14="http://schemas.microsoft.com/office/powerpoint/2010/main" xmlns="" val="7749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286</TotalTime>
  <Words>1101</Words>
  <Application>Microsoft Office PowerPoint</Application>
  <PresentationFormat>Custom</PresentationFormat>
  <Paragraphs>229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Parallax</vt:lpstr>
      <vt:lpstr>p5</vt:lpstr>
      <vt:lpstr>Movement in Planes and Axis of Rotation</vt:lpstr>
      <vt:lpstr>Describing Position and Movement</vt:lpstr>
      <vt:lpstr>ANATOMICAL PLANES</vt:lpstr>
      <vt:lpstr>Movement along Planes</vt:lpstr>
      <vt:lpstr>Relationship between Planes and Axes</vt:lpstr>
      <vt:lpstr>AXIS AND PLANES</vt:lpstr>
      <vt:lpstr>MOVEMENT IN THE SAGITAL PLANE ABOUT THE HORIZONTAL AXIS</vt:lpstr>
      <vt:lpstr>MOVEMENT IN THE FRONTAL PLANE ABOUT THE ANTERO-POSTERIOR AXIS</vt:lpstr>
      <vt:lpstr>Movement in the Transverse plane about the Longitudinal axis</vt:lpstr>
      <vt:lpstr>Helpful Hints….</vt:lpstr>
      <vt:lpstr>Various Movements and Plane of Movement</vt:lpstr>
      <vt:lpstr>Examples</vt:lpstr>
      <vt:lpstr>Levers and Pulleys in human body</vt:lpstr>
      <vt:lpstr>Machine </vt:lpstr>
      <vt:lpstr>Lever </vt:lpstr>
      <vt:lpstr>Lever</vt:lpstr>
      <vt:lpstr>Slide 18</vt:lpstr>
      <vt:lpstr>Slide 19</vt:lpstr>
      <vt:lpstr>Types of Levers</vt:lpstr>
      <vt:lpstr>Slide 21</vt:lpstr>
      <vt:lpstr>Slide 22</vt:lpstr>
      <vt:lpstr>First class Lever </vt:lpstr>
      <vt:lpstr>Examples for 1st class levers</vt:lpstr>
      <vt:lpstr>Examples in human body</vt:lpstr>
      <vt:lpstr>Second class Lever</vt:lpstr>
      <vt:lpstr>Examples for 2nd class levers</vt:lpstr>
      <vt:lpstr>Examples in human body</vt:lpstr>
      <vt:lpstr>Third class levers</vt:lpstr>
      <vt:lpstr>Examples for 3rd class levers</vt:lpstr>
      <vt:lpstr>Examples in human body</vt:lpstr>
      <vt:lpstr>Slide 32</vt:lpstr>
      <vt:lpstr>MECHANICAL ADVANTAGE</vt:lpstr>
      <vt:lpstr>Mechanical disadvantage</vt:lpstr>
      <vt:lpstr>Pulleys</vt:lpstr>
      <vt:lpstr>Pulleys </vt:lpstr>
      <vt:lpstr>Single Fixed Pulley 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in Planes and Axis of Rotation</dc:title>
  <dc:creator>admin</dc:creator>
  <cp:lastModifiedBy>COMPUTER-LAB</cp:lastModifiedBy>
  <cp:revision>10</cp:revision>
  <dcterms:created xsi:type="dcterms:W3CDTF">2014-10-28T10:14:00Z</dcterms:created>
  <dcterms:modified xsi:type="dcterms:W3CDTF">2015-02-12T03:55:07Z</dcterms:modified>
</cp:coreProperties>
</file>