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AD8-46A9-4761-9215-1A0EBB7FA0D8}" type="datetimeFigureOut">
              <a:rPr lang="en-US" smtClean="0"/>
              <a:t>18-Apr-2020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574-4BFE-44BD-938C-B01799F6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7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AD8-46A9-4761-9215-1A0EBB7FA0D8}" type="datetimeFigureOut">
              <a:rPr lang="en-US" smtClean="0"/>
              <a:t>18-Apr-2020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574-4BFE-44BD-938C-B01799F6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3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AD8-46A9-4761-9215-1A0EBB7FA0D8}" type="datetimeFigureOut">
              <a:rPr lang="en-US" smtClean="0"/>
              <a:t>18-Apr-2020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574-4BFE-44BD-938C-B01799F6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AD8-46A9-4761-9215-1A0EBB7FA0D8}" type="datetimeFigureOut">
              <a:rPr lang="en-US" smtClean="0"/>
              <a:t>18-Apr-2020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574-4BFE-44BD-938C-B01799F6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0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AD8-46A9-4761-9215-1A0EBB7FA0D8}" type="datetimeFigureOut">
              <a:rPr lang="en-US" smtClean="0"/>
              <a:t>18-Apr-2020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574-4BFE-44BD-938C-B01799F6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4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AD8-46A9-4761-9215-1A0EBB7FA0D8}" type="datetimeFigureOut">
              <a:rPr lang="en-US" smtClean="0"/>
              <a:t>18-Apr-2020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574-4BFE-44BD-938C-B01799F6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AD8-46A9-4761-9215-1A0EBB7FA0D8}" type="datetimeFigureOut">
              <a:rPr lang="en-US" smtClean="0"/>
              <a:t>18-Apr-2020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574-4BFE-44BD-938C-B01799F6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1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AD8-46A9-4761-9215-1A0EBB7FA0D8}" type="datetimeFigureOut">
              <a:rPr lang="en-US" smtClean="0"/>
              <a:t>18-Apr-2020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574-4BFE-44BD-938C-B01799F6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2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AD8-46A9-4761-9215-1A0EBB7FA0D8}" type="datetimeFigureOut">
              <a:rPr lang="en-US" smtClean="0"/>
              <a:t>18-Apr-2020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574-4BFE-44BD-938C-B01799F6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8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AD8-46A9-4761-9215-1A0EBB7FA0D8}" type="datetimeFigureOut">
              <a:rPr lang="en-US" smtClean="0"/>
              <a:t>18-Apr-2020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574-4BFE-44BD-938C-B01799F6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AD8-46A9-4761-9215-1A0EBB7FA0D8}" type="datetimeFigureOut">
              <a:rPr lang="en-US" smtClean="0"/>
              <a:t>18-Apr-2020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574-4BFE-44BD-938C-B01799F6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8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5AD8-46A9-4761-9215-1A0EBB7FA0D8}" type="datetimeFigureOut">
              <a:rPr lang="en-US" smtClean="0"/>
              <a:t>18-Apr-2020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2574-4BFE-44BD-938C-B01799F6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7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71601"/>
            <a:ext cx="7772400" cy="182976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25B80C"/>
                </a:solidFill>
                <a:latin typeface="Comic Sans MS" pitchFamily="66" charset="0"/>
              </a:rPr>
              <a:t>Immunology &amp; Serology of RA</a:t>
            </a:r>
            <a:endParaRPr lang="en-US" dirty="0">
              <a:solidFill>
                <a:srgbClr val="25B80C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352800"/>
            <a:ext cx="7772400" cy="1199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Dr. Abdul </a:t>
            </a:r>
            <a:r>
              <a:rPr lang="en-US" dirty="0" err="1" smtClean="0">
                <a:solidFill>
                  <a:srgbClr val="00B0F0"/>
                </a:solidFill>
              </a:rPr>
              <a:t>Haseeb</a:t>
            </a:r>
            <a:r>
              <a:rPr lang="en-US" dirty="0" smtClean="0">
                <a:solidFill>
                  <a:srgbClr val="00B0F0"/>
                </a:solidFill>
              </a:rPr>
              <a:t> Khan </a:t>
            </a:r>
          </a:p>
          <a:p>
            <a:pPr algn="ctr"/>
            <a:r>
              <a:rPr lang="en-US" dirty="0" smtClean="0">
                <a:solidFill>
                  <a:srgbClr val="9230DC"/>
                </a:solidFill>
              </a:rPr>
              <a:t>Professor </a:t>
            </a:r>
            <a:r>
              <a:rPr lang="en-US" smtClean="0">
                <a:solidFill>
                  <a:srgbClr val="9230DC"/>
                </a:solidFill>
              </a:rPr>
              <a:t>of Pathology</a:t>
            </a:r>
            <a:endParaRPr lang="en-US" dirty="0">
              <a:solidFill>
                <a:srgbClr val="923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916" y="702527"/>
            <a:ext cx="7911084" cy="5334074"/>
          </a:xfrm>
        </p:spPr>
      </p:pic>
    </p:spTree>
    <p:extLst>
      <p:ext uri="{BB962C8B-B14F-4D97-AF65-F5344CB8AC3E}">
        <p14:creationId xmlns:p14="http://schemas.microsoft.com/office/powerpoint/2010/main" val="17999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880" y="435555"/>
            <a:ext cx="7208520" cy="6195678"/>
          </a:xfrm>
        </p:spPr>
      </p:pic>
    </p:spTree>
    <p:extLst>
      <p:ext uri="{BB962C8B-B14F-4D97-AF65-F5344CB8AC3E}">
        <p14:creationId xmlns:p14="http://schemas.microsoft.com/office/powerpoint/2010/main" val="342219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1-BLOOD CBC, ESR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2-RA FACTOR </a:t>
            </a:r>
          </a:p>
          <a:p>
            <a:pPr>
              <a:buNone/>
            </a:pPr>
            <a:r>
              <a:rPr lang="en-US" dirty="0" smtClean="0"/>
              <a:t> RA (QN)              ( ANTI  RA </a:t>
            </a:r>
            <a:r>
              <a:rPr lang="en-US" dirty="0" err="1" smtClean="0"/>
              <a:t>IgM</a:t>
            </a:r>
            <a:r>
              <a:rPr lang="en-US" dirty="0" smtClean="0"/>
              <a:t> AB 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3-ANTI CCP </a:t>
            </a:r>
            <a:r>
              <a:rPr lang="en-US" smtClean="0"/>
              <a:t>( ANTI CYCLIC </a:t>
            </a:r>
            <a:r>
              <a:rPr lang="en-US" dirty="0" smtClean="0"/>
              <a:t>CITRULINATED  PEPTIDES ) AB.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4-HLA DRB1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4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DIFFER FROM ADULT RA </a:t>
            </a:r>
          </a:p>
          <a:p>
            <a:r>
              <a:rPr lang="en-US" dirty="0" smtClean="0"/>
              <a:t>OLIGOARTHRITIS</a:t>
            </a:r>
          </a:p>
          <a:p>
            <a:r>
              <a:rPr lang="en-US" dirty="0" smtClean="0"/>
              <a:t> SYSTEMIC ONSET IS MORE</a:t>
            </a:r>
          </a:p>
          <a:p>
            <a:r>
              <a:rPr lang="en-US" dirty="0" smtClean="0"/>
              <a:t> &lt; 16 YR</a:t>
            </a:r>
          </a:p>
          <a:p>
            <a:r>
              <a:rPr lang="en-US" dirty="0" smtClean="0"/>
              <a:t> RA NODULES AND RA IS NEGATIVE</a:t>
            </a:r>
          </a:p>
          <a:p>
            <a:r>
              <a:rPr lang="en-US" dirty="0" smtClean="0"/>
              <a:t> A N A IS POSITIVE </a:t>
            </a:r>
          </a:p>
          <a:p>
            <a:r>
              <a:rPr lang="en-US" dirty="0" smtClean="0"/>
              <a:t>HLA DRB1 WITH CD4+T </a:t>
            </a:r>
          </a:p>
          <a:p>
            <a:r>
              <a:rPr lang="en-US" dirty="0" smtClean="0"/>
              <a:t> PERICARDITIS,MYOCARDITIS ARE COMMEN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JUVENILA RHEUMATOID ARTHRITIS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1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 INFLAMMATION OF AXIAL J ESP SACROILIACT J IN 2</a:t>
            </a:r>
            <a:r>
              <a:rPr lang="en-US" baseline="30000" dirty="0" smtClean="0"/>
              <a:t>ND</a:t>
            </a:r>
            <a:r>
              <a:rPr lang="en-US" dirty="0" smtClean="0"/>
              <a:t> &amp;3</a:t>
            </a:r>
            <a:r>
              <a:rPr lang="en-US" baseline="30000" dirty="0" smtClean="0"/>
              <a:t>RD</a:t>
            </a:r>
            <a:r>
              <a:rPr lang="en-US" dirty="0" smtClean="0"/>
              <a:t> DECADES OF LIFE.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HLA B 27 +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FIBROUS AND BONY ANKYLOSIS OF JOINT </a:t>
            </a:r>
          </a:p>
          <a:p>
            <a:pPr>
              <a:buNone/>
            </a:pPr>
            <a:r>
              <a:rPr lang="en-US" dirty="0" smtClean="0"/>
              <a:t>    LEAD TO JOINT IMMOBILITY.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LOW BACKACHE AND FRACTURE OF SPINE </a:t>
            </a:r>
          </a:p>
          <a:p>
            <a:endParaRPr lang="en-US" dirty="0" smtClean="0"/>
          </a:p>
          <a:p>
            <a:r>
              <a:rPr lang="en-US" dirty="0" smtClean="0"/>
              <a:t>UVEITIS.AORTITIS AND AMYLODOSIS ARE COMMON COMPLICATION.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ANKYLOSING SPONDYLOARTHRITIS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0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71189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Rheumatoid arthritis (RA) is chronic systemic inflammatory disorder that may affect many tissues and organs-skin, blood vessels, heart, lungs, and muscles-but principally attacks the joints, producing a non </a:t>
            </a:r>
            <a:r>
              <a:rPr lang="en-US" dirty="0" err="1" smtClean="0"/>
              <a:t>suppurative</a:t>
            </a:r>
            <a:r>
              <a:rPr lang="en-US" dirty="0" smtClean="0"/>
              <a:t> proliferative and inflammatory </a:t>
            </a:r>
            <a:r>
              <a:rPr lang="en-US" dirty="0" err="1" smtClean="0"/>
              <a:t>synovitis</a:t>
            </a:r>
            <a:r>
              <a:rPr lang="en-US" dirty="0" smtClean="0"/>
              <a:t> that often progresses to destruction of the </a:t>
            </a:r>
            <a:r>
              <a:rPr lang="en-US" dirty="0" err="1" smtClean="0"/>
              <a:t>articular</a:t>
            </a:r>
            <a:r>
              <a:rPr lang="en-US" dirty="0" smtClean="0"/>
              <a:t> cartilage and </a:t>
            </a:r>
            <a:r>
              <a:rPr lang="en-US" dirty="0" err="1" smtClean="0"/>
              <a:t>ankylosis</a:t>
            </a:r>
            <a:r>
              <a:rPr lang="en-US" dirty="0" smtClean="0"/>
              <a:t> of the joint.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Rheumatoid Arthritis</a:t>
            </a:r>
          </a:p>
        </p:txBody>
      </p:sp>
    </p:spTree>
    <p:extLst>
      <p:ext uri="{BB962C8B-B14F-4D97-AF65-F5344CB8AC3E}">
        <p14:creationId xmlns:p14="http://schemas.microsoft.com/office/powerpoint/2010/main" val="230095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GENATIC SUSCEPTIBILITY     HLA –DRBI</a:t>
            </a:r>
          </a:p>
          <a:p>
            <a:endParaRPr lang="en-US" dirty="0" smtClean="0"/>
          </a:p>
          <a:p>
            <a:r>
              <a:rPr lang="en-US" dirty="0" smtClean="0"/>
              <a:t>ENVIRONMENTAL FACTOR . E B VIRUS, MYCOPLASMA, BORRELIA </a:t>
            </a:r>
          </a:p>
          <a:p>
            <a:endParaRPr lang="en-US" dirty="0" smtClean="0"/>
          </a:p>
          <a:p>
            <a:r>
              <a:rPr lang="en-US" dirty="0" smtClean="0"/>
              <a:t>AUTO IMMUNITY</a:t>
            </a:r>
          </a:p>
          <a:p>
            <a:r>
              <a:rPr lang="en-US" dirty="0" smtClean="0"/>
              <a:t>   CELL MEDIATED AND HUMORAL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7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Autoimmune disease triggered by exposure of genetically susceptible host to an unknown antigen.</a:t>
            </a:r>
          </a:p>
          <a:p>
            <a:r>
              <a:rPr lang="en-US" dirty="0" smtClean="0"/>
              <a:t>Activated CD4 +T cells produce cytokines which are central mediator of synovial reaction (TNF &amp; IL-1).</a:t>
            </a:r>
          </a:p>
          <a:p>
            <a:r>
              <a:rPr lang="en-US" dirty="0" smtClean="0"/>
              <a:t>Proliferation of synovial cells produce various mediator of inflammation.</a:t>
            </a:r>
          </a:p>
          <a:p>
            <a:r>
              <a:rPr lang="en-US" dirty="0" smtClean="0"/>
              <a:t>Activated T Cell and synovial fibroblast produce RANKL which activate </a:t>
            </a:r>
            <a:r>
              <a:rPr lang="en-US" dirty="0" err="1" smtClean="0"/>
              <a:t>osteocalst</a:t>
            </a:r>
            <a:r>
              <a:rPr lang="en-US" dirty="0" smtClean="0"/>
              <a:t> promoting bone destruction leading to formation of </a:t>
            </a:r>
            <a:r>
              <a:rPr lang="en-US" dirty="0" err="1" smtClean="0"/>
              <a:t>pannus</a:t>
            </a:r>
            <a:r>
              <a:rPr lang="en-US" dirty="0" smtClean="0"/>
              <a:t>.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Pathogenesis </a:t>
            </a:r>
            <a:endParaRPr lang="en-US" sz="4000" dirty="0">
              <a:solidFill>
                <a:srgbClr val="25B80C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53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890" y="33506"/>
            <a:ext cx="9129110" cy="6824494"/>
          </a:xfrm>
        </p:spPr>
      </p:pic>
    </p:spTree>
    <p:extLst>
      <p:ext uri="{BB962C8B-B14F-4D97-AF65-F5344CB8AC3E}">
        <p14:creationId xmlns:p14="http://schemas.microsoft.com/office/powerpoint/2010/main" val="12159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Joints:   </a:t>
            </a:r>
          </a:p>
          <a:p>
            <a:r>
              <a:rPr lang="en-US" dirty="0" smtClean="0"/>
              <a:t>Infiltration of chronic inflammatory cell </a:t>
            </a:r>
          </a:p>
          <a:p>
            <a:r>
              <a:rPr lang="en-US" dirty="0" smtClean="0"/>
              <a:t>Increase </a:t>
            </a:r>
            <a:r>
              <a:rPr lang="en-US" dirty="0" err="1" smtClean="0"/>
              <a:t>vascularity</a:t>
            </a:r>
            <a:r>
              <a:rPr lang="en-US" dirty="0" smtClean="0"/>
              <a:t> along with angiogenesis</a:t>
            </a:r>
          </a:p>
          <a:p>
            <a:r>
              <a:rPr lang="en-US" dirty="0" smtClean="0"/>
              <a:t>Aggregation of fibrin floating within </a:t>
            </a:r>
            <a:r>
              <a:rPr lang="en-US" dirty="0" err="1" smtClean="0"/>
              <a:t>synovium</a:t>
            </a:r>
            <a:r>
              <a:rPr lang="en-US" dirty="0" smtClean="0"/>
              <a:t> as rice bodies.</a:t>
            </a:r>
          </a:p>
          <a:p>
            <a:r>
              <a:rPr lang="en-US" dirty="0" smtClean="0"/>
              <a:t>Accumulation of </a:t>
            </a:r>
            <a:r>
              <a:rPr lang="en-US" dirty="0" err="1" smtClean="0"/>
              <a:t>neutrophils</a:t>
            </a:r>
            <a:r>
              <a:rPr lang="en-US" dirty="0" smtClean="0"/>
              <a:t> on the surface of </a:t>
            </a:r>
            <a:r>
              <a:rPr lang="en-US" dirty="0" err="1" smtClean="0"/>
              <a:t>synovium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Osteocalst</a:t>
            </a:r>
            <a:r>
              <a:rPr lang="en-US" dirty="0" smtClean="0"/>
              <a:t> activity resulting in </a:t>
            </a:r>
            <a:r>
              <a:rPr lang="en-US" dirty="0" err="1" smtClean="0"/>
              <a:t>articular</a:t>
            </a:r>
            <a:r>
              <a:rPr lang="en-US" dirty="0" smtClean="0"/>
              <a:t> erosions and osteoporosis.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Morphology </a:t>
            </a:r>
          </a:p>
        </p:txBody>
      </p:sp>
    </p:spTree>
    <p:extLst>
      <p:ext uri="{BB962C8B-B14F-4D97-AF65-F5344CB8AC3E}">
        <p14:creationId xmlns:p14="http://schemas.microsoft.com/office/powerpoint/2010/main" val="4064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in severe disease, a fibrous synovial </a:t>
            </a:r>
            <a:r>
              <a:rPr lang="en-US" dirty="0" err="1" smtClean="0">
                <a:solidFill>
                  <a:srgbClr val="FF0000"/>
                </a:solidFill>
              </a:rPr>
              <a:t>pannus</a:t>
            </a:r>
            <a:r>
              <a:rPr lang="en-US" dirty="0" smtClean="0"/>
              <a:t> covers the peripheral portions of the </a:t>
            </a:r>
            <a:r>
              <a:rPr lang="en-US" dirty="0" err="1" smtClean="0"/>
              <a:t>articular</a:t>
            </a:r>
            <a:r>
              <a:rPr lang="en-US" dirty="0" smtClean="0"/>
              <a:t> surface.</a:t>
            </a:r>
          </a:p>
          <a:p>
            <a:r>
              <a:rPr lang="en-US" dirty="0" smtClean="0"/>
              <a:t>Skin:-</a:t>
            </a:r>
          </a:p>
          <a:p>
            <a:pPr lvl="1"/>
            <a:r>
              <a:rPr lang="en-US" dirty="0" smtClean="0"/>
              <a:t>Rheumatoid nodules (</a:t>
            </a:r>
            <a:r>
              <a:rPr lang="en-US" dirty="0" err="1" smtClean="0"/>
              <a:t>cutaneous</a:t>
            </a:r>
            <a:r>
              <a:rPr lang="en-US" dirty="0" smtClean="0"/>
              <a:t>) also seen in lung, pericardium, myocardium, heart valves, aorta, characterized by central zone of </a:t>
            </a:r>
            <a:r>
              <a:rPr lang="en-US" dirty="0" err="1" smtClean="0"/>
              <a:t>fibrinoid</a:t>
            </a:r>
            <a:r>
              <a:rPr lang="en-US" dirty="0" smtClean="0"/>
              <a:t> necrosis surrounded by </a:t>
            </a:r>
            <a:r>
              <a:rPr lang="en-US" dirty="0" err="1" smtClean="0"/>
              <a:t>histiocytes</a:t>
            </a:r>
            <a:r>
              <a:rPr lang="en-US" dirty="0" smtClean="0"/>
              <a:t>, plasma cells and lymphocytes. </a:t>
            </a:r>
          </a:p>
          <a:p>
            <a:r>
              <a:rPr lang="en-US" dirty="0" smtClean="0"/>
              <a:t>Blood Vessels:-</a:t>
            </a:r>
          </a:p>
          <a:p>
            <a:pPr lvl="1"/>
            <a:r>
              <a:rPr lang="en-US" dirty="0" smtClean="0"/>
              <a:t>Due to involvement of small and end arteries produce </a:t>
            </a:r>
            <a:r>
              <a:rPr lang="en-US" dirty="0" err="1" smtClean="0"/>
              <a:t>purpura</a:t>
            </a:r>
            <a:r>
              <a:rPr lang="en-US" dirty="0" smtClean="0"/>
              <a:t>, ulcer and nail bed infarction.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1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an0017.jpg"/>
          <p:cNvPicPr>
            <a:picLocks noGrp="1" noChangeAspect="1"/>
          </p:cNvPicPr>
          <p:nvPr>
            <p:ph idx="1"/>
          </p:nvPr>
        </p:nvPicPr>
        <p:blipFill>
          <a:blip r:embed="rId2"/>
          <a:srcRect l="2509" t="4545" r="53952" b="22727"/>
          <a:stretch>
            <a:fillRect/>
          </a:stretch>
        </p:blipFill>
        <p:spPr>
          <a:xfrm>
            <a:off x="2715736" y="263430"/>
            <a:ext cx="6733064" cy="6209216"/>
          </a:xfrm>
        </p:spPr>
      </p:pic>
    </p:spTree>
    <p:extLst>
      <p:ext uri="{BB962C8B-B14F-4D97-AF65-F5344CB8AC3E}">
        <p14:creationId xmlns:p14="http://schemas.microsoft.com/office/powerpoint/2010/main" val="22101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8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455" t="9274" r="1455" b="3091"/>
          <a:stretch>
            <a:fillRect/>
          </a:stretch>
        </p:blipFill>
        <p:spPr>
          <a:xfrm>
            <a:off x="1981200" y="838200"/>
            <a:ext cx="8404746" cy="5324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Immunology &amp; Serology of RA</vt:lpstr>
      <vt:lpstr>Rheumatoid Arthritis</vt:lpstr>
      <vt:lpstr>Etiology</vt:lpstr>
      <vt:lpstr>Pathogenesis </vt:lpstr>
      <vt:lpstr>PowerPoint Presentation</vt:lpstr>
      <vt:lpstr>Morphology </vt:lpstr>
      <vt:lpstr>PowerPoint Presentation</vt:lpstr>
      <vt:lpstr>PowerPoint Presentation</vt:lpstr>
      <vt:lpstr>Morphology </vt:lpstr>
      <vt:lpstr>PowerPoint Presentation</vt:lpstr>
      <vt:lpstr>PowerPoint Presentation</vt:lpstr>
      <vt:lpstr>LAB  DIAGNOSIS</vt:lpstr>
      <vt:lpstr>JUVENILA RHEUMATOID ARTHRITIS</vt:lpstr>
      <vt:lpstr>ANKYLOSING SPONDYLOARTHRITIS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&amp; Serology of RA</dc:title>
  <dc:creator>user</dc:creator>
  <cp:lastModifiedBy>user</cp:lastModifiedBy>
  <cp:revision>1</cp:revision>
  <dcterms:created xsi:type="dcterms:W3CDTF">2020-04-18T16:05:28Z</dcterms:created>
  <dcterms:modified xsi:type="dcterms:W3CDTF">2020-04-18T16:06:03Z</dcterms:modified>
</cp:coreProperties>
</file>